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0" r:id="rId1"/>
    <p:sldMasterId id="2147483755" r:id="rId2"/>
    <p:sldMasterId id="2147483768" r:id="rId3"/>
  </p:sldMasterIdLst>
  <p:notesMasterIdLst>
    <p:notesMasterId r:id="rId48"/>
  </p:notesMasterIdLst>
  <p:handoutMasterIdLst>
    <p:handoutMasterId r:id="rId49"/>
  </p:handoutMasterIdLst>
  <p:sldIdLst>
    <p:sldId id="256" r:id="rId4"/>
    <p:sldId id="276" r:id="rId5"/>
    <p:sldId id="277" r:id="rId6"/>
    <p:sldId id="278" r:id="rId7"/>
    <p:sldId id="337" r:id="rId8"/>
    <p:sldId id="338" r:id="rId9"/>
    <p:sldId id="339" r:id="rId10"/>
    <p:sldId id="282" r:id="rId11"/>
    <p:sldId id="301" r:id="rId12"/>
    <p:sldId id="285" r:id="rId13"/>
    <p:sldId id="319" r:id="rId14"/>
    <p:sldId id="288" r:id="rId15"/>
    <p:sldId id="323" r:id="rId16"/>
    <p:sldId id="324" r:id="rId17"/>
    <p:sldId id="313" r:id="rId18"/>
    <p:sldId id="358" r:id="rId19"/>
    <p:sldId id="316" r:id="rId20"/>
    <p:sldId id="317" r:id="rId21"/>
    <p:sldId id="347" r:id="rId22"/>
    <p:sldId id="302" r:id="rId23"/>
    <p:sldId id="368" r:id="rId24"/>
    <p:sldId id="304" r:id="rId25"/>
    <p:sldId id="346" r:id="rId26"/>
    <p:sldId id="344" r:id="rId27"/>
    <p:sldId id="341" r:id="rId28"/>
    <p:sldId id="266" r:id="rId29"/>
    <p:sldId id="372" r:id="rId30"/>
    <p:sldId id="349" r:id="rId31"/>
    <p:sldId id="359" r:id="rId32"/>
    <p:sldId id="361" r:id="rId33"/>
    <p:sldId id="362" r:id="rId34"/>
    <p:sldId id="363" r:id="rId35"/>
    <p:sldId id="364" r:id="rId36"/>
    <p:sldId id="365" r:id="rId37"/>
    <p:sldId id="366" r:id="rId38"/>
    <p:sldId id="388" r:id="rId39"/>
    <p:sldId id="367" r:id="rId40"/>
    <p:sldId id="377" r:id="rId41"/>
    <p:sldId id="380" r:id="rId42"/>
    <p:sldId id="381" r:id="rId43"/>
    <p:sldId id="384" r:id="rId44"/>
    <p:sldId id="385" r:id="rId45"/>
    <p:sldId id="386" r:id="rId46"/>
    <p:sldId id="387" r:id="rId47"/>
  </p:sldIdLst>
  <p:sldSz cx="9144000" cy="5143500" type="screen16x9"/>
  <p:notesSz cx="6858000" cy="9144000"/>
  <p:defaultTextStyle>
    <a:defPPr>
      <a:defRPr lang="en-US"/>
    </a:defPPr>
    <a:lvl1pPr marL="0" algn="l" defTabSz="914325" rtl="0" eaLnBrk="1" latinLnBrk="0" hangingPunct="1">
      <a:defRPr sz="1800" kern="1200">
        <a:solidFill>
          <a:schemeClr val="tx1"/>
        </a:solidFill>
        <a:latin typeface="+mn-lt"/>
        <a:ea typeface="+mn-ea"/>
        <a:cs typeface="+mn-cs"/>
      </a:defRPr>
    </a:lvl1pPr>
    <a:lvl2pPr marL="457163" algn="l" defTabSz="914325" rtl="0" eaLnBrk="1" latinLnBrk="0" hangingPunct="1">
      <a:defRPr sz="1800" kern="1200">
        <a:solidFill>
          <a:schemeClr val="tx1"/>
        </a:solidFill>
        <a:latin typeface="+mn-lt"/>
        <a:ea typeface="+mn-ea"/>
        <a:cs typeface="+mn-cs"/>
      </a:defRPr>
    </a:lvl2pPr>
    <a:lvl3pPr marL="914325" algn="l" defTabSz="914325" rtl="0" eaLnBrk="1" latinLnBrk="0" hangingPunct="1">
      <a:defRPr sz="1800" kern="1200">
        <a:solidFill>
          <a:schemeClr val="tx1"/>
        </a:solidFill>
        <a:latin typeface="+mn-lt"/>
        <a:ea typeface="+mn-ea"/>
        <a:cs typeface="+mn-cs"/>
      </a:defRPr>
    </a:lvl3pPr>
    <a:lvl4pPr marL="1371488" algn="l" defTabSz="914325" rtl="0" eaLnBrk="1" latinLnBrk="0" hangingPunct="1">
      <a:defRPr sz="1800" kern="1200">
        <a:solidFill>
          <a:schemeClr val="tx1"/>
        </a:solidFill>
        <a:latin typeface="+mn-lt"/>
        <a:ea typeface="+mn-ea"/>
        <a:cs typeface="+mn-cs"/>
      </a:defRPr>
    </a:lvl4pPr>
    <a:lvl5pPr marL="1828651" algn="l" defTabSz="914325" rtl="0" eaLnBrk="1" latinLnBrk="0" hangingPunct="1">
      <a:defRPr sz="1800" kern="1200">
        <a:solidFill>
          <a:schemeClr val="tx1"/>
        </a:solidFill>
        <a:latin typeface="+mn-lt"/>
        <a:ea typeface="+mn-ea"/>
        <a:cs typeface="+mn-cs"/>
      </a:defRPr>
    </a:lvl5pPr>
    <a:lvl6pPr marL="2285813" algn="l" defTabSz="914325" rtl="0" eaLnBrk="1" latinLnBrk="0" hangingPunct="1">
      <a:defRPr sz="1800" kern="1200">
        <a:solidFill>
          <a:schemeClr val="tx1"/>
        </a:solidFill>
        <a:latin typeface="+mn-lt"/>
        <a:ea typeface="+mn-ea"/>
        <a:cs typeface="+mn-cs"/>
      </a:defRPr>
    </a:lvl6pPr>
    <a:lvl7pPr marL="2742975" algn="l" defTabSz="914325" rtl="0" eaLnBrk="1" latinLnBrk="0" hangingPunct="1">
      <a:defRPr sz="1800" kern="1200">
        <a:solidFill>
          <a:schemeClr val="tx1"/>
        </a:solidFill>
        <a:latin typeface="+mn-lt"/>
        <a:ea typeface="+mn-ea"/>
        <a:cs typeface="+mn-cs"/>
      </a:defRPr>
    </a:lvl7pPr>
    <a:lvl8pPr marL="3200139" algn="l" defTabSz="914325" rtl="0" eaLnBrk="1" latinLnBrk="0" hangingPunct="1">
      <a:defRPr sz="1800" kern="1200">
        <a:solidFill>
          <a:schemeClr val="tx1"/>
        </a:solidFill>
        <a:latin typeface="+mn-lt"/>
        <a:ea typeface="+mn-ea"/>
        <a:cs typeface="+mn-cs"/>
      </a:defRPr>
    </a:lvl8pPr>
    <a:lvl9pPr marL="3657302" algn="l" defTabSz="91432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CD36A3-79DF-41D6-B165-67E5C96EA231}">
          <p14:sldIdLst>
            <p14:sldId id="256"/>
          </p14:sldIdLst>
        </p14:section>
        <p14:section name="Cloud Overview" id="{D3BB7799-5DFB-4E46-827C-53DBBEF58C7C}">
          <p14:sldIdLst>
            <p14:sldId id="276"/>
            <p14:sldId id="277"/>
            <p14:sldId id="278"/>
            <p14:sldId id="337"/>
            <p14:sldId id="338"/>
            <p14:sldId id="339"/>
            <p14:sldId id="282"/>
          </p14:sldIdLst>
        </p14:section>
        <p14:section name="Windows Azure" id="{D001D39E-3035-4769-B439-8C5D89F6A6E6}">
          <p14:sldIdLst>
            <p14:sldId id="301"/>
            <p14:sldId id="285"/>
            <p14:sldId id="319"/>
            <p14:sldId id="288"/>
            <p14:sldId id="323"/>
            <p14:sldId id="324"/>
          </p14:sldIdLst>
        </p14:section>
        <p14:section name="SQL Azure" id="{6FC0F452-34DD-4A76-A9C2-372F1BEC0B4D}">
          <p14:sldIdLst>
            <p14:sldId id="313"/>
            <p14:sldId id="358"/>
            <p14:sldId id="316"/>
          </p14:sldIdLst>
        </p14:section>
        <p14:section name="Windows Azure AppFabric" id="{19222A90-B6B0-4D29-AC60-C7E285E87B67}">
          <p14:sldIdLst>
            <p14:sldId id="317"/>
            <p14:sldId id="347"/>
          </p14:sldIdLst>
        </p14:section>
        <p14:section name="Availability &amp; Pricing" id="{71D7F6E7-E0B0-477C-AA63-B6E4F5D0375A}">
          <p14:sldIdLst>
            <p14:sldId id="302"/>
            <p14:sldId id="368"/>
            <p14:sldId id="304"/>
            <p14:sldId id="346"/>
            <p14:sldId id="344"/>
            <p14:sldId id="341"/>
            <p14:sldId id="266"/>
          </p14:sldIdLst>
        </p14:section>
        <p14:section name="Appendix" id="{3FCBC4B1-3F4B-4891-8BEB-664CCBD408EA}">
          <p14:sldIdLst>
            <p14:sldId id="372"/>
            <p14:sldId id="349"/>
            <p14:sldId id="359"/>
            <p14:sldId id="361"/>
            <p14:sldId id="362"/>
            <p14:sldId id="363"/>
            <p14:sldId id="364"/>
            <p14:sldId id="365"/>
            <p14:sldId id="366"/>
            <p14:sldId id="388"/>
            <p14:sldId id="367"/>
            <p14:sldId id="377"/>
            <p14:sldId id="380"/>
            <p14:sldId id="381"/>
            <p14:sldId id="384"/>
            <p14:sldId id="385"/>
            <p14:sldId id="386"/>
            <p14:sldId id="38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57B"/>
    <a:srgbClr val="000000"/>
    <a:srgbClr val="333333"/>
    <a:srgbClr val="292929"/>
    <a:srgbClr val="F6AE1E"/>
    <a:srgbClr val="FF0066"/>
    <a:srgbClr val="F3AF35"/>
    <a:srgbClr val="9C42E6"/>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319" autoAdjust="0"/>
    <p:restoredTop sz="59445" autoAdjust="0"/>
  </p:normalViewPr>
  <p:slideViewPr>
    <p:cSldViewPr>
      <p:cViewPr varScale="1">
        <p:scale>
          <a:sx n="58" d="100"/>
          <a:sy n="58" d="100"/>
        </p:scale>
        <p:origin x="-1170" y="-84"/>
      </p:cViewPr>
      <p:guideLst>
        <p:guide orient="horz" pos="108"/>
        <p:guide orient="horz" pos="684"/>
        <p:guide orient="horz" pos="1113"/>
        <p:guide orient="horz" pos="900"/>
        <p:guide orient="horz" pos="2052"/>
        <p:guide orient="horz" pos="3132"/>
        <p:guide pos="2880"/>
        <p:guide pos="240"/>
        <p:guide pos="528"/>
        <p:guide pos="5520"/>
        <p:guide pos="863"/>
        <p:guide pos="5299"/>
      </p:guideLst>
    </p:cSldViewPr>
  </p:slideViewPr>
  <p:notesTextViewPr>
    <p:cViewPr>
      <p:scale>
        <a:sx n="100" d="100"/>
        <a:sy n="100" d="100"/>
      </p:scale>
      <p:origin x="0" y="0"/>
    </p:cViewPr>
  </p:notesTextViewPr>
  <p:sorterViewPr>
    <p:cViewPr>
      <p:scale>
        <a:sx n="100" d="100"/>
        <a:sy n="100" d="100"/>
      </p:scale>
      <p:origin x="0" y="210"/>
    </p:cViewPr>
  </p:sorterViewPr>
  <p:notesViewPr>
    <p:cSldViewPr showGuides="1">
      <p:cViewPr varScale="1">
        <p:scale>
          <a:sx n="88" d="100"/>
          <a:sy n="88" d="100"/>
        </p:scale>
        <p:origin x="-3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TechReady9</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12/14/2010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4144106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Windows Azure Platform Training Kit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12/14/2010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509398179"/>
      </p:ext>
    </p:extLst>
  </p:cSld>
  <p:clrMap bg1="lt1" tx1="dk1" bg2="lt2" tx2="dk2" accent1="accent1" accent2="accent2" accent3="accent3" accent4="accent4" accent5="accent5" accent6="accent6" hlink="hlink" folHlink="folHlink"/>
  <p:notesStyle>
    <a:lvl1pPr marL="0" algn="l" defTabSz="914325"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72" indent="-105825"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56" indent="-115085"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26" indent="-146832"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06" indent="-115085" algn="l" defTabSz="91432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813" algn="l" defTabSz="914325" rtl="0" eaLnBrk="1" latinLnBrk="0" hangingPunct="1">
      <a:defRPr sz="1200" kern="1200">
        <a:solidFill>
          <a:schemeClr val="tx1"/>
        </a:solidFill>
        <a:latin typeface="+mn-lt"/>
        <a:ea typeface="+mn-ea"/>
        <a:cs typeface="+mn-cs"/>
      </a:defRPr>
    </a:lvl6pPr>
    <a:lvl7pPr marL="2742975" algn="l" defTabSz="914325" rtl="0" eaLnBrk="1" latinLnBrk="0" hangingPunct="1">
      <a:defRPr sz="1200" kern="1200">
        <a:solidFill>
          <a:schemeClr val="tx1"/>
        </a:solidFill>
        <a:latin typeface="+mn-lt"/>
        <a:ea typeface="+mn-ea"/>
        <a:cs typeface="+mn-cs"/>
      </a:defRPr>
    </a:lvl7pPr>
    <a:lvl8pPr marL="3200139" algn="l" defTabSz="914325" rtl="0" eaLnBrk="1" latinLnBrk="0" hangingPunct="1">
      <a:defRPr sz="1200" kern="1200">
        <a:solidFill>
          <a:schemeClr val="tx1"/>
        </a:solidFill>
        <a:latin typeface="+mn-lt"/>
        <a:ea typeface="+mn-ea"/>
        <a:cs typeface="+mn-cs"/>
      </a:defRPr>
    </a:lvl8pPr>
    <a:lvl9pPr marL="3657302" algn="l" defTabSz="9143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go.microsoft.com/fwlink/?LinkId=157189"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msdn.microsoft.com/en-us/library/ee336282.aspx" TargetMode="External"/><Relationship Id="rId5" Type="http://schemas.openxmlformats.org/officeDocument/2006/relationships/hyperlink" Target="http://go.microsoft.com/fwlink/?LinkId=154438" TargetMode="External"/><Relationship Id="rId4" Type="http://schemas.openxmlformats.org/officeDocument/2006/relationships/hyperlink" Target="http://go.microsoft.com/fwlink/?LinkId=15442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dirty="0" smtClean="0"/>
              <a:t>Explain</a:t>
            </a:r>
            <a:r>
              <a:rPr lang="en-US" baseline="0" dirty="0" smtClean="0"/>
              <a:t> how Microsoft thinks of the cloud</a:t>
            </a:r>
          </a:p>
          <a:p>
            <a:pPr marL="0" indent="0">
              <a:buFont typeface="Arial" pitchFamily="34" charset="0"/>
              <a:buNone/>
            </a:pPr>
            <a:endParaRPr lang="en-US" baseline="0" dirty="0" smtClean="0"/>
          </a:p>
          <a:p>
            <a:pPr marL="0" indent="0">
              <a:buFont typeface="Arial" pitchFamily="34" charset="0"/>
              <a:buNone/>
            </a:pPr>
            <a:r>
              <a:rPr lang="en-US" b="1" baseline="0" dirty="0" smtClean="0"/>
              <a:t>Speaking Points:</a:t>
            </a:r>
          </a:p>
          <a:p>
            <a:pPr marL="171450" indent="-171450">
              <a:buFont typeface="Arial" pitchFamily="34" charset="0"/>
              <a:buChar char="•"/>
            </a:pPr>
            <a:r>
              <a:rPr lang="en-US" dirty="0" smtClean="0"/>
              <a:t>There</a:t>
            </a:r>
            <a:r>
              <a:rPr lang="en-US" baseline="0" dirty="0" smtClean="0"/>
              <a:t> are numerous terms and definitions floating around in the industry for “the cloud”, “cloud computing”, “cloud services”, etc.</a:t>
            </a:r>
          </a:p>
          <a:p>
            <a:pPr marL="171450" indent="-171450">
              <a:buFont typeface="Arial" pitchFamily="34" charset="0"/>
              <a:buChar char="•"/>
            </a:pPr>
            <a:r>
              <a:rPr lang="en-US" baseline="0" dirty="0" smtClean="0"/>
              <a:t>Microsoft thinks of the cloud as simply an approach to computing that enables applications to be delivered at scale for a variety of workloads and client devices.</a:t>
            </a:r>
            <a:endParaRPr lang="en-US" dirty="0" smtClean="0"/>
          </a:p>
          <a:p>
            <a:pPr marL="171450" indent="-171450">
              <a:buFont typeface="Arial" pitchFamily="34" charset="0"/>
              <a:buChar char="•"/>
            </a:pPr>
            <a:r>
              <a:rPr lang="en-US" dirty="0" smtClean="0"/>
              <a:t>The cloud can help deliver IT as a standardized service…freeing you up to focus on your business</a:t>
            </a:r>
          </a:p>
          <a:p>
            <a:endParaRPr lang="en-US" dirty="0"/>
          </a:p>
        </p:txBody>
      </p:sp>
      <p:sp>
        <p:nvSpPr>
          <p:cNvPr id="4" name="Slide Number Placeholder 3"/>
          <p:cNvSpPr>
            <a:spLocks noGrp="1"/>
          </p:cNvSpPr>
          <p:nvPr>
            <p:ph type="sldNum" sz="quarter" idx="10"/>
          </p:nvPr>
        </p:nvSpPr>
        <p:spPr/>
        <p:txBody>
          <a:bodyPr/>
          <a:lstStyle/>
          <a:p>
            <a:fld id="{4D312BB7-0100-46F5-B6A2-2DDB0C4FB2EB}" type="slidenum">
              <a:rPr lang="en-US" smtClean="0"/>
              <a:t>2</a:t>
            </a:fld>
            <a:endParaRPr lang="en-US"/>
          </a:p>
        </p:txBody>
      </p:sp>
    </p:spTree>
    <p:extLst>
      <p:ext uri="{BB962C8B-B14F-4D97-AF65-F5344CB8AC3E}">
        <p14:creationId xmlns:p14="http://schemas.microsoft.com/office/powerpoint/2010/main" val="2177742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dirty="0" smtClean="0"/>
              <a:t>Introduce Windows</a:t>
            </a:r>
            <a:r>
              <a:rPr lang="en-US" baseline="0" dirty="0" smtClean="0"/>
              <a:t> Azure Storage and some of the key features/capabilities of the storage service</a:t>
            </a:r>
          </a:p>
          <a:p>
            <a:endParaRPr lang="en-US" dirty="0" smtClean="0"/>
          </a:p>
          <a:p>
            <a:r>
              <a:rPr lang="en-US" b="1" dirty="0" smtClean="0"/>
              <a:t>Speaking</a:t>
            </a:r>
            <a:r>
              <a:rPr lang="en-US" b="1" baseline="0" dirty="0" smtClean="0"/>
              <a:t> Points:</a:t>
            </a:r>
            <a:endParaRPr lang="en-US" b="1" dirty="0" smtClean="0"/>
          </a:p>
          <a:p>
            <a:pPr marL="171450" indent="-171450">
              <a:buFont typeface="Arial" pitchFamily="34" charset="0"/>
              <a:buChar char="•"/>
            </a:pPr>
            <a:r>
              <a:rPr lang="en-US" dirty="0" smtClean="0"/>
              <a:t>The design point</a:t>
            </a:r>
            <a:r>
              <a:rPr lang="en-US" baseline="0" dirty="0" smtClean="0"/>
              <a:t> is for the cloud is availability of storage, there are 3 replicas of data, and we implement guaranteed consistency. In the future there will be some transaction support and this is why we use guaranteed consistency.</a:t>
            </a:r>
          </a:p>
          <a:p>
            <a:pPr marL="171450" indent="-171450">
              <a:buFont typeface="Arial" pitchFamily="34" charset="0"/>
              <a:buChar char="•"/>
            </a:pPr>
            <a:r>
              <a:rPr lang="en-US" baseline="0" dirty="0" smtClean="0"/>
              <a:t>There are 4 types of storage</a:t>
            </a:r>
          </a:p>
          <a:p>
            <a:pPr marL="384431" lvl="1" indent="-171450">
              <a:buFont typeface="Arial" pitchFamily="34" charset="0"/>
              <a:buChar char="•"/>
            </a:pPr>
            <a:r>
              <a:rPr lang="en-US" baseline="0" dirty="0" smtClean="0"/>
              <a:t>Tables = Key value store</a:t>
            </a:r>
          </a:p>
          <a:p>
            <a:pPr marL="384431" lvl="1" indent="-171450">
              <a:buFont typeface="Arial" pitchFamily="34" charset="0"/>
              <a:buChar char="•"/>
            </a:pPr>
            <a:r>
              <a:rPr lang="en-US" baseline="0" dirty="0" smtClean="0"/>
              <a:t>Queues = a simple queuing mechanism</a:t>
            </a:r>
          </a:p>
          <a:p>
            <a:pPr marL="384431" lvl="1" indent="-171450">
              <a:buFont typeface="Arial" pitchFamily="34" charset="0"/>
              <a:buChar char="•"/>
            </a:pPr>
            <a:r>
              <a:rPr lang="en-US" baseline="0" dirty="0" smtClean="0"/>
              <a:t>Blobs = Binary file storage in the cloud</a:t>
            </a:r>
          </a:p>
          <a:p>
            <a:pPr marL="384431" lvl="1" indent="-171450">
              <a:buFont typeface="Arial" pitchFamily="34" charset="0"/>
              <a:buChar char="•"/>
            </a:pPr>
            <a:r>
              <a:rPr lang="en-US" baseline="0" dirty="0" smtClean="0"/>
              <a:t>Drives = A mechanism that allows a VHD in a blob to be mounted as an NTFS drive into a Compute role</a:t>
            </a:r>
          </a:p>
          <a:p>
            <a:pPr marL="171450" indent="-171450">
              <a:buFont typeface="Arial" pitchFamily="34" charset="0"/>
              <a:buChar char="•"/>
            </a:pPr>
            <a:r>
              <a:rPr lang="en-NZ" dirty="0" smtClean="0">
                <a:effectLst/>
              </a:rPr>
              <a:t>Blobs, tables, and queues hosted in the cloud, close to your computation </a:t>
            </a:r>
          </a:p>
          <a:p>
            <a:pPr marL="171450" indent="-171450">
              <a:buFont typeface="Arial" pitchFamily="34" charset="0"/>
              <a:buChar char="•"/>
            </a:pPr>
            <a:r>
              <a:rPr lang="en-NZ" dirty="0" smtClean="0">
                <a:effectLst/>
              </a:rPr>
              <a:t>Authenticated access and triple replication to help keep your data safe </a:t>
            </a:r>
          </a:p>
          <a:p>
            <a:pPr marL="171450" indent="-171450">
              <a:buFont typeface="Arial" pitchFamily="34" charset="0"/>
              <a:buChar char="•"/>
            </a:pPr>
            <a:r>
              <a:rPr lang="en-NZ" dirty="0" smtClean="0">
                <a:effectLst/>
              </a:rPr>
              <a:t>Easy access to data with simple REST interfaces, available remotely and from the data </a:t>
            </a:r>
            <a:r>
              <a:rPr lang="en-NZ" dirty="0" err="1" smtClean="0">
                <a:effectLst/>
              </a:rPr>
              <a:t>center</a:t>
            </a:r>
            <a:r>
              <a:rPr lang="en-NZ" dirty="0" smtClean="0">
                <a:effectLst/>
              </a:rPr>
              <a:t> </a:t>
            </a:r>
            <a:endParaRPr lang="en-US" baseline="0" dirty="0" smtClean="0"/>
          </a:p>
          <a:p>
            <a:pPr marL="171450" indent="-171450">
              <a:buFont typeface="Arial" pitchFamily="34" charset="0"/>
              <a:buChar char="•"/>
            </a:pPr>
            <a:r>
              <a:rPr lang="en-US" baseline="0" dirty="0" smtClean="0"/>
              <a:t>Access is via a storage account – you can have multiple storage accounts per live id.</a:t>
            </a:r>
          </a:p>
          <a:p>
            <a:pPr marL="171450" indent="-171450">
              <a:buFont typeface="Arial" pitchFamily="34" charset="0"/>
              <a:buChar char="•"/>
            </a:pPr>
            <a:r>
              <a:rPr lang="en-US" baseline="0" dirty="0" smtClean="0"/>
              <a:t>Although the native API is REST web service, there is a .NET storage client in the SDK that. This makes working with storage much easier from .NET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7834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b="0" dirty="0" smtClean="0"/>
              <a:t>Understand basic concept of a CDN</a:t>
            </a:r>
          </a:p>
          <a:p>
            <a:pPr marL="171450" indent="-171450">
              <a:buFont typeface="Arial" pitchFamily="34" charset="0"/>
              <a:buChar char="•"/>
            </a:pPr>
            <a:r>
              <a:rPr lang="en-US" b="0" dirty="0" smtClean="0"/>
              <a:t>Understand at a high level how Windows Azure CDN works</a:t>
            </a:r>
          </a:p>
          <a:p>
            <a:endParaRPr lang="en-US" dirty="0" smtClean="0"/>
          </a:p>
          <a:p>
            <a:r>
              <a:rPr lang="en-US" b="1" dirty="0" smtClean="0"/>
              <a:t>Speaking</a:t>
            </a:r>
            <a:r>
              <a:rPr lang="en-US" b="1" baseline="0" dirty="0" smtClean="0"/>
              <a:t> Points:</a:t>
            </a:r>
            <a:endParaRPr lang="en-US" b="1" dirty="0" smtClean="0"/>
          </a:p>
          <a:p>
            <a:pPr marL="171450" indent="-171450">
              <a:buFont typeface="Arial" pitchFamily="34" charset="0"/>
              <a:buChar char="•"/>
            </a:pPr>
            <a:r>
              <a:rPr lang="en-US" baseline="0" dirty="0" smtClean="0"/>
              <a:t>The Windows Azure CDN provides edge nodes around the world</a:t>
            </a:r>
          </a:p>
          <a:p>
            <a:pPr marL="171450" indent="-171450">
              <a:buFont typeface="Arial" pitchFamily="34" charset="0"/>
              <a:buChar char="•"/>
            </a:pPr>
            <a:r>
              <a:rPr lang="en-US" baseline="0" dirty="0" smtClean="0"/>
              <a:t>Data stored in CDN enabled storage accounts is retrieved from the origin storage container and cached at each edge node in a lazy load fashion</a:t>
            </a:r>
          </a:p>
          <a:p>
            <a:pPr marL="171450" indent="-171450">
              <a:buFont typeface="Arial" pitchFamily="34" charset="0"/>
              <a:buChar char="•"/>
            </a:pPr>
            <a:r>
              <a:rPr lang="en-US" baseline="0" dirty="0" smtClean="0"/>
              <a:t>Windows Azure Customers have control over how long data is cached for.</a:t>
            </a:r>
          </a:p>
          <a:p>
            <a:pPr marL="171450" indent="-171450">
              <a:buFont typeface="Arial" pitchFamily="34" charset="0"/>
              <a:buChar char="•"/>
            </a:pPr>
            <a:r>
              <a:rPr lang="en-NZ" dirty="0" smtClean="0"/>
              <a:t>Windows Azure CDN has 20 locations globally (United States, Europe, Asia, Australia and South America) and continues to expand</a:t>
            </a:r>
          </a:p>
          <a:p>
            <a:pPr marL="171450" indent="-171450">
              <a:buFont typeface="Arial" pitchFamily="34" charset="0"/>
              <a:buChar char="•"/>
            </a:pPr>
            <a:r>
              <a:rPr lang="en-NZ" dirty="0" smtClean="0"/>
              <a:t>The benefit of using a CDN is better performance and user experience for users who are farther from the source of the content stored in the Windows Azure Blob service. </a:t>
            </a:r>
          </a:p>
          <a:p>
            <a:pPr marL="171450" indent="-171450">
              <a:buFont typeface="Arial" pitchFamily="34" charset="0"/>
              <a:buChar char="•"/>
            </a:pPr>
            <a:r>
              <a:rPr lang="en-NZ" dirty="0" smtClean="0"/>
              <a:t>Windows Azure CDN provides worldwide high-bandwidth access to serve content for popular events.</a:t>
            </a: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b="1" baseline="0" dirty="0" smtClean="0"/>
              <a:t>Notes</a:t>
            </a:r>
          </a:p>
          <a:p>
            <a:r>
              <a:rPr lang="en-US" dirty="0" smtClean="0"/>
              <a:t>http://blogs.msdn.com/b/windowsazure/archive/2009/11/05/introducing-the-windows-azure-content-delivery-network.aspx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752383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415150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dirty="0" smtClean="0"/>
              <a:t>Introduction to SQL Azure</a:t>
            </a:r>
          </a:p>
          <a:p>
            <a:pPr marL="171450" indent="-171450">
              <a:buFont typeface="Arial" pitchFamily="34" charset="0"/>
              <a:buChar char="•"/>
            </a:pPr>
            <a:r>
              <a:rPr lang="en-US" dirty="0" smtClean="0"/>
              <a:t>Explain SQL Azure Database</a:t>
            </a:r>
          </a:p>
          <a:p>
            <a:pPr marL="171450" indent="-171450">
              <a:buFont typeface="Arial" pitchFamily="34" charset="0"/>
              <a:buChar char="•"/>
            </a:pPr>
            <a:r>
              <a:rPr lang="en-US" dirty="0" smtClean="0"/>
              <a:t>Indicate that other services are coming in the future</a:t>
            </a:r>
          </a:p>
          <a:p>
            <a:pPr marL="0" indent="0">
              <a:buFont typeface="Arial" pitchFamily="34" charset="0"/>
              <a:buNone/>
            </a:pPr>
            <a:endParaRPr lang="en-US" dirty="0" smtClean="0"/>
          </a:p>
          <a:p>
            <a:pPr marL="0" indent="0">
              <a:buFont typeface="Arial" pitchFamily="34" charset="0"/>
              <a:buNone/>
            </a:pPr>
            <a:r>
              <a:rPr lang="en-US" b="1" dirty="0" smtClean="0"/>
              <a:t>Speaking</a:t>
            </a:r>
            <a:r>
              <a:rPr lang="en-US" b="1" baseline="0" dirty="0" smtClean="0"/>
              <a:t> Points:</a:t>
            </a:r>
            <a:endParaRPr lang="en-US" b="1" dirty="0" smtClean="0"/>
          </a:p>
          <a:p>
            <a:pPr marL="171450" indent="-171450">
              <a:buFont typeface="Arial" pitchFamily="34" charset="0"/>
              <a:buChar char="•"/>
            </a:pPr>
            <a:r>
              <a:rPr lang="en-US" dirty="0" smtClean="0"/>
              <a:t>SQL Azure provides Microsoft SQL Server in</a:t>
            </a:r>
            <a:r>
              <a:rPr lang="en-US" baseline="0" dirty="0" smtClean="0"/>
              <a:t> the cloud</a:t>
            </a:r>
          </a:p>
          <a:p>
            <a:pPr marL="171450" indent="-171450">
              <a:buFont typeface="Arial" pitchFamily="34" charset="0"/>
              <a:buChar char="•"/>
            </a:pPr>
            <a:r>
              <a:rPr lang="en-US" baseline="0" dirty="0" smtClean="0"/>
              <a:t>Broadly compatible with online SQL Server</a:t>
            </a:r>
          </a:p>
          <a:p>
            <a:pPr marL="171450" indent="-171450">
              <a:buFont typeface="Arial" pitchFamily="34" charset="0"/>
              <a:buChar char="•"/>
            </a:pPr>
            <a:r>
              <a:rPr lang="en-US" baseline="0" dirty="0" smtClean="0"/>
              <a:t>In the future other services are planned</a:t>
            </a:r>
          </a:p>
          <a:p>
            <a:pPr marL="171450" indent="-171450">
              <a:buFont typeface="Arial" pitchFamily="34" charset="0"/>
              <a:buChar char="•"/>
            </a:pPr>
            <a:r>
              <a:rPr lang="en-US" baseline="0" dirty="0" err="1" smtClean="0"/>
              <a:t>DataSync</a:t>
            </a:r>
            <a:r>
              <a:rPr lang="en-US" baseline="0" dirty="0" smtClean="0"/>
              <a:t>- to sync data between On premise and the cloud</a:t>
            </a:r>
          </a:p>
          <a:p>
            <a:pPr marL="171450" indent="-171450">
              <a:buFont typeface="Arial" pitchFamily="34" charset="0"/>
              <a:buChar char="•"/>
            </a:pPr>
            <a:endParaRPr lang="en-US" baseline="0" dirty="0" smtClean="0"/>
          </a:p>
          <a:p>
            <a:pPr marL="0" indent="0">
              <a:buFont typeface="Arial" pitchFamily="34" charset="0"/>
              <a:buNone/>
            </a:pPr>
            <a:r>
              <a:rPr lang="en-US" b="1" baseline="0" dirty="0" smtClean="0"/>
              <a:t>Notes</a:t>
            </a:r>
          </a:p>
          <a:p>
            <a:pPr marL="0" indent="0">
              <a:buFont typeface="Arial" pitchFamily="34" charset="0"/>
              <a:buNone/>
            </a:pPr>
            <a:r>
              <a:rPr lang="en-NZ" dirty="0" smtClean="0"/>
              <a:t>Cloud-based relational database service built on SQL Server® technologies. It provides a highly available, scalable, multi-tenant database service hosted by Microsoft in the cloud. SQL Azure Database helps to ease provisioning and deployment of multiple databases. Developers do not have to install, setup, patch or manage any software. High availability and fault tolerance is built-in and no physical administration is required.</a:t>
            </a:r>
          </a:p>
          <a:p>
            <a:pPr marL="0" indent="0">
              <a:buFont typeface="Arial" pitchFamily="34" charset="0"/>
              <a:buNone/>
            </a:pPr>
            <a:r>
              <a:rPr lang="en-US" b="0" dirty="0" smtClean="0"/>
              <a:t>http://www.microsoft.com/windowsazure/sqlazure/ </a:t>
            </a:r>
          </a:p>
          <a:p>
            <a:pPr marL="0" indent="0">
              <a:buFont typeface="Arial" pitchFamily="34" charset="0"/>
              <a:buNone/>
            </a:pPr>
            <a:r>
              <a:rPr lang="en-US" b="0" dirty="0" smtClean="0"/>
              <a:t>http://go.microsoft.com/?linkid=9686976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860742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b="0" dirty="0" smtClean="0"/>
              <a:t>Understand the key differentiators</a:t>
            </a:r>
            <a:r>
              <a:rPr lang="en-US" b="0" baseline="0" dirty="0" smtClean="0"/>
              <a:t> of SQL Azure</a:t>
            </a:r>
          </a:p>
          <a:p>
            <a:pPr marL="171450" indent="-171450">
              <a:buFont typeface="Arial" pitchFamily="34" charset="0"/>
              <a:buChar char="•"/>
            </a:pPr>
            <a:r>
              <a:rPr lang="en-US" b="0" dirty="0" smtClean="0"/>
              <a:t>Understand where a user has control and where the cloud runs things</a:t>
            </a:r>
          </a:p>
          <a:p>
            <a:endParaRPr lang="en-US" dirty="0" smtClean="0"/>
          </a:p>
          <a:p>
            <a:r>
              <a:rPr lang="en-US" b="1" dirty="0" smtClean="0"/>
              <a:t>Speaking</a:t>
            </a:r>
            <a:r>
              <a:rPr lang="en-US" b="1" baseline="0" dirty="0" smtClean="0"/>
              <a:t> Points:</a:t>
            </a:r>
            <a:endParaRPr lang="en-US" b="1" dirty="0" smtClean="0"/>
          </a:p>
          <a:p>
            <a:pPr marL="171450" indent="-171450">
              <a:buFont typeface="Arial" pitchFamily="34" charset="0"/>
              <a:buChar char="•"/>
            </a:pPr>
            <a:r>
              <a:rPr lang="en-US" dirty="0" smtClean="0"/>
              <a:t>SQL Azure provides highly available SQL Server.</a:t>
            </a:r>
          </a:p>
          <a:p>
            <a:pPr marL="171450" indent="-171450">
              <a:buFont typeface="Arial" pitchFamily="34" charset="0"/>
              <a:buChar char="•"/>
            </a:pPr>
            <a:r>
              <a:rPr lang="en-US" dirty="0" smtClean="0"/>
              <a:t>Appears to be a SQL Server to the client.</a:t>
            </a:r>
          </a:p>
          <a:p>
            <a:pPr marL="171450" indent="-171450">
              <a:buFont typeface="Arial" pitchFamily="34" charset="0"/>
              <a:buChar char="•"/>
            </a:pPr>
            <a:r>
              <a:rPr lang="en-US" dirty="0" smtClean="0"/>
              <a:t>In reality is 3 transitionally consistent copies of the database that are fronted by a Gateway that appears to be a SQL</a:t>
            </a:r>
            <a:r>
              <a:rPr lang="en-US" baseline="0" dirty="0" smtClean="0"/>
              <a:t> server</a:t>
            </a:r>
          </a:p>
          <a:p>
            <a:pPr marL="171450" indent="-171450">
              <a:buFont typeface="Arial" pitchFamily="34" charset="0"/>
              <a:buChar char="•"/>
            </a:pPr>
            <a:r>
              <a:rPr lang="en-US" baseline="0" dirty="0" smtClean="0"/>
              <a:t>Simple to provision- create a logical server in the Portal, execute a create DB Command to create a new database</a:t>
            </a:r>
          </a:p>
          <a:p>
            <a:pPr marL="171450" indent="-171450">
              <a:buFont typeface="Arial" pitchFamily="34" charset="0"/>
              <a:buChar char="•"/>
            </a:pPr>
            <a:r>
              <a:rPr lang="en-US" baseline="0" dirty="0" smtClean="0"/>
              <a:t>Can add and remove DBs easily from application to scale up and down</a:t>
            </a:r>
          </a:p>
          <a:p>
            <a:pPr marL="171450" indent="-171450">
              <a:buFont typeface="Arial" pitchFamily="34" charset="0"/>
              <a:buChar char="•"/>
            </a:pPr>
            <a:r>
              <a:rPr lang="en-US" baseline="0" dirty="0" smtClean="0"/>
              <a:t>Customers look after logical optimizations like indexes</a:t>
            </a:r>
            <a:r>
              <a:rPr lang="en-US" dirty="0" smtClean="0"/>
              <a:t> </a:t>
            </a:r>
          </a:p>
          <a:p>
            <a:pPr marL="171450" indent="-171450">
              <a:buFont typeface="Arial" pitchFamily="34" charset="0"/>
              <a:buChar char="•"/>
            </a:pPr>
            <a:r>
              <a:rPr lang="en-US" dirty="0" smtClean="0"/>
              <a:t>SQL Azure manages the physical database</a:t>
            </a:r>
          </a:p>
          <a:p>
            <a:pPr marL="171450" indent="-171450">
              <a:buFont typeface="Arial" pitchFamily="34" charset="0"/>
              <a:buChar char="•"/>
            </a:pPr>
            <a:r>
              <a:rPr lang="en-NZ" dirty="0" smtClean="0"/>
              <a:t>No need to install or patch software or other physical administration</a:t>
            </a:r>
          </a:p>
          <a:p>
            <a:pPr marL="171450" indent="-171450">
              <a:buFont typeface="Arial" pitchFamily="34" charset="0"/>
              <a:buChar char="•"/>
            </a:pPr>
            <a:r>
              <a:rPr lang="en-NZ" dirty="0" smtClean="0"/>
              <a:t>Automatic high availability and fault tolerance</a:t>
            </a:r>
          </a:p>
          <a:p>
            <a:pPr marL="171450" indent="-171450">
              <a:buFont typeface="Arial" pitchFamily="34" charset="0"/>
              <a:buChar char="•"/>
            </a:pPr>
            <a:r>
              <a:rPr lang="en-NZ" dirty="0" smtClean="0"/>
              <a:t>Simple provisioning and deployment of multiple databases</a:t>
            </a:r>
          </a:p>
          <a:p>
            <a:pPr marL="171450" indent="-171450">
              <a:buFont typeface="Arial" pitchFamily="34" charset="0"/>
              <a:buChar char="•"/>
            </a:pPr>
            <a:r>
              <a:rPr lang="en-NZ" dirty="0" smtClean="0"/>
              <a:t>Scale databases up or down based on business needs</a:t>
            </a:r>
          </a:p>
          <a:p>
            <a:pPr marL="171450" indent="-171450">
              <a:buFont typeface="Arial" pitchFamily="34" charset="0"/>
              <a:buChar char="•"/>
            </a:pPr>
            <a:r>
              <a:rPr lang="en-NZ" dirty="0" smtClean="0"/>
              <a:t>Multi-tenant</a:t>
            </a:r>
          </a:p>
          <a:p>
            <a:pPr marL="171450" indent="-171450">
              <a:buFont typeface="Arial" pitchFamily="34" charset="0"/>
              <a:buChar char="•"/>
            </a:pPr>
            <a:r>
              <a:rPr lang="en-NZ" dirty="0" smtClean="0"/>
              <a:t>Integration with SQL Server and tooling including Visual Studio</a:t>
            </a:r>
          </a:p>
          <a:p>
            <a:pPr marL="171450" indent="-171450">
              <a:buFont typeface="Arial" pitchFamily="34" charset="0"/>
              <a:buChar char="•"/>
            </a:pPr>
            <a:r>
              <a:rPr lang="en-NZ" dirty="0" smtClean="0"/>
              <a:t>Support for T-SQL based familiar relational database model</a:t>
            </a:r>
          </a:p>
          <a:p>
            <a:pPr marL="0" indent="0">
              <a:buFont typeface="Arial" pitchFamily="34" charset="0"/>
              <a:buNone/>
            </a:pPr>
            <a:endParaRPr lang="en-US" dirty="0" smtClean="0"/>
          </a:p>
          <a:p>
            <a:r>
              <a:rPr lang="en-US" b="1" dirty="0" smtClean="0"/>
              <a:t>Notes</a:t>
            </a:r>
          </a:p>
          <a:p>
            <a:r>
              <a:rPr lang="en-US" b="0" dirty="0" smtClean="0"/>
              <a:t>http://www.microsoft.com/windowsazure/sqlazure/</a:t>
            </a:r>
          </a:p>
          <a:p>
            <a:r>
              <a:rPr lang="en-US" b="0" dirty="0" smtClean="0"/>
              <a:t>http://msdn.microsoft.com/en-us/windowsazure/sqlazure/default.aspx</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413264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900" b="1" i="0" u="none" strike="noStrike" kern="1200" dirty="0" smtClean="0">
                <a:solidFill>
                  <a:schemeClr val="tx1"/>
                </a:solidFill>
                <a:effectLst/>
                <a:latin typeface="Segoe UI" pitchFamily="34" charset="0"/>
                <a:ea typeface="+mn-ea"/>
                <a:cs typeface="+mn-cs"/>
              </a:rPr>
              <a:t>Speaking</a:t>
            </a:r>
            <a:r>
              <a:rPr lang="en-US" sz="900" b="1" i="0" u="none" strike="noStrike" kern="1200" baseline="0" dirty="0" smtClean="0">
                <a:solidFill>
                  <a:schemeClr val="tx1"/>
                </a:solidFill>
                <a:effectLst/>
                <a:latin typeface="Segoe UI" pitchFamily="34" charset="0"/>
                <a:ea typeface="+mn-ea"/>
                <a:cs typeface="+mn-cs"/>
              </a:rPr>
              <a:t> Points:</a:t>
            </a:r>
          </a:p>
          <a:p>
            <a:pPr marL="171450" indent="-171450" rtl="0" eaLnBrk="1" fontAlgn="t" latinLnBrk="0" hangingPunct="1">
              <a:buFont typeface="Arial" pitchFamily="34" charset="0"/>
              <a:buChar char="•"/>
            </a:pPr>
            <a:r>
              <a:rPr lang="en-US" sz="900" b="0" i="0" u="none" strike="noStrike" kern="1200" baseline="0" dirty="0" smtClean="0">
                <a:solidFill>
                  <a:schemeClr val="tx1"/>
                </a:solidFill>
                <a:effectLst/>
                <a:latin typeface="Segoe UI" pitchFamily="34" charset="0"/>
                <a:ea typeface="+mn-ea"/>
                <a:cs typeface="+mn-cs"/>
              </a:rPr>
              <a:t>Another new service we’ll be introducing is SQL Azure Reporting.  </a:t>
            </a:r>
          </a:p>
          <a:p>
            <a:pPr marL="171450" indent="-171450" rtl="0" eaLnBrk="1" fontAlgn="t" latinLnBrk="0" hangingPunct="1">
              <a:buFont typeface="Arial" pitchFamily="34" charset="0"/>
              <a:buChar char="•"/>
            </a:pPr>
            <a:r>
              <a:rPr lang="en-US" sz="900" b="0" i="0" u="none" strike="noStrike" kern="1200" baseline="0" dirty="0" smtClean="0">
                <a:solidFill>
                  <a:schemeClr val="tx1"/>
                </a:solidFill>
                <a:effectLst/>
                <a:latin typeface="Segoe UI" pitchFamily="34" charset="0"/>
                <a:ea typeface="+mn-ea"/>
                <a:cs typeface="+mn-cs"/>
              </a:rPr>
              <a:t>With SQL Azure Reporting we’re effectively delivering SQL Server Reporting services….well, as a service</a:t>
            </a:r>
          </a:p>
          <a:p>
            <a:pPr marL="384431" lvl="1" indent="-171450" rtl="0" eaLnBrk="1" fontAlgn="t" latinLnBrk="0" hangingPunct="1">
              <a:buFont typeface="Arial" pitchFamily="34" charset="0"/>
              <a:buChar char="•"/>
            </a:pPr>
            <a:r>
              <a:rPr lang="en-US" sz="900" b="0" i="0" u="none" strike="noStrike" kern="1200" baseline="0" dirty="0" smtClean="0">
                <a:solidFill>
                  <a:schemeClr val="tx1"/>
                </a:solidFill>
                <a:effectLst/>
                <a:latin typeface="Segoe UI" pitchFamily="34" charset="0"/>
                <a:ea typeface="+mn-ea"/>
                <a:cs typeface="+mn-cs"/>
              </a:rPr>
              <a:t>Again, you don’t have to install or manage software inside of machine instances.  </a:t>
            </a:r>
          </a:p>
          <a:p>
            <a:pPr marL="384431" lvl="1" indent="-171450" rtl="0" eaLnBrk="1" fontAlgn="t" latinLnBrk="0" hangingPunct="1">
              <a:buFont typeface="Arial" pitchFamily="34" charset="0"/>
              <a:buChar char="•"/>
            </a:pPr>
            <a:r>
              <a:rPr lang="en-US" sz="900" b="0" i="0" u="none" strike="noStrike" kern="1200" baseline="0" dirty="0" smtClean="0">
                <a:solidFill>
                  <a:schemeClr val="tx1"/>
                </a:solidFill>
                <a:effectLst/>
                <a:latin typeface="Segoe UI" pitchFamily="34" charset="0"/>
                <a:ea typeface="+mn-ea"/>
                <a:cs typeface="+mn-cs"/>
              </a:rPr>
              <a:t>Instead, you simply provision, configure, and use the service.</a:t>
            </a:r>
          </a:p>
          <a:p>
            <a:pPr marL="171450" lvl="0" indent="-171450" rtl="0" eaLnBrk="1" fontAlgn="t" latinLnBrk="0" hangingPunct="1">
              <a:buFont typeface="Arial" pitchFamily="34" charset="0"/>
              <a:buChar char="•"/>
            </a:pPr>
            <a:r>
              <a:rPr lang="en-US" sz="900" b="0" i="0" u="none" strike="noStrike" kern="1200" baseline="0" dirty="0" smtClean="0">
                <a:solidFill>
                  <a:schemeClr val="tx1"/>
                </a:solidFill>
                <a:effectLst/>
                <a:latin typeface="Segoe UI" pitchFamily="34" charset="0"/>
                <a:ea typeface="+mn-ea"/>
                <a:cs typeface="+mn-cs"/>
              </a:rPr>
              <a:t>Reports can be authored using existing tools and then simply uploaded to SQL Azure Reporting</a:t>
            </a:r>
          </a:p>
          <a:p>
            <a:pPr marL="171450" lvl="0" indent="-171450" rtl="0" eaLnBrk="1" fontAlgn="t" latinLnBrk="0" hangingPunct="1">
              <a:buFont typeface="Arial" pitchFamily="34" charset="0"/>
              <a:buChar char="•"/>
            </a:pPr>
            <a:endParaRPr lang="en-US" sz="900" b="0" i="0" u="none" strike="noStrike" kern="1200" dirty="0" smtClean="0">
              <a:solidFill>
                <a:schemeClr val="tx1"/>
              </a:solidFill>
              <a:effectLst/>
              <a:latin typeface="Segoe UI" pitchFamily="34" charset="0"/>
              <a:ea typeface="+mn-ea"/>
              <a:cs typeface="+mn-cs"/>
            </a:endParaRPr>
          </a:p>
          <a:p>
            <a:pPr rtl="0" eaLnBrk="1" fontAlgn="t" latinLnBrk="0" hangingPunct="1"/>
            <a:endParaRPr lang="en-US" sz="900" b="1" i="0" u="none" strike="noStrike" kern="1200" dirty="0" smtClean="0">
              <a:solidFill>
                <a:schemeClr val="tx1"/>
              </a:solidFill>
              <a:effectLst/>
              <a:latin typeface="Segoe UI" pitchFamily="34" charset="0"/>
              <a:ea typeface="+mn-ea"/>
              <a:cs typeface="+mn-cs"/>
            </a:endParaRPr>
          </a:p>
          <a:p>
            <a:pPr rtl="0" eaLnBrk="1" fontAlgn="t" latinLnBrk="0" hangingPunct="1"/>
            <a:r>
              <a:rPr lang="en-US" sz="900" b="1" i="0" u="none" strike="noStrike" kern="1200" dirty="0" smtClean="0">
                <a:solidFill>
                  <a:schemeClr val="tx1"/>
                </a:solidFill>
                <a:effectLst/>
                <a:latin typeface="Segoe UI" pitchFamily="34" charset="0"/>
                <a:ea typeface="+mn-ea"/>
                <a:cs typeface="+mn-cs"/>
              </a:rPr>
              <a:t>Notes:</a:t>
            </a:r>
          </a:p>
          <a:p>
            <a:pPr rtl="0" eaLnBrk="1" fontAlgn="t" latinLnBrk="0" hangingPunct="1"/>
            <a:r>
              <a:rPr lang="en-US" sz="900" b="0" i="0" u="none" strike="noStrike" kern="1200" dirty="0" smtClean="0">
                <a:solidFill>
                  <a:schemeClr val="tx1"/>
                </a:solidFill>
                <a:effectLst/>
                <a:latin typeface="Segoe UI" pitchFamily="34" charset="0"/>
                <a:ea typeface="+mn-ea"/>
                <a:cs typeface="+mn-cs"/>
              </a:rPr>
              <a:t>Report developers can author reports against</a:t>
            </a:r>
            <a:r>
              <a:rPr lang="en-US" sz="900" b="0" i="0" u="none" strike="noStrike" kern="1200" baseline="0" dirty="0" smtClean="0">
                <a:solidFill>
                  <a:schemeClr val="tx1"/>
                </a:solidFill>
                <a:effectLst/>
                <a:latin typeface="Segoe UI" pitchFamily="34" charset="0"/>
                <a:ea typeface="+mn-ea"/>
                <a:cs typeface="+mn-cs"/>
              </a:rPr>
              <a:t> data in SQL Azure </a:t>
            </a:r>
            <a:r>
              <a:rPr lang="en-US" sz="900" b="0" i="0" u="none" strike="noStrike" kern="1200" dirty="0" smtClean="0">
                <a:solidFill>
                  <a:schemeClr val="tx1"/>
                </a:solidFill>
                <a:effectLst/>
                <a:latin typeface="Segoe UI" pitchFamily="34" charset="0"/>
                <a:ea typeface="+mn-ea"/>
                <a:cs typeface="+mn-cs"/>
              </a:rPr>
              <a:t>using existing tools</a:t>
            </a:r>
          </a:p>
          <a:p>
            <a:pPr rtl="0" eaLnBrk="1" fontAlgn="t" latinLnBrk="0" hangingPunct="1"/>
            <a:r>
              <a:rPr lang="en-US" sz="900" b="0" i="0" u="none" strike="noStrike" kern="1200" baseline="0" dirty="0" smtClean="0">
                <a:solidFill>
                  <a:schemeClr val="tx1"/>
                </a:solidFill>
                <a:effectLst/>
                <a:latin typeface="Segoe UI" pitchFamily="34" charset="0"/>
                <a:ea typeface="+mn-ea"/>
                <a:cs typeface="+mn-cs"/>
              </a:rPr>
              <a:t>Reports can have rich Data Visualizations (Maps, Charts, </a:t>
            </a:r>
            <a:r>
              <a:rPr lang="en-US" sz="900" b="0" i="0" u="none" strike="noStrike" kern="1200" baseline="0" dirty="0" err="1" smtClean="0">
                <a:solidFill>
                  <a:schemeClr val="tx1"/>
                </a:solidFill>
                <a:effectLst/>
                <a:latin typeface="Segoe UI" pitchFamily="34" charset="0"/>
                <a:ea typeface="+mn-ea"/>
                <a:cs typeface="+mn-cs"/>
              </a:rPr>
              <a:t>Tablix</a:t>
            </a:r>
            <a:r>
              <a:rPr lang="en-US" sz="900" b="0" i="0" u="none" strike="noStrike" kern="1200" baseline="0" dirty="0" smtClean="0">
                <a:solidFill>
                  <a:schemeClr val="tx1"/>
                </a:solidFill>
                <a:effectLst/>
                <a:latin typeface="Segoe UI" pitchFamily="34" charset="0"/>
                <a:ea typeface="+mn-ea"/>
                <a:cs typeface="+mn-cs"/>
              </a:rPr>
              <a:t>) and can be exported to variety of rendering formats (Excel, Word, PDF)</a:t>
            </a:r>
            <a:endParaRPr lang="en-US" sz="900" b="0" i="0" u="none" strike="noStrike" kern="1200" dirty="0" smtClean="0">
              <a:solidFill>
                <a:schemeClr val="tx1"/>
              </a:solidFill>
              <a:effectLst/>
              <a:latin typeface="Segoe UI" pitchFamily="34" charset="0"/>
              <a:ea typeface="+mn-ea"/>
              <a:cs typeface="+mn-cs"/>
            </a:endParaRPr>
          </a:p>
          <a:p>
            <a:pPr rtl="0" eaLnBrk="1" fontAlgn="t" latinLnBrk="0" hangingPunct="1"/>
            <a:r>
              <a:rPr lang="en-US" sz="900" b="0" i="0" u="none" strike="noStrike" kern="1200" baseline="0" dirty="0" smtClean="0">
                <a:solidFill>
                  <a:schemeClr val="tx1"/>
                </a:solidFill>
                <a:effectLst/>
                <a:latin typeface="Segoe UI" pitchFamily="34" charset="0"/>
                <a:ea typeface="+mn-ea"/>
                <a:cs typeface="+mn-cs"/>
              </a:rPr>
              <a:t>Developers/ISVs can use SOAP Web Service APIs to view and manage reports</a:t>
            </a:r>
            <a:endParaRPr lang="en-US" sz="900" b="0" i="0" u="none" strike="noStrike" kern="1200" dirty="0" smtClean="0">
              <a:solidFill>
                <a:schemeClr val="tx1"/>
              </a:solidFill>
              <a:effectLst/>
              <a:latin typeface="Segoe UI" pitchFamily="34" charset="0"/>
              <a:ea typeface="+mn-ea"/>
              <a:cs typeface="+mn-cs"/>
            </a:endParaRPr>
          </a:p>
          <a:p>
            <a:pPr rtl="0" eaLnBrk="1" fontAlgn="t" latinLnBrk="0" hangingPunct="1"/>
            <a:r>
              <a:rPr lang="en-US" sz="900" b="0" i="0" u="none" strike="noStrike" kern="1200" dirty="0" smtClean="0">
                <a:solidFill>
                  <a:schemeClr val="tx1"/>
                </a:solidFill>
                <a:effectLst/>
                <a:latin typeface="Segoe UI" pitchFamily="34" charset="0"/>
                <a:ea typeface="+mn-ea"/>
                <a:cs typeface="+mn-cs"/>
              </a:rPr>
              <a:t>URL access to</a:t>
            </a:r>
            <a:r>
              <a:rPr lang="en-US" sz="900" b="0" i="0" u="none" strike="noStrike" kern="1200" baseline="0" dirty="0" smtClean="0">
                <a:solidFill>
                  <a:schemeClr val="tx1"/>
                </a:solidFill>
                <a:effectLst/>
                <a:latin typeface="Segoe UI" pitchFamily="34" charset="0"/>
                <a:ea typeface="+mn-ea"/>
                <a:cs typeface="+mn-cs"/>
              </a:rPr>
              <a:t> directly view </a:t>
            </a:r>
            <a:r>
              <a:rPr lang="en-US" sz="900" b="0" i="0" u="none" strike="noStrike" kern="1200" dirty="0" smtClean="0">
                <a:solidFill>
                  <a:schemeClr val="tx1"/>
                </a:solidFill>
                <a:effectLst/>
                <a:latin typeface="Segoe UI" pitchFamily="34" charset="0"/>
                <a:ea typeface="+mn-ea"/>
                <a:cs typeface="+mn-cs"/>
              </a:rPr>
              <a:t>reports in IE</a:t>
            </a:r>
            <a:r>
              <a:rPr lang="en-US" sz="900" b="0" i="0" u="none" strike="noStrike" kern="1200" baseline="0" dirty="0" smtClean="0">
                <a:solidFill>
                  <a:schemeClr val="tx1"/>
                </a:solidFill>
                <a:effectLst/>
                <a:latin typeface="Segoe UI" pitchFamily="34" charset="0"/>
                <a:ea typeface="+mn-ea"/>
                <a:cs typeface="+mn-cs"/>
              </a:rPr>
              <a:t> </a:t>
            </a:r>
            <a:r>
              <a:rPr lang="en-US" sz="900" b="0" i="0" u="none" strike="noStrike" kern="1200" dirty="0" smtClean="0">
                <a:solidFill>
                  <a:schemeClr val="tx1"/>
                </a:solidFill>
                <a:effectLst/>
                <a:latin typeface="Segoe UI" pitchFamily="34" charset="0"/>
                <a:ea typeface="+mn-ea"/>
                <a:cs typeface="+mn-cs"/>
              </a:rPr>
              <a:t>against</a:t>
            </a:r>
            <a:r>
              <a:rPr lang="en-US" sz="900" b="0" i="0" u="none" strike="noStrike" kern="1200" baseline="0" dirty="0" smtClean="0">
                <a:solidFill>
                  <a:schemeClr val="tx1"/>
                </a:solidFill>
                <a:effectLst/>
                <a:latin typeface="Segoe UI" pitchFamily="34" charset="0"/>
                <a:ea typeface="+mn-ea"/>
                <a:cs typeface="+mn-cs"/>
              </a:rPr>
              <a:t> the Reporting Service</a:t>
            </a:r>
            <a:endParaRPr lang="en-US" sz="900" b="0" i="0" u="none" strike="noStrike" kern="1200" dirty="0" smtClean="0">
              <a:solidFill>
                <a:schemeClr val="tx1"/>
              </a:solidFill>
              <a:effectLst/>
              <a:latin typeface="Segoe UI" pitchFamily="34" charset="0"/>
              <a:ea typeface="+mn-ea"/>
              <a:cs typeface="+mn-cs"/>
            </a:endParaRPr>
          </a:p>
          <a:p>
            <a:pPr rtl="0" eaLnBrk="1" fontAlgn="t" latinLnBrk="0" hangingPunct="1"/>
            <a:r>
              <a:rPr lang="en-US" sz="900" b="0" i="0" u="none" strike="noStrike" kern="1200" baseline="0" dirty="0" smtClean="0">
                <a:solidFill>
                  <a:schemeClr val="tx1"/>
                </a:solidFill>
                <a:effectLst/>
                <a:latin typeface="Segoe UI" pitchFamily="34" charset="0"/>
                <a:ea typeface="+mn-ea"/>
                <a:cs typeface="+mn-cs"/>
              </a:rPr>
              <a:t>Developers can embed Report Viewer control into Windows Azure application to render reports in connected mode</a:t>
            </a:r>
            <a:endParaRPr lang="en-US" sz="900" b="0" i="0" u="none" strike="noStrike" kern="1200" dirty="0" smtClean="0">
              <a:solidFill>
                <a:schemeClr val="tx1"/>
              </a:solidFill>
              <a:effectLst/>
              <a:latin typeface="Segoe UI" pitchFamily="34"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66451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b="1" dirty="0" smtClean="0"/>
              <a:t>Slide Objectives: </a:t>
            </a:r>
          </a:p>
          <a:p>
            <a:pPr marL="171450" indent="-171450">
              <a:buFont typeface="Arial" pitchFamily="34" charset="0"/>
              <a:buChar char="•"/>
            </a:pPr>
            <a:r>
              <a:rPr lang="en-US" sz="700" dirty="0" smtClean="0"/>
              <a:t>Define and</a:t>
            </a:r>
            <a:r>
              <a:rPr lang="en-US" sz="700" baseline="0" dirty="0" smtClean="0"/>
              <a:t> enumerate the Windows Azure Platform </a:t>
            </a:r>
            <a:r>
              <a:rPr lang="en-US" sz="700" baseline="0" dirty="0" err="1" smtClean="0"/>
              <a:t>Appfabric</a:t>
            </a:r>
            <a:endParaRPr lang="en-US" sz="700" baseline="0" dirty="0" smtClean="0"/>
          </a:p>
          <a:p>
            <a:pPr>
              <a:buFont typeface="Arial" pitchFamily="34" charset="0"/>
              <a:buNone/>
            </a:pPr>
            <a:endParaRPr lang="en-US" sz="700" dirty="0" smtClean="0"/>
          </a:p>
          <a:p>
            <a:r>
              <a:rPr lang="en-US" sz="700" b="1" dirty="0" smtClean="0"/>
              <a:t>Speaking Points: </a:t>
            </a:r>
          </a:p>
          <a:p>
            <a:pPr marL="171450" indent="-171450">
              <a:buFont typeface="Arial" pitchFamily="34" charset="0"/>
              <a:buChar char="•"/>
            </a:pPr>
            <a:r>
              <a:rPr lang="en-US" sz="700" dirty="0" smtClean="0"/>
              <a:t>Much in the same way that</a:t>
            </a:r>
            <a:r>
              <a:rPr lang="en-US" sz="700" baseline="0" dirty="0" smtClean="0"/>
              <a:t> SQL Services is about extending SQL Server to the cloud, we are also extending key .NET capabilities to the cloud as services.</a:t>
            </a:r>
          </a:p>
          <a:p>
            <a:pPr marL="171450" indent="-171450">
              <a:buFont typeface="Arial" pitchFamily="34" charset="0"/>
              <a:buChar char="•"/>
            </a:pPr>
            <a:r>
              <a:rPr lang="en-US" sz="700" baseline="0" dirty="0" smtClean="0"/>
              <a:t>We call this the Windows Azure </a:t>
            </a:r>
            <a:r>
              <a:rPr lang="en-US" sz="700" baseline="0" dirty="0" err="1" smtClean="0"/>
              <a:t>AppFabric</a:t>
            </a:r>
            <a:r>
              <a:rPr lang="en-US" sz="700" baseline="0" dirty="0" smtClean="0"/>
              <a:t>.   </a:t>
            </a:r>
          </a:p>
          <a:p>
            <a:pPr marL="171450" indent="-171450">
              <a:buFont typeface="Arial" pitchFamily="34" charset="0"/>
              <a:buChar char="•"/>
            </a:pPr>
            <a:r>
              <a:rPr lang="en-US" sz="700" baseline="0" dirty="0" smtClean="0"/>
              <a:t>These services are really key components you would need for building distributed, connected applications.  </a:t>
            </a:r>
          </a:p>
          <a:p>
            <a:pPr marL="171450" indent="-171450">
              <a:buFont typeface="Arial" pitchFamily="34" charset="0"/>
              <a:buChar char="•"/>
            </a:pPr>
            <a:r>
              <a:rPr lang="en-US" sz="700" baseline="0" dirty="0" smtClean="0"/>
              <a:t>When we talk about connecting to your existing on-premises applications and enabling the composition of hybrid (Cloud + on-premises) applications – that is where the </a:t>
            </a:r>
            <a:r>
              <a:rPr lang="en-US" sz="700" baseline="0" dirty="0" err="1" smtClean="0"/>
              <a:t>AppFabric</a:t>
            </a:r>
            <a:r>
              <a:rPr lang="en-US" sz="700" baseline="0" dirty="0" smtClean="0"/>
              <a:t> really comes in.</a:t>
            </a:r>
          </a:p>
          <a:p>
            <a:pPr marL="171450" indent="-171450">
              <a:buFont typeface="Arial" pitchFamily="34" charset="0"/>
              <a:buChar char="•"/>
            </a:pPr>
            <a:r>
              <a:rPr lang="en-US" sz="700" baseline="0" dirty="0" smtClean="0"/>
              <a:t>There are currently two </a:t>
            </a:r>
            <a:r>
              <a:rPr lang="en-US" sz="700" baseline="0" dirty="0" err="1" smtClean="0"/>
              <a:t>AppFabric</a:t>
            </a:r>
            <a:r>
              <a:rPr lang="en-US" sz="700" baseline="0" dirty="0" smtClean="0"/>
              <a:t> Services:  the Service Bus &amp; the Access Control Service</a:t>
            </a:r>
          </a:p>
          <a:p>
            <a:pPr marL="171450" indent="-171450">
              <a:buFont typeface="Arial" pitchFamily="34" charset="0"/>
              <a:buChar char="•"/>
            </a:pPr>
            <a:r>
              <a:rPr lang="en-US" sz="700" baseline="0" dirty="0" smtClean="0"/>
              <a:t>Service Bus:</a:t>
            </a:r>
          </a:p>
          <a:p>
            <a:pPr marL="384431" lvl="1" indent="-171450">
              <a:buFont typeface="Arial" pitchFamily="34" charset="0"/>
              <a:buChar char="•"/>
            </a:pPr>
            <a:r>
              <a:rPr lang="en-US" sz="700" baseline="0" dirty="0" smtClean="0"/>
              <a:t>The Service Bus is designed to provide a general purpose application bus, available on the internet at internet scale.   </a:t>
            </a:r>
          </a:p>
          <a:p>
            <a:pPr marL="384431" lvl="1" indent="-171450">
              <a:buFont typeface="Arial" pitchFamily="34" charset="0"/>
              <a:buChar char="•"/>
            </a:pPr>
            <a:r>
              <a:rPr lang="en-US" sz="700" baseline="0" dirty="0" smtClean="0"/>
              <a:t>You can really thin of the Service Bus as being similar to an Enterprise Service Bus that many enterprise organizations have today.  </a:t>
            </a:r>
          </a:p>
          <a:p>
            <a:pPr marL="384431" lvl="1" indent="-171450">
              <a:buFont typeface="Arial" pitchFamily="34" charset="0"/>
              <a:buChar char="•"/>
            </a:pPr>
            <a:r>
              <a:rPr lang="en-US" sz="700" baseline="0" dirty="0" smtClean="0"/>
              <a:t>However, we believe that when providing a Service Bus as a programmable service on the internet, there are a wider range of scenarios for many more types of organizations.</a:t>
            </a:r>
          </a:p>
          <a:p>
            <a:pPr marL="384431" lvl="1" indent="-171450">
              <a:buFont typeface="Arial" pitchFamily="34" charset="0"/>
              <a:buChar char="•"/>
            </a:pPr>
            <a:r>
              <a:rPr lang="en-US" sz="700" baseline="0" dirty="0" smtClean="0"/>
              <a:t>Fundamentally, the .NET Service Bus is about connecting applications across network and application boundaries and making key message exchange patterns such as publish and subscribe messaging very simple.</a:t>
            </a:r>
          </a:p>
          <a:p>
            <a:pPr marL="171450" lvl="0" indent="-171450">
              <a:buFont typeface="Arial" pitchFamily="34" charset="0"/>
              <a:buChar char="•"/>
            </a:pPr>
            <a:r>
              <a:rPr lang="en-US" sz="700" dirty="0" smtClean="0"/>
              <a:t>Access Control:</a:t>
            </a:r>
          </a:p>
          <a:p>
            <a:pPr marL="384431" lvl="1" indent="-171450">
              <a:buFont typeface="Arial" pitchFamily="34" charset="0"/>
              <a:buChar char="•"/>
            </a:pPr>
            <a:r>
              <a:rPr lang="en-US" sz="700" dirty="0" smtClean="0"/>
              <a:t>The Access Control service is designed to provide rules-driven,</a:t>
            </a:r>
            <a:r>
              <a:rPr lang="en-US" sz="700" baseline="0" dirty="0" smtClean="0"/>
              <a:t> claims-based access control for applications.   </a:t>
            </a:r>
          </a:p>
          <a:p>
            <a:pPr marL="384431" lvl="1" indent="-171450">
              <a:buFont typeface="Arial" pitchFamily="34" charset="0"/>
              <a:buChar char="•"/>
            </a:pPr>
            <a:r>
              <a:rPr lang="en-US" sz="700" baseline="0" dirty="0" smtClean="0"/>
              <a:t>Essentially, this allows you to define authorization rules for your applications using the claims-based approach that we are adopting within many Microsoft products and technologies and that is becoming adopted in the industry.</a:t>
            </a:r>
          </a:p>
          <a:p>
            <a:pPr lvl="1">
              <a:buFont typeface="Arial" pitchFamily="34" charset="0"/>
              <a:buChar char="•"/>
            </a:pPr>
            <a:endParaRPr lang="en-US" sz="700" dirty="0" smtClean="0"/>
          </a:p>
          <a:p>
            <a:r>
              <a:rPr lang="en-US" sz="700" b="1" dirty="0" smtClean="0"/>
              <a:t>Notes: </a:t>
            </a:r>
            <a:endParaRPr lang="en-US" sz="700" dirty="0" smtClean="0"/>
          </a:p>
          <a:p>
            <a:pPr marL="171450" indent="-171450" rtl="0">
              <a:buFont typeface="Arial" pitchFamily="34" charset="0"/>
              <a:buChar char="•"/>
            </a:pPr>
            <a:r>
              <a:rPr lang="en-US" sz="700" dirty="0" smtClean="0"/>
              <a:t>Windows Azure has the .NET Framework built into it so that</a:t>
            </a:r>
            <a:r>
              <a:rPr lang="en-US" sz="700" baseline="0" dirty="0" smtClean="0"/>
              <a:t> </a:t>
            </a:r>
            <a:r>
              <a:rPr lang="en-US" sz="700" dirty="0" smtClean="0"/>
              <a:t>you can use those services within your application.</a:t>
            </a:r>
          </a:p>
          <a:p>
            <a:pPr marL="171450" indent="-171450" rtl="0">
              <a:buFont typeface="Arial" pitchFamily="34" charset="0"/>
              <a:buChar char="•"/>
            </a:pPr>
            <a:r>
              <a:rPr lang="en-US" sz="700" dirty="0" smtClean="0"/>
              <a:t>But just like your application must be designed to scale out, the services that we have built into Windows over time in .NET also need to be designed and built in a way that can scale out naturally. We want to create services for you, and that's the purpose of the </a:t>
            </a:r>
            <a:r>
              <a:rPr lang="en-US" sz="700" dirty="0" err="1" smtClean="0"/>
              <a:t>AppFabric</a:t>
            </a:r>
            <a:r>
              <a:rPr lang="en-US" sz="700" dirty="0" smtClean="0"/>
              <a:t>, creating a pool of resources available to you to take advantage of and do things within your application very simply. </a:t>
            </a:r>
          </a:p>
          <a:p>
            <a:pPr marL="171450" indent="-171450" rtl="0">
              <a:buFont typeface="Arial" pitchFamily="34" charset="0"/>
              <a:buChar char="•"/>
            </a:pPr>
            <a:r>
              <a:rPr lang="en-US" sz="700" dirty="0" smtClean="0"/>
              <a:t>So we're including a built-in, scale-out implementation of a service bus. The service bus lets you connect your on-premises systems securely into the cloud, into the Azure environment, while allowing your data and your information to traverse firewalls, solving a problem that is a bane of many application developments. </a:t>
            </a:r>
          </a:p>
          <a:p>
            <a:pPr rtl="0"/>
            <a:endParaRPr lang="en-US" sz="700" dirty="0" smtClean="0"/>
          </a:p>
          <a:p>
            <a:pPr rtl="0"/>
            <a:endParaRPr lang="en-US" sz="700" dirty="0" smtClean="0"/>
          </a:p>
          <a:p>
            <a:endParaRPr lang="en-US" sz="700" dirty="0" smtClean="0"/>
          </a:p>
          <a:p>
            <a:endParaRPr lang="en-US" sz="700" dirty="0" smtClean="0"/>
          </a:p>
          <a:p>
            <a:endParaRPr lang="en-US" sz="7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860742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 Points:</a:t>
            </a:r>
            <a:endParaRPr lang="en-US" dirty="0" smtClean="0"/>
          </a:p>
          <a:p>
            <a:pPr marL="171450" indent="-171450">
              <a:buFont typeface="Arial" pitchFamily="34" charset="0"/>
              <a:buChar char="•"/>
            </a:pPr>
            <a:r>
              <a:rPr lang="en-US" dirty="0" smtClean="0"/>
              <a:t>One of the new services that we’ll be announcing next month</a:t>
            </a:r>
            <a:r>
              <a:rPr lang="en-US" baseline="0" dirty="0" smtClean="0"/>
              <a:t> at PDC is the </a:t>
            </a:r>
            <a:r>
              <a:rPr lang="en-US" baseline="0" dirty="0" err="1" smtClean="0"/>
              <a:t>AppFabric</a:t>
            </a:r>
            <a:r>
              <a:rPr lang="en-US" baseline="0" dirty="0" smtClean="0"/>
              <a:t> Cache Service</a:t>
            </a:r>
          </a:p>
          <a:p>
            <a:pPr marL="171450" indent="-171450">
              <a:buFont typeface="Arial" pitchFamily="34" charset="0"/>
              <a:buChar char="•"/>
            </a:pPr>
            <a:r>
              <a:rPr lang="en-US" baseline="0" dirty="0" err="1" smtClean="0"/>
              <a:t>AppFabric</a:t>
            </a:r>
            <a:r>
              <a:rPr lang="en-US" baseline="0" dirty="0" smtClean="0"/>
              <a:t> Cache is a distributed, in-memory application cache for Windows Azure applications</a:t>
            </a:r>
          </a:p>
          <a:p>
            <a:pPr marL="171450" indent="-171450">
              <a:buFont typeface="Arial" pitchFamily="34" charset="0"/>
              <a:buChar char="•"/>
            </a:pPr>
            <a:r>
              <a:rPr lang="en-US" baseline="0" dirty="0" smtClean="0"/>
              <a:t>There are two primary use cases for the </a:t>
            </a:r>
            <a:r>
              <a:rPr lang="en-US" baseline="0" dirty="0" err="1" smtClean="0"/>
              <a:t>AppFabric</a:t>
            </a:r>
            <a:r>
              <a:rPr lang="en-US" baseline="0" dirty="0" smtClean="0"/>
              <a:t> Cache</a:t>
            </a:r>
          </a:p>
          <a:p>
            <a:pPr marL="384431" lvl="1" indent="-171450">
              <a:buFont typeface="Arial" pitchFamily="34" charset="0"/>
              <a:buChar char="•"/>
            </a:pPr>
            <a:r>
              <a:rPr lang="en-US" baseline="0" dirty="0" smtClean="0"/>
              <a:t>First, as a session state provider for Windows Azure applications</a:t>
            </a:r>
          </a:p>
          <a:p>
            <a:pPr marL="384431" lvl="1" indent="-171450">
              <a:buFont typeface="Arial" pitchFamily="34" charset="0"/>
              <a:buChar char="•"/>
            </a:pPr>
            <a:r>
              <a:rPr lang="en-US" baseline="0" dirty="0" smtClean="0"/>
              <a:t>Secondly, as a data cache layer for Windows Azure Applications that use SQL Azure Databases or Windows Azure Storage</a:t>
            </a:r>
          </a:p>
          <a:p>
            <a:pPr marL="171450" lvl="0" indent="-171450">
              <a:buFont typeface="Arial" pitchFamily="34" charset="0"/>
              <a:buChar char="•"/>
            </a:pPr>
            <a:r>
              <a:rPr lang="en-US" baseline="0" dirty="0" smtClean="0"/>
              <a:t>It’s important to understand that </a:t>
            </a:r>
            <a:r>
              <a:rPr lang="en-US" baseline="0" dirty="0" err="1" smtClean="0"/>
              <a:t>AppFabric</a:t>
            </a:r>
            <a:r>
              <a:rPr lang="en-US" baseline="0" dirty="0" smtClean="0"/>
              <a:t> Cache is provided as a service</a:t>
            </a:r>
          </a:p>
          <a:p>
            <a:pPr marL="384431" lvl="1" indent="-171450">
              <a:buFont typeface="Arial" pitchFamily="34" charset="0"/>
              <a:buChar char="•"/>
            </a:pPr>
            <a:r>
              <a:rPr lang="en-US" baseline="0" dirty="0" smtClean="0"/>
              <a:t>Instead of having to install or manage software on machines or instances, you simply provision, configure, and use the service</a:t>
            </a:r>
          </a:p>
          <a:p>
            <a:pPr marL="384431" lvl="1" indent="-171450">
              <a:buFont typeface="Arial" pitchFamily="34" charset="0"/>
              <a:buChar char="•"/>
            </a:pPr>
            <a:r>
              <a:rPr lang="en-US" baseline="0" dirty="0" smtClean="0"/>
              <a:t>This service abstraction also provides more flexibility – so you can dynamically increase or decrease the cache size as needed</a:t>
            </a:r>
          </a:p>
          <a:p>
            <a:pPr marL="171450" lvl="0" indent="-171450">
              <a:buFont typeface="Arial" pitchFamily="34" charset="0"/>
              <a:buChar char="•"/>
            </a:pPr>
            <a:r>
              <a:rPr lang="en-US" baseline="0" dirty="0" smtClean="0"/>
              <a:t>Finally, with </a:t>
            </a:r>
            <a:r>
              <a:rPr lang="en-US" baseline="0" dirty="0" err="1" smtClean="0"/>
              <a:t>AppFabric</a:t>
            </a:r>
            <a:r>
              <a:rPr lang="en-US" baseline="0" dirty="0" smtClean="0"/>
              <a:t> Cache is uses the same programming model for both the cloud and on-premises with it’s on-premises equivalent being the Windows Server </a:t>
            </a:r>
            <a:r>
              <a:rPr lang="en-US" baseline="0" dirty="0" err="1" smtClean="0"/>
              <a:t>AppFabric</a:t>
            </a:r>
            <a:r>
              <a:rPr lang="en-US" baseline="0" dirty="0" smtClean="0"/>
              <a:t> Cache.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545283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 Points:</a:t>
            </a:r>
            <a:endParaRPr lang="en-US" dirty="0" smtClean="0"/>
          </a:p>
          <a:p>
            <a:pPr marL="171450" indent="-171450">
              <a:buFont typeface="Arial" pitchFamily="34" charset="0"/>
              <a:buChar char="•"/>
            </a:pPr>
            <a:r>
              <a:rPr lang="en-US" dirty="0" smtClean="0"/>
              <a:t>At</a:t>
            </a:r>
            <a:r>
              <a:rPr lang="en-US" baseline="0" dirty="0" smtClean="0"/>
              <a:t> PDC09 we introduced a new way to find and discover data called “Dallas”</a:t>
            </a:r>
          </a:p>
          <a:p>
            <a:pPr marL="171450" indent="-171450">
              <a:buFont typeface="Arial" pitchFamily="34" charset="0"/>
              <a:buChar char="•"/>
            </a:pPr>
            <a:r>
              <a:rPr lang="en-US" baseline="0" dirty="0" smtClean="0"/>
              <a:t>Dallas is effectively a marketplace for discovering, purchasing, and selling data</a:t>
            </a:r>
          </a:p>
          <a:p>
            <a:pPr marL="171450" indent="-171450">
              <a:buFont typeface="Arial" pitchFamily="34" charset="0"/>
              <a:buChar char="•"/>
            </a:pPr>
            <a:r>
              <a:rPr lang="en-US" dirty="0" smtClean="0"/>
              <a:t>Since the PDC we’ve been adding some new data providers and also improving</a:t>
            </a:r>
            <a:r>
              <a:rPr lang="en-US" baseline="0" dirty="0" smtClean="0"/>
              <a:t> the overall experience</a:t>
            </a:r>
          </a:p>
          <a:p>
            <a:pPr marL="171450" indent="-171450">
              <a:buFont typeface="Arial" pitchFamily="34" charset="0"/>
              <a:buChar char="•"/>
            </a:pPr>
            <a:r>
              <a:rPr lang="en-US" baseline="0" dirty="0" smtClean="0"/>
              <a:t>At PDC10 in just a month we’ll announce the released version of Dallas along with new data providers, improved </a:t>
            </a:r>
            <a:r>
              <a:rPr lang="en-US" baseline="0" dirty="0" err="1" smtClean="0"/>
              <a:t>OData</a:t>
            </a:r>
            <a:r>
              <a:rPr lang="en-US" baseline="0" dirty="0" smtClean="0"/>
              <a:t> support, and a new portal.</a:t>
            </a:r>
          </a:p>
          <a:p>
            <a:pPr marL="171450" indent="-171450">
              <a:buFont typeface="Arial" pitchFamily="34" charset="0"/>
              <a:buChar char="•"/>
            </a:pPr>
            <a:r>
              <a:rPr lang="en-US" baseline="0" dirty="0" smtClean="0"/>
              <a:t>One thing that is also interesting about Dallas is that it is entirely built on the Windows Azure Platform</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894160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NZ" sz="900" b="1" kern="1200" dirty="0" smtClean="0">
                <a:solidFill>
                  <a:schemeClr val="tx1"/>
                </a:solidFill>
                <a:effectLst/>
                <a:latin typeface="Segoe UI" pitchFamily="34" charset="0"/>
                <a:ea typeface="+mn-ea"/>
                <a:cs typeface="+mn-cs"/>
              </a:rPr>
              <a:t>Slide Objective</a:t>
            </a:r>
            <a:endParaRPr lang="en-NZ" sz="900" kern="1200" dirty="0" smtClean="0">
              <a:solidFill>
                <a:schemeClr val="tx1"/>
              </a:solidFill>
              <a:effectLst/>
              <a:latin typeface="Segoe UI" pitchFamily="34" charset="0"/>
              <a:ea typeface="+mn-ea"/>
              <a:cs typeface="+mn-cs"/>
            </a:endParaRPr>
          </a:p>
          <a:p>
            <a:pPr marL="171450" indent="-171450" rtl="0">
              <a:buFont typeface="Arial" pitchFamily="34" charset="0"/>
              <a:buChar char="•"/>
            </a:pPr>
            <a:r>
              <a:rPr lang="en-NZ" sz="900" kern="1200" dirty="0" smtClean="0">
                <a:solidFill>
                  <a:schemeClr val="tx1"/>
                </a:solidFill>
                <a:effectLst/>
                <a:latin typeface="Segoe UI" pitchFamily="34" charset="0"/>
                <a:ea typeface="+mn-ea"/>
                <a:cs typeface="+mn-cs"/>
              </a:rPr>
              <a:t>Understand that Microsoft has a long history in running data centres and online applications. Bing, Live, Hotmail etc….</a:t>
            </a:r>
          </a:p>
          <a:p>
            <a:pPr marL="171450" indent="-171450" rtl="0">
              <a:buFont typeface="Arial" pitchFamily="34" charset="0"/>
              <a:buChar char="•"/>
            </a:pPr>
            <a:r>
              <a:rPr lang="en-NZ" sz="900" kern="1200" dirty="0" smtClean="0">
                <a:solidFill>
                  <a:schemeClr val="tx1"/>
                </a:solidFill>
                <a:effectLst/>
                <a:latin typeface="Segoe UI" pitchFamily="34" charset="0"/>
                <a:ea typeface="+mn-ea"/>
                <a:cs typeface="+mn-cs"/>
              </a:rPr>
              <a:t>Understand the huge amount of innovation going on at the data </a:t>
            </a:r>
            <a:r>
              <a:rPr lang="en-NZ" sz="900" kern="1200" dirty="0" err="1" smtClean="0">
                <a:solidFill>
                  <a:schemeClr val="tx1"/>
                </a:solidFill>
                <a:effectLst/>
                <a:latin typeface="Segoe UI" pitchFamily="34" charset="0"/>
                <a:ea typeface="+mn-ea"/>
                <a:cs typeface="+mn-cs"/>
              </a:rPr>
              <a:t>center</a:t>
            </a:r>
            <a:r>
              <a:rPr lang="en-NZ" sz="900" kern="1200" dirty="0" smtClean="0">
                <a:solidFill>
                  <a:schemeClr val="tx1"/>
                </a:solidFill>
                <a:effectLst/>
                <a:latin typeface="Segoe UI" pitchFamily="34" charset="0"/>
                <a:ea typeface="+mn-ea"/>
                <a:cs typeface="+mn-cs"/>
              </a:rPr>
              <a:t> level</a:t>
            </a:r>
            <a:br>
              <a:rPr lang="en-NZ" sz="900" kern="1200" dirty="0" smtClean="0">
                <a:solidFill>
                  <a:schemeClr val="tx1"/>
                </a:solidFill>
                <a:effectLst/>
                <a:latin typeface="Segoe UI" pitchFamily="34" charset="0"/>
                <a:ea typeface="+mn-ea"/>
                <a:cs typeface="+mn-cs"/>
              </a:rPr>
            </a:br>
            <a:endParaRPr lang="en-NZ" sz="900" kern="1200" dirty="0" smtClean="0">
              <a:solidFill>
                <a:schemeClr val="tx1"/>
              </a:solidFill>
              <a:effectLst/>
              <a:latin typeface="Segoe UI" pitchFamily="34" charset="0"/>
              <a:ea typeface="+mn-ea"/>
              <a:cs typeface="+mn-cs"/>
            </a:endParaRPr>
          </a:p>
          <a:p>
            <a:pPr rtl="0"/>
            <a:r>
              <a:rPr lang="en-NZ" sz="900" b="1" kern="1200" dirty="0" smtClean="0">
                <a:solidFill>
                  <a:schemeClr val="tx1"/>
                </a:solidFill>
                <a:effectLst/>
                <a:latin typeface="Segoe UI" pitchFamily="34" charset="0"/>
                <a:ea typeface="+mn-ea"/>
                <a:cs typeface="+mn-cs"/>
              </a:rPr>
              <a:t>Speaking Points:</a:t>
            </a:r>
            <a:endParaRPr lang="en-NZ" sz="900" kern="1200" dirty="0" smtClean="0">
              <a:solidFill>
                <a:schemeClr val="tx1"/>
              </a:solidFill>
              <a:effectLst/>
              <a:latin typeface="Segoe UI" pitchFamily="34" charset="0"/>
              <a:ea typeface="+mn-ea"/>
              <a:cs typeface="+mn-cs"/>
            </a:endParaRP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NZ" sz="900" kern="1200" dirty="0" smtClean="0">
                <a:solidFill>
                  <a:schemeClr val="tx1"/>
                </a:solidFill>
                <a:effectLst/>
                <a:latin typeface="Segoe UI" pitchFamily="34" charset="0"/>
                <a:ea typeface="+mn-ea"/>
                <a:cs typeface="+mn-cs"/>
              </a:rPr>
              <a:t>Microsoft is one of the largest operators of </a:t>
            </a:r>
            <a:r>
              <a:rPr lang="en-NZ" sz="900" kern="1200" dirty="0" err="1" smtClean="0">
                <a:solidFill>
                  <a:schemeClr val="tx1"/>
                </a:solidFill>
                <a:effectLst/>
                <a:latin typeface="Segoe UI" pitchFamily="34" charset="0"/>
                <a:ea typeface="+mn-ea"/>
                <a:cs typeface="+mn-cs"/>
              </a:rPr>
              <a:t>datacenters</a:t>
            </a:r>
            <a:r>
              <a:rPr lang="en-NZ" sz="900" kern="1200" dirty="0" smtClean="0">
                <a:solidFill>
                  <a:schemeClr val="tx1"/>
                </a:solidFill>
                <a:effectLst/>
                <a:latin typeface="Segoe UI" pitchFamily="34" charset="0"/>
                <a:ea typeface="+mn-ea"/>
                <a:cs typeface="+mn-cs"/>
              </a:rPr>
              <a:t> in the world</a:t>
            </a:r>
          </a:p>
          <a:p>
            <a:pPr marL="384431" lvl="1" indent="-171450" rtl="0">
              <a:buFont typeface="Arial" pitchFamily="34" charset="0"/>
              <a:buChar char="•"/>
            </a:pPr>
            <a:r>
              <a:rPr lang="en-NZ" sz="900" kern="1200" dirty="0" smtClean="0">
                <a:solidFill>
                  <a:schemeClr val="tx1"/>
                </a:solidFill>
                <a:effectLst/>
                <a:latin typeface="Segoe UI" pitchFamily="34" charset="0"/>
                <a:ea typeface="+mn-ea"/>
                <a:cs typeface="+mn-cs"/>
              </a:rPr>
              <a:t>Years of Experience</a:t>
            </a:r>
          </a:p>
          <a:p>
            <a:pPr marL="384431" lvl="1" indent="-171450" rtl="0">
              <a:buFont typeface="Arial" pitchFamily="34" charset="0"/>
              <a:buChar char="•"/>
            </a:pPr>
            <a:r>
              <a:rPr lang="en-NZ" sz="900" kern="1200" dirty="0" smtClean="0">
                <a:solidFill>
                  <a:schemeClr val="tx1"/>
                </a:solidFill>
                <a:effectLst/>
                <a:latin typeface="Segoe UI" pitchFamily="34" charset="0"/>
                <a:ea typeface="+mn-ea"/>
                <a:cs typeface="+mn-cs"/>
              </a:rPr>
              <a:t>Large scale trustworthy environments</a:t>
            </a:r>
          </a:p>
          <a:p>
            <a:pPr marL="384431" lvl="1" indent="-171450" rtl="0">
              <a:buFont typeface="Arial" pitchFamily="34" charset="0"/>
              <a:buChar char="•"/>
            </a:pPr>
            <a:r>
              <a:rPr lang="en-NZ" sz="900" kern="1200" dirty="0" smtClean="0">
                <a:solidFill>
                  <a:schemeClr val="tx1"/>
                </a:solidFill>
                <a:effectLst/>
                <a:latin typeface="Segoe UI" pitchFamily="34" charset="0"/>
                <a:ea typeface="+mn-ea"/>
                <a:cs typeface="+mn-cs"/>
              </a:rPr>
              <a:t>Driving for cost and environmental efficiently</a:t>
            </a:r>
          </a:p>
          <a:p>
            <a:pPr marL="171450" indent="-171450" rtl="0">
              <a:buFont typeface="Arial" pitchFamily="34" charset="0"/>
              <a:buChar char="•"/>
            </a:pPr>
            <a:r>
              <a:rPr lang="en-NZ" sz="900" kern="1200" dirty="0" smtClean="0">
                <a:solidFill>
                  <a:schemeClr val="tx1"/>
                </a:solidFill>
                <a:effectLst/>
                <a:latin typeface="Segoe UI" pitchFamily="34" charset="0"/>
                <a:ea typeface="+mn-ea"/>
                <a:cs typeface="+mn-cs"/>
              </a:rPr>
              <a:t>Windows Azure runs in 3 regions and 6 </a:t>
            </a:r>
            <a:r>
              <a:rPr lang="en-NZ" sz="900" kern="1200" dirty="0" err="1" smtClean="0">
                <a:solidFill>
                  <a:schemeClr val="tx1"/>
                </a:solidFill>
                <a:effectLst/>
                <a:latin typeface="Segoe UI" pitchFamily="34" charset="0"/>
                <a:ea typeface="+mn-ea"/>
                <a:cs typeface="+mn-cs"/>
              </a:rPr>
              <a:t>datacenters</a:t>
            </a:r>
            <a:r>
              <a:rPr lang="en-NZ" sz="900" kern="1200" dirty="0" smtClean="0">
                <a:solidFill>
                  <a:schemeClr val="tx1"/>
                </a:solidFill>
                <a:effectLst/>
                <a:latin typeface="Segoe UI" pitchFamily="34" charset="0"/>
                <a:ea typeface="+mn-ea"/>
                <a:cs typeface="+mn-cs"/>
              </a:rPr>
              <a:t> today</a:t>
            </a:r>
          </a:p>
          <a:p>
            <a:pPr marL="171450" indent="-171450" rtl="0">
              <a:buFont typeface="Arial" pitchFamily="34" charset="0"/>
              <a:buChar char="•"/>
            </a:pPr>
            <a:r>
              <a:rPr lang="en-NZ" sz="900" kern="1200" dirty="0" smtClean="0">
                <a:solidFill>
                  <a:schemeClr val="tx1"/>
                </a:solidFill>
                <a:effectLst/>
                <a:latin typeface="Segoe UI" pitchFamily="34" charset="0"/>
                <a:ea typeface="+mn-ea"/>
                <a:cs typeface="+mn-cs"/>
              </a:rPr>
              <a:t>Data </a:t>
            </a:r>
            <a:r>
              <a:rPr lang="en-NZ" sz="900" kern="1200" dirty="0" err="1" smtClean="0">
                <a:solidFill>
                  <a:schemeClr val="tx1"/>
                </a:solidFill>
                <a:effectLst/>
                <a:latin typeface="Segoe UI" pitchFamily="34" charset="0"/>
                <a:ea typeface="+mn-ea"/>
                <a:cs typeface="+mn-cs"/>
              </a:rPr>
              <a:t>center</a:t>
            </a:r>
            <a:r>
              <a:rPr lang="en-NZ" sz="900" kern="1200" dirty="0" smtClean="0">
                <a:solidFill>
                  <a:schemeClr val="tx1"/>
                </a:solidFill>
                <a:effectLst/>
                <a:latin typeface="Segoe UI" pitchFamily="34" charset="0"/>
                <a:ea typeface="+mn-ea"/>
                <a:cs typeface="+mn-cs"/>
              </a:rPr>
              <a:t> innovation is driving improved reliability and efficiency</a:t>
            </a:r>
          </a:p>
          <a:p>
            <a:pPr marL="171450" indent="-171450" rtl="0">
              <a:buFont typeface="Arial" pitchFamily="34" charset="0"/>
              <a:buChar char="•"/>
            </a:pPr>
            <a:r>
              <a:rPr lang="en-NZ" sz="900" kern="1200" dirty="0" smtClean="0">
                <a:solidFill>
                  <a:schemeClr val="tx1"/>
                </a:solidFill>
                <a:effectLst/>
                <a:latin typeface="Segoe UI" pitchFamily="34" charset="0"/>
                <a:ea typeface="+mn-ea"/>
                <a:cs typeface="+mn-cs"/>
              </a:rPr>
              <a:t>PUE = Power Usage Effectiveness = Total Facility power/IT Systems Power = Indication of efficiency of DC</a:t>
            </a:r>
          </a:p>
          <a:p>
            <a:pPr marL="171450" indent="-171450" rtl="0">
              <a:buFont typeface="Arial" pitchFamily="34" charset="0"/>
              <a:buChar char="•"/>
            </a:pPr>
            <a:r>
              <a:rPr lang="en-NZ" sz="900" kern="1200" dirty="0" smtClean="0">
                <a:solidFill>
                  <a:schemeClr val="tx1"/>
                </a:solidFill>
                <a:effectLst/>
                <a:latin typeface="Segoe UI" pitchFamily="34" charset="0"/>
                <a:ea typeface="+mn-ea"/>
                <a:cs typeface="+mn-cs"/>
              </a:rPr>
              <a:t>Under 1.8 is very good, modern cloud DCs approaching 1.2</a:t>
            </a:r>
          </a:p>
          <a:p>
            <a:pPr marL="177800" indent="-177800">
              <a:buFont typeface="Arial" pitchFamily="34" charset="0"/>
              <a:buChar char="•"/>
            </a:pPr>
            <a:r>
              <a:rPr lang="en-US" sz="900" dirty="0" smtClean="0"/>
              <a:t>Multi-billion dollar datacenter investment</a:t>
            </a:r>
          </a:p>
          <a:p>
            <a:pPr marL="177800" indent="-177800">
              <a:buFont typeface="Arial" pitchFamily="34" charset="0"/>
              <a:buChar char="•"/>
            </a:pPr>
            <a:r>
              <a:rPr lang="en-US" sz="900" dirty="0" smtClean="0"/>
              <a:t>700,000+ square foot Chicago and the 300,000+ square foot Dublin, Ireland data centers</a:t>
            </a:r>
          </a:p>
          <a:p>
            <a:pPr marL="171450" marR="0" lvl="0" indent="-171450">
              <a:lnSpc>
                <a:spcPct val="115000"/>
              </a:lnSpc>
              <a:spcBef>
                <a:spcPts val="0"/>
              </a:spcBef>
              <a:spcAft>
                <a:spcPts val="1000"/>
              </a:spcAft>
              <a:buFont typeface="Arial" pitchFamily="34" charset="0"/>
              <a:buChar char="•"/>
            </a:pPr>
            <a:r>
              <a:rPr lang="en-US" sz="900" dirty="0" smtClean="0">
                <a:effectLst/>
                <a:latin typeface="Calibri"/>
                <a:ea typeface="Calibri"/>
                <a:cs typeface="Times New Roman"/>
              </a:rPr>
              <a:t>Microsoft cloud services provide the </a:t>
            </a:r>
            <a:r>
              <a:rPr lang="en-US" sz="900" b="1" dirty="0" smtClean="0">
                <a:effectLst/>
                <a:latin typeface="Calibri"/>
                <a:ea typeface="Calibri"/>
                <a:cs typeface="Times New Roman"/>
              </a:rPr>
              <a:t>reliability and security you expect</a:t>
            </a:r>
            <a:r>
              <a:rPr lang="en-US" sz="900" dirty="0" smtClean="0">
                <a:effectLst/>
                <a:latin typeface="Calibri"/>
                <a:ea typeface="Calibri"/>
                <a:cs typeface="Times New Roman"/>
              </a:rPr>
              <a:t> for your business: 99.9% uptime SLA, 24/7 support.  </a:t>
            </a:r>
            <a:endParaRPr lang="en-US" sz="1200" dirty="0" smtClean="0">
              <a:effectLst/>
              <a:latin typeface="Calibri"/>
              <a:ea typeface="Calibri"/>
              <a:cs typeface="Times New Roman"/>
            </a:endParaRPr>
          </a:p>
          <a:p>
            <a:pPr marL="171450" indent="-171450">
              <a:buFont typeface="Arial" pitchFamily="34" charset="0"/>
              <a:buChar char="•"/>
            </a:pPr>
            <a:r>
              <a:rPr lang="en-US" sz="900" dirty="0" smtClean="0">
                <a:effectLst/>
                <a:latin typeface="Calibri"/>
                <a:ea typeface="Calibri"/>
              </a:rPr>
              <a:t>Microsoft understands the needs of businesses with respect to security, data privacy, compliance and risk management, and identity and access control. </a:t>
            </a:r>
            <a:r>
              <a:rPr lang="en-US" sz="900" dirty="0" smtClean="0">
                <a:effectLst/>
                <a:latin typeface="Calibri"/>
                <a:ea typeface="Calibri"/>
                <a:cs typeface="Times New Roman"/>
              </a:rPr>
              <a:t>Microsoft datacenters are ISO 27001:2005 accredited, with SAS 70 Type I and Type II attestations.</a:t>
            </a:r>
            <a:r>
              <a:rPr lang="en-US" sz="900" b="1" dirty="0" smtClean="0">
                <a:effectLst/>
                <a:latin typeface="Calibri"/>
                <a:ea typeface="Calibri"/>
                <a:cs typeface="Times New Roman"/>
              </a:rPr>
              <a:t> </a:t>
            </a:r>
          </a:p>
          <a:p>
            <a:pPr rtl="0"/>
            <a:endParaRPr lang="en-NZ" sz="900" kern="1200" dirty="0" smtClean="0">
              <a:solidFill>
                <a:schemeClr val="tx1"/>
              </a:solidFill>
              <a:effectLst/>
              <a:latin typeface="Segoe UI" pitchFamily="34" charset="0"/>
              <a:ea typeface="+mn-ea"/>
              <a:cs typeface="+mn-cs"/>
            </a:endParaRPr>
          </a:p>
          <a:p>
            <a:pPr rtl="0"/>
            <a:r>
              <a:rPr lang="en-NZ" sz="900" b="1" kern="1200" dirty="0" smtClean="0">
                <a:solidFill>
                  <a:schemeClr val="tx1"/>
                </a:solidFill>
                <a:effectLst/>
                <a:latin typeface="Segoe UI" pitchFamily="34" charset="0"/>
                <a:ea typeface="+mn-ea"/>
                <a:cs typeface="+mn-cs"/>
              </a:rPr>
              <a:t>Notes:</a:t>
            </a:r>
            <a:endParaRPr lang="en-NZ" sz="900" kern="1200" dirty="0" smtClean="0">
              <a:solidFill>
                <a:schemeClr val="tx1"/>
              </a:solidFill>
              <a:effectLst/>
              <a:latin typeface="Segoe UI" pitchFamily="34" charset="0"/>
              <a:ea typeface="+mn-ea"/>
              <a:cs typeface="+mn-cs"/>
            </a:endParaRPr>
          </a:p>
          <a:p>
            <a:pPr rtl="0"/>
            <a:r>
              <a:rPr lang="en-NZ" sz="900" kern="1200" dirty="0" smtClean="0">
                <a:solidFill>
                  <a:schemeClr val="tx1"/>
                </a:solidFill>
                <a:effectLst/>
                <a:latin typeface="Segoe UI" pitchFamily="34" charset="0"/>
                <a:ea typeface="+mn-ea"/>
                <a:cs typeface="+mn-cs"/>
              </a:rPr>
              <a:t>http://www.globalfoundationservices.com/</a:t>
            </a:r>
          </a:p>
          <a:p>
            <a:pPr rtl="0"/>
            <a:r>
              <a:rPr lang="en-NZ" sz="900" kern="1200" dirty="0" smtClean="0">
                <a:solidFill>
                  <a:schemeClr val="tx1"/>
                </a:solidFill>
                <a:effectLst/>
                <a:latin typeface="Segoe UI" pitchFamily="34" charset="0"/>
                <a:ea typeface="+mn-ea"/>
                <a:cs typeface="+mn-cs"/>
              </a:rPr>
              <a:t>http://blogs.msdn.com/the_power_of_software/archive/2008/06/20/microsoft-s-pue-experience-years-of-experience-reams-of-data.aspx</a:t>
            </a:r>
          </a:p>
          <a:p>
            <a:pPr rtl="0"/>
            <a:r>
              <a:rPr lang="en-NZ" sz="900" kern="1200" dirty="0" smtClean="0">
                <a:solidFill>
                  <a:schemeClr val="tx1"/>
                </a:solidFill>
                <a:effectLst/>
                <a:latin typeface="Segoe UI" pitchFamily="34" charset="0"/>
                <a:ea typeface="+mn-ea"/>
                <a:cs typeface="+mn-cs"/>
              </a:rPr>
              <a:t>http://blogs.msdn.com/the_power_of_software/archive/2008/06/27/part-2-why-is-energy-efficiency-important.aspx</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4938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r>
              <a:rPr lang="en-US" b="1" dirty="0" smtClean="0"/>
              <a:t>Slide Objectives:</a:t>
            </a:r>
          </a:p>
          <a:p>
            <a:pPr marL="171450" indent="-171450">
              <a:buFont typeface="Arial" pitchFamily="34" charset="0"/>
              <a:buChar char="•"/>
            </a:pPr>
            <a:r>
              <a:rPr lang="en-US" dirty="0" smtClean="0">
                <a:latin typeface="+mn-lt"/>
              </a:rPr>
              <a:t>Understand</a:t>
            </a:r>
            <a:r>
              <a:rPr lang="en-US" baseline="0" dirty="0" smtClean="0">
                <a:latin typeface="+mn-lt"/>
              </a:rPr>
              <a:t> the challenges of irregular load in applications</a:t>
            </a:r>
          </a:p>
          <a:p>
            <a:pPr marL="171450" indent="-171450">
              <a:buFont typeface="Arial" pitchFamily="34" charset="0"/>
              <a:buChar char="•"/>
            </a:pPr>
            <a:r>
              <a:rPr lang="en-US" baseline="0" dirty="0" smtClean="0">
                <a:latin typeface="+mn-lt"/>
              </a:rPr>
              <a:t>Understand the challenges of both too much capacity and not enough capacity and the sort of groups they impact within a customer</a:t>
            </a:r>
          </a:p>
          <a:p>
            <a:pPr marL="171450" indent="-171450">
              <a:buFont typeface="Arial" pitchFamily="34" charset="0"/>
              <a:buChar char="•"/>
            </a:pPr>
            <a:r>
              <a:rPr lang="en-US" dirty="0" smtClean="0">
                <a:latin typeface="+mn-lt"/>
              </a:rPr>
              <a:t>Understand that traditionally IT capacity is purchased in a stepwise fashion involving capital expenditure</a:t>
            </a:r>
            <a:r>
              <a:rPr lang="en-US" baseline="0" dirty="0" smtClean="0">
                <a:latin typeface="+mn-lt"/>
              </a:rPr>
              <a:t> at each point</a:t>
            </a:r>
          </a:p>
          <a:p>
            <a:pPr marL="0" indent="0">
              <a:buFont typeface="Arial" pitchFamily="34" charset="0"/>
              <a:buNone/>
            </a:pPr>
            <a:endParaRPr lang="en-US" baseline="0" dirty="0" smtClean="0">
              <a:latin typeface="+mn-lt"/>
            </a:endParaRPr>
          </a:p>
          <a:p>
            <a:pPr marL="0" indent="0">
              <a:buFont typeface="Arial" pitchFamily="34" charset="0"/>
              <a:buNone/>
            </a:pPr>
            <a:r>
              <a:rPr lang="en-US" b="1" baseline="0" dirty="0" smtClean="0">
                <a:latin typeface="+mn-lt"/>
              </a:rPr>
              <a:t>Speaking Points:</a:t>
            </a:r>
          </a:p>
          <a:p>
            <a:pPr marL="171450" indent="-171450">
              <a:buFont typeface="Arial" pitchFamily="34" charset="0"/>
              <a:buChar char="•"/>
            </a:pPr>
            <a:r>
              <a:rPr lang="en-US" baseline="0" dirty="0" smtClean="0">
                <a:latin typeface="+mn-lt"/>
              </a:rPr>
              <a:t>To understand the value and opportunity for cloud computing, I believe it’s important to think about how IT capacity is typically used by applications today in most environments.</a:t>
            </a:r>
          </a:p>
          <a:p>
            <a:pPr marL="171450" indent="-171450">
              <a:buFont typeface="Arial" pitchFamily="34" charset="0"/>
              <a:buChar char="•"/>
            </a:pPr>
            <a:r>
              <a:rPr lang="en-US" baseline="0" dirty="0" smtClean="0">
                <a:latin typeface="+mn-lt"/>
              </a:rPr>
              <a:t>Today most organizations significantly over estimate or underestimate the amount of resources they need to run their applications.</a:t>
            </a:r>
          </a:p>
          <a:p>
            <a:pPr marL="171450" indent="-171450">
              <a:buFont typeface="Arial" pitchFamily="34" charset="0"/>
              <a:buChar char="•"/>
            </a:pPr>
            <a:r>
              <a:rPr lang="en-US" baseline="0" dirty="0" smtClean="0">
                <a:latin typeface="+mn-lt"/>
              </a:rPr>
              <a:t>This leads to a higher cost for the infrastructure and the delivery of the overall applications.  </a:t>
            </a:r>
          </a:p>
          <a:p>
            <a:pPr marL="171450" indent="-171450">
              <a:buFont typeface="Arial" pitchFamily="34" charset="0"/>
              <a:buChar char="•"/>
            </a:pPr>
            <a:endParaRPr lang="en-US" baseline="0" dirty="0" smtClean="0">
              <a:latin typeface="+mn-lt"/>
            </a:endParaRPr>
          </a:p>
          <a:p>
            <a:pPr marL="0" indent="0">
              <a:buFont typeface="Arial" pitchFamily="34" charset="0"/>
              <a:buNone/>
            </a:pPr>
            <a:r>
              <a:rPr lang="en-US" b="1" baseline="0" dirty="0" smtClean="0">
                <a:latin typeface="+mn-lt"/>
              </a:rPr>
              <a:t>Build Steps:</a:t>
            </a:r>
          </a:p>
          <a:p>
            <a:pPr marL="228600" indent="-228600">
              <a:buFont typeface="+mj-lt"/>
              <a:buAutoNum type="arabicPeriod"/>
            </a:pPr>
            <a:r>
              <a:rPr lang="en-US" b="0" baseline="0" dirty="0" smtClean="0">
                <a:latin typeface="+mn-lt"/>
              </a:rPr>
              <a:t>Forecast load is to grow steadily</a:t>
            </a:r>
          </a:p>
          <a:p>
            <a:pPr marL="228600" indent="-228600">
              <a:buFont typeface="+mj-lt"/>
              <a:buAutoNum type="arabicPeriod"/>
            </a:pPr>
            <a:r>
              <a:rPr lang="en-US" b="0" baseline="0" dirty="0" smtClean="0">
                <a:latin typeface="+mn-lt"/>
              </a:rPr>
              <a:t>Planned capacity grows in a stepwise fashion. Need to plan in advance due to hardware lead times</a:t>
            </a:r>
          </a:p>
          <a:p>
            <a:pPr marL="228600" indent="-228600">
              <a:buFont typeface="+mj-lt"/>
              <a:buAutoNum type="arabicPeriod"/>
            </a:pPr>
            <a:r>
              <a:rPr lang="en-US" b="0" baseline="0" dirty="0" smtClean="0">
                <a:latin typeface="+mn-lt"/>
              </a:rPr>
              <a:t>Actual load is highly variable over time</a:t>
            </a:r>
          </a:p>
          <a:p>
            <a:pPr marL="228600" indent="-228600">
              <a:buFont typeface="+mj-lt"/>
              <a:buAutoNum type="arabicPeriod"/>
            </a:pPr>
            <a:r>
              <a:rPr lang="en-US" b="0" baseline="0" dirty="0" smtClean="0">
                <a:latin typeface="+mn-lt"/>
              </a:rPr>
              <a:t>Periods where we have excess capacity. Capital laying idle, opex wasted powering and cooling servers</a:t>
            </a:r>
          </a:p>
          <a:p>
            <a:pPr marL="228600" indent="-228600">
              <a:buFont typeface="+mj-lt"/>
              <a:buAutoNum type="arabicPeriod"/>
            </a:pPr>
            <a:r>
              <a:rPr lang="en-US" b="0" baseline="0" dirty="0" smtClean="0">
                <a:latin typeface="+mn-lt"/>
              </a:rPr>
              <a:t>Periods where we have insufficient capacity and our customers get a bad experience</a:t>
            </a:r>
          </a:p>
        </p:txBody>
      </p:sp>
      <p:sp>
        <p:nvSpPr>
          <p:cNvPr id="4" name="Slide Number Placeholder 3"/>
          <p:cNvSpPr>
            <a:spLocks noGrp="1"/>
          </p:cNvSpPr>
          <p:nvPr>
            <p:ph type="sldNum" sz="quarter" idx="10"/>
          </p:nvPr>
        </p:nvSpPr>
        <p:spPr/>
        <p:txBody>
          <a:bodyPr/>
          <a:lstStyle/>
          <a:p>
            <a:fld id="{805CAB2E-B3AF-4E0A-8642-4B89CD52DE20}"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057703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900" b="1" dirty="0" smtClean="0"/>
              <a:t>Slide Objectives:</a:t>
            </a:r>
          </a:p>
          <a:p>
            <a:pPr marL="171450" indent="-171450">
              <a:buFont typeface="Arial" pitchFamily="34" charset="0"/>
              <a:buChar char="•"/>
            </a:pPr>
            <a:r>
              <a:rPr lang="en-US" sz="900" b="0" dirty="0" smtClean="0"/>
              <a:t>Provide overview and detail on pricing</a:t>
            </a:r>
          </a:p>
          <a:p>
            <a:pPr marL="171450" indent="-171450">
              <a:buFont typeface="Arial" pitchFamily="34" charset="0"/>
              <a:buChar char="•"/>
            </a:pPr>
            <a:r>
              <a:rPr lang="en-US" sz="900" b="0" dirty="0" smtClean="0"/>
              <a:t>Discuss localization of pricing</a:t>
            </a:r>
          </a:p>
          <a:p>
            <a:pPr marL="171450" indent="-171450">
              <a:buFont typeface="Arial" pitchFamily="34" charset="0"/>
              <a:buChar char="•"/>
            </a:pPr>
            <a:endParaRPr lang="en-US" sz="900" b="0" dirty="0" smtClean="0"/>
          </a:p>
          <a:p>
            <a:pPr marL="0" indent="0">
              <a:buFont typeface="Arial" pitchFamily="34" charset="0"/>
              <a:buNone/>
            </a:pPr>
            <a:r>
              <a:rPr lang="en-US" sz="900" b="1" dirty="0" smtClean="0"/>
              <a:t>Speaking</a:t>
            </a:r>
            <a:r>
              <a:rPr lang="en-US" sz="900" b="1" baseline="0" dirty="0" smtClean="0"/>
              <a:t> Points:</a:t>
            </a:r>
            <a:endParaRPr lang="en-US" sz="900" b="1" dirty="0" smtClean="0"/>
          </a:p>
          <a:p>
            <a:pPr marL="171450" indent="-171450">
              <a:buFont typeface="Arial" pitchFamily="34" charset="0"/>
              <a:buChar char="•"/>
            </a:pPr>
            <a:r>
              <a:rPr lang="en-US" sz="900" dirty="0" smtClean="0"/>
              <a:t>Windows Azure is charged per compute hour.</a:t>
            </a:r>
          </a:p>
          <a:p>
            <a:pPr marL="171450" indent="-171450">
              <a:buFont typeface="Arial" pitchFamily="34" charset="0"/>
              <a:buChar char="•"/>
            </a:pPr>
            <a:r>
              <a:rPr lang="en-US" sz="900" dirty="0" smtClean="0"/>
              <a:t>Pricing is localized</a:t>
            </a:r>
            <a:r>
              <a:rPr lang="en-US" sz="900" baseline="0" dirty="0" smtClean="0"/>
              <a:t> for global markets</a:t>
            </a:r>
          </a:p>
          <a:p>
            <a:pPr marL="171450" indent="-171450">
              <a:buFont typeface="Arial" pitchFamily="34" charset="0"/>
              <a:buChar char="•"/>
            </a:pPr>
            <a:r>
              <a:rPr lang="en-US" sz="900" baseline="0" dirty="0" smtClean="0"/>
              <a:t>Different VM sizes have a different number of CPUs and therefore are a multiple the single CPU rate</a:t>
            </a:r>
          </a:p>
          <a:p>
            <a:pPr marL="171450" indent="-171450">
              <a:buFont typeface="Arial" pitchFamily="34" charset="0"/>
              <a:buChar char="•"/>
            </a:pPr>
            <a:r>
              <a:rPr lang="en-NZ" sz="900" b="0" dirty="0" smtClean="0"/>
              <a:t>Compute time, measured in service hours: Windows Azure compute hours are charged only for when your application is </a:t>
            </a:r>
            <a:r>
              <a:rPr lang="en-NZ" sz="900" b="0" dirty="0" err="1" smtClean="0"/>
              <a:t>deployed.remove</a:t>
            </a:r>
            <a:r>
              <a:rPr lang="en-NZ" sz="900" b="0" dirty="0" smtClean="0"/>
              <a:t> the compute instances that are not being used to minimize compute hour billing. Partial compute hours are billed as full hours.</a:t>
            </a:r>
          </a:p>
          <a:p>
            <a:pPr marL="171450" indent="-171450">
              <a:buFont typeface="Arial" pitchFamily="34" charset="0"/>
              <a:buChar char="•"/>
            </a:pPr>
            <a:r>
              <a:rPr lang="en-NZ" sz="900" b="0" dirty="0" smtClean="0"/>
              <a:t>Storage, measured in GB: Storage is metered in units of average daily amount of data stored (in GB) over a monthly period. </a:t>
            </a:r>
          </a:p>
          <a:p>
            <a:pPr marL="171450" indent="-171450">
              <a:buFont typeface="Arial" pitchFamily="34" charset="0"/>
              <a:buChar char="•"/>
            </a:pPr>
            <a:r>
              <a:rPr lang="en-NZ" sz="900" b="0" dirty="0" smtClean="0"/>
              <a:t>Data transfers measured in GB (transmissions to and from the Windows Azure </a:t>
            </a:r>
            <a:r>
              <a:rPr lang="en-NZ" sz="900" b="0" dirty="0" err="1" smtClean="0"/>
              <a:t>datacenter</a:t>
            </a:r>
            <a:r>
              <a:rPr lang="en-NZ" sz="900" b="0" dirty="0" smtClean="0"/>
              <a:t>).</a:t>
            </a:r>
            <a:r>
              <a:rPr lang="en-NZ" sz="900" b="0" baseline="0" dirty="0" smtClean="0"/>
              <a:t> </a:t>
            </a:r>
            <a:r>
              <a:rPr lang="en-NZ" sz="900" b="0" dirty="0" smtClean="0"/>
              <a:t>Data transfers within a sub region are free. </a:t>
            </a:r>
          </a:p>
          <a:p>
            <a:pPr marL="171450" indent="-171450">
              <a:buFont typeface="Arial" pitchFamily="34" charset="0"/>
              <a:buChar char="•"/>
            </a:pPr>
            <a:r>
              <a:rPr lang="en-NZ" sz="900" b="0" dirty="0" smtClean="0"/>
              <a:t>Transactions, measured as application requests</a:t>
            </a:r>
            <a:r>
              <a:rPr lang="en-NZ" sz="900" b="0" baseline="0" dirty="0" smtClean="0"/>
              <a:t> to the REST service</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sz="900" dirty="0" smtClean="0"/>
              <a:t>SQL Azure is priced</a:t>
            </a:r>
            <a:r>
              <a:rPr lang="en-US" sz="900" baseline="0" dirty="0" smtClean="0"/>
              <a:t> on a per database per month basis</a:t>
            </a:r>
          </a:p>
          <a:p>
            <a:pPr marL="171450" indent="-171450">
              <a:buFont typeface="Arial" pitchFamily="34" charset="0"/>
              <a:buChar char="•"/>
            </a:pPr>
            <a:r>
              <a:rPr lang="en-NZ" sz="900" dirty="0" err="1" smtClean="0"/>
              <a:t>AppFabric</a:t>
            </a:r>
            <a:r>
              <a:rPr lang="en-NZ" sz="900" dirty="0" smtClean="0"/>
              <a:t> Service Bus is based on a per connection model</a:t>
            </a:r>
          </a:p>
          <a:p>
            <a:pPr marL="171450" indent="-171450">
              <a:buFont typeface="Arial" pitchFamily="34" charset="0"/>
              <a:buChar char="•"/>
            </a:pPr>
            <a:r>
              <a:rPr lang="en-NZ" sz="900" dirty="0" err="1" smtClean="0"/>
              <a:t>AppFabric</a:t>
            </a:r>
            <a:r>
              <a:rPr lang="en-NZ" sz="900" dirty="0" smtClean="0"/>
              <a:t> Access control is based on a per transaction model</a:t>
            </a:r>
          </a:p>
          <a:p>
            <a:pPr marL="171450" indent="-171450">
              <a:buFont typeface="Arial" pitchFamily="34" charset="0"/>
              <a:buChar char="•"/>
            </a:pPr>
            <a:r>
              <a:rPr lang="en-NZ" sz="900" dirty="0" err="1" smtClean="0"/>
              <a:t>AppFabric</a:t>
            </a:r>
            <a:r>
              <a:rPr lang="en-NZ" sz="900" dirty="0" smtClean="0"/>
              <a:t> Service Bus connections can be provisioned individually on a “pay-as-you-go” basis or in a pack of 5, 25, 100 or 500 connections. For individually provisioned connections, you will be charged based on the maximum number of connections you use for each day. For connection packs, you will be charged daily for a pro rata amount of the connections in that pack (i.e., the number of connections in the pack divided by the number of days in the month). </a:t>
            </a:r>
          </a:p>
          <a:p>
            <a:pPr marL="171450" indent="-171450">
              <a:buFont typeface="Arial" pitchFamily="34" charset="0"/>
              <a:buChar char="•"/>
            </a:pPr>
            <a:r>
              <a:rPr lang="en-NZ" sz="900" dirty="0" smtClean="0"/>
              <a:t>You can only update the connections you provision as a pack once every seven days. You can modify the number of connections you provision individually at any time.</a:t>
            </a:r>
          </a:p>
          <a:p>
            <a:pPr marL="171450" indent="-171450">
              <a:buFont typeface="Arial" pitchFamily="34" charset="0"/>
              <a:buChar char="•"/>
            </a:pPr>
            <a:r>
              <a:rPr lang="en-NZ" sz="900" dirty="0" smtClean="0"/>
              <a:t>For </a:t>
            </a:r>
            <a:r>
              <a:rPr lang="en-NZ" sz="900" dirty="0" err="1" smtClean="0"/>
              <a:t>AppFabric</a:t>
            </a:r>
            <a:r>
              <a:rPr lang="en-NZ" sz="900" dirty="0" smtClean="0"/>
              <a:t> Access Control transactions, customers will be charged the actual number of transactions utilized for the billing period (i.e., not in discrete blocks of 100,000 transactions), plus data transfers in or out.</a:t>
            </a:r>
          </a:p>
          <a:p>
            <a:pPr marL="171450" indent="-171450">
              <a:buFont typeface="Arial" pitchFamily="34" charset="0"/>
              <a:buChar char="•"/>
            </a:pPr>
            <a:endParaRPr lang="en-US" sz="900" dirty="0" smtClean="0"/>
          </a:p>
          <a:p>
            <a:r>
              <a:rPr lang="en-US" sz="900" b="1" dirty="0" smtClean="0"/>
              <a:t>Notes:</a:t>
            </a:r>
          </a:p>
          <a:p>
            <a:pPr marL="171450" indent="-171450">
              <a:buFont typeface="Arial" pitchFamily="34" charset="0"/>
              <a:buChar char="•"/>
            </a:pPr>
            <a:r>
              <a:rPr lang="en-US" sz="900" dirty="0" smtClean="0"/>
              <a:t>http://www.microsoft.com/windowsazure/pricing/</a:t>
            </a:r>
            <a:endParaRPr lang="en-NZ" sz="900" dirty="0" smtClean="0"/>
          </a:p>
          <a:p>
            <a:pPr marL="171450" indent="-171450">
              <a:buFont typeface="Arial" pitchFamily="34" charset="0"/>
              <a:buChar char="•"/>
            </a:pPr>
            <a:r>
              <a:rPr lang="en-NZ" sz="900" b="0" dirty="0" smtClean="0"/>
              <a:t>http://blogs.msdn.com/b/netservices/archive/2010/01/04/announcing-windows-azure-platform-commercial-offer-availability-and-updated-appfabric-pricing.aspx </a:t>
            </a:r>
          </a:p>
          <a:p>
            <a:pPr marL="171450" indent="-171450">
              <a:buFont typeface="Arial" pitchFamily="34" charset="0"/>
              <a:buChar char="•"/>
            </a:pPr>
            <a:r>
              <a:rPr lang="en-NZ" sz="900" b="0" dirty="0" smtClean="0"/>
              <a:t>http://www.microsoft.com/windowsazure/pricing/</a:t>
            </a:r>
          </a:p>
          <a:p>
            <a:pPr marL="171450" indent="-171450">
              <a:buFont typeface="Arial" pitchFamily="34" charset="0"/>
              <a:buChar char="•"/>
            </a:pPr>
            <a:endParaRPr lang="en-US" sz="900" dirty="0" smtClean="0"/>
          </a:p>
          <a:p>
            <a:endParaRPr lang="en-US" sz="900" dirty="0" smtClean="0"/>
          </a:p>
          <a:p>
            <a:endParaRPr lang="en-US" sz="90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4206902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576176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b="1" dirty="0" smtClean="0"/>
              <a:t>Speaking Points:</a:t>
            </a:r>
            <a:endParaRPr lang="en-US" dirty="0" smtClean="0"/>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At PDC10 in just over a month, we will introduce several new services including:  Caching and Reporting.  We will also have a new CTP for the Data Sync Service and Project Dallas will be finally available.  </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Let’s drill into these services in a bit more detail.</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endParaRPr lang="en-US" baseline="0" dirty="0" smtClean="0"/>
          </a:p>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endParaRPr lang="en-US" baseline="0" dirty="0" smtClean="0"/>
          </a:p>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endParaRPr lang="en-US" baseline="0" dirty="0" smtClean="0"/>
          </a:p>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r>
              <a:rPr lang="en-US" baseline="0" dirty="0" smtClean="0"/>
              <a:t>--</a:t>
            </a:r>
          </a:p>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endParaRPr lang="en-US" baseline="0" dirty="0" smtClean="0"/>
          </a:p>
          <a:p>
            <a:r>
              <a:rPr lang="en-US" b="1" dirty="0" smtClean="0"/>
              <a:t>Speaking Points:</a:t>
            </a:r>
          </a:p>
          <a:p>
            <a:pPr marL="171450" lvl="0" indent="-171450">
              <a:buFont typeface="Arial" pitchFamily="34" charset="0"/>
              <a:buChar char="•"/>
            </a:pPr>
            <a:r>
              <a:rPr lang="en-US" baseline="0" dirty="0" smtClean="0"/>
              <a:t>I suspect most if not all of you in this room are familiar with the Windows Azure Platform today.</a:t>
            </a:r>
          </a:p>
          <a:p>
            <a:pPr marL="171450" lvl="0" indent="-171450">
              <a:buFont typeface="Arial" pitchFamily="34" charset="0"/>
              <a:buChar char="•"/>
            </a:pPr>
            <a:r>
              <a:rPr lang="en-US" baseline="0" dirty="0" smtClean="0"/>
              <a:t>Today the platform consists of a set of foundational services </a:t>
            </a:r>
          </a:p>
          <a:p>
            <a:pPr marL="171450" lvl="0" indent="-171450">
              <a:buFont typeface="Arial" pitchFamily="34" charset="0"/>
              <a:buChar char="•"/>
            </a:pPr>
            <a:r>
              <a:rPr lang="en-US" dirty="0" smtClean="0"/>
              <a:t>SQL Azure relational</a:t>
            </a:r>
            <a:r>
              <a:rPr lang="en-US" baseline="0" dirty="0" smtClean="0"/>
              <a:t> database</a:t>
            </a:r>
          </a:p>
          <a:p>
            <a:pPr marL="171450" lvl="0" indent="-171450">
              <a:buFont typeface="Arial" pitchFamily="34" charset="0"/>
              <a:buChar char="•"/>
            </a:pPr>
            <a:r>
              <a:rPr lang="en-US" baseline="0" dirty="0" err="1" smtClean="0"/>
              <a:t>AppFabric</a:t>
            </a:r>
            <a:r>
              <a:rPr lang="en-US" baseline="0" dirty="0" smtClean="0"/>
              <a:t> provides services that can be used by any apps – hosted in Windows Azure, on-premises, or hosted in another environment.  </a:t>
            </a:r>
          </a:p>
          <a:p>
            <a:pPr marL="171450" indent="-171450">
              <a:buFont typeface="Arial" pitchFamily="34" charset="0"/>
              <a:buChar char="•"/>
            </a:pPr>
            <a:r>
              <a:rPr lang="en-US" dirty="0" smtClean="0"/>
              <a:t>Questions:</a:t>
            </a:r>
          </a:p>
          <a:p>
            <a:pPr marL="384431" lvl="1" indent="-171450">
              <a:buFont typeface="Arial" pitchFamily="34" charset="0"/>
              <a:buChar char="•"/>
            </a:pPr>
            <a:r>
              <a:rPr lang="en-US" dirty="0" smtClean="0"/>
              <a:t>How many of you are building applications for</a:t>
            </a:r>
            <a:r>
              <a:rPr lang="en-US" baseline="0" dirty="0" smtClean="0"/>
              <a:t> Windows Azure?</a:t>
            </a:r>
          </a:p>
          <a:p>
            <a:pPr marL="384431" lvl="1" indent="-171450">
              <a:buFont typeface="Arial" pitchFamily="34" charset="0"/>
              <a:buChar char="•"/>
            </a:pPr>
            <a:r>
              <a:rPr lang="en-US" baseline="0" dirty="0" smtClean="0"/>
              <a:t>How many are using SQL Azure?</a:t>
            </a:r>
          </a:p>
          <a:p>
            <a:pPr marL="384431" lvl="1" indent="-171450">
              <a:buFont typeface="Arial" pitchFamily="34" charset="0"/>
              <a:buChar char="•"/>
            </a:pPr>
            <a:r>
              <a:rPr lang="en-US" baseline="0" dirty="0" smtClean="0"/>
              <a:t>How many are using the Access Control service today?   The Service Bus?</a:t>
            </a:r>
          </a:p>
          <a:p>
            <a:pPr marL="0" lvl="0" indent="0">
              <a:buFont typeface="Arial" pitchFamily="34" charset="0"/>
              <a:buNone/>
            </a:pPr>
            <a:endParaRPr lang="en-US" dirty="0" smtClean="0"/>
          </a:p>
          <a:p>
            <a:pPr marL="0" lvl="0" indent="0">
              <a:buFont typeface="Arial" pitchFamily="34" charset="0"/>
              <a:buNone/>
            </a:pPr>
            <a:endParaRPr lang="en-US" dirty="0" smtClean="0"/>
          </a:p>
          <a:p>
            <a:pPr marL="0" lvl="0" indent="0">
              <a:buFont typeface="Arial" pitchFamily="34" charset="0"/>
              <a:buNone/>
            </a:pPr>
            <a:r>
              <a:rPr lang="en-US" b="1" dirty="0" smtClean="0"/>
              <a:t>Notes:</a:t>
            </a:r>
          </a:p>
          <a:p>
            <a:pPr marL="171450" lvl="0" indent="-171450">
              <a:buFont typeface="Arial" pitchFamily="34" charset="0"/>
              <a:buChar char="•"/>
            </a:pPr>
            <a:r>
              <a:rPr lang="en-US" dirty="0" smtClean="0"/>
              <a:t>Windows Azure Story</a:t>
            </a:r>
          </a:p>
          <a:p>
            <a:pPr marL="384431" lvl="1" indent="-171450">
              <a:buFont typeface="Arial" pitchFamily="34" charset="0"/>
              <a:buChar char="•"/>
            </a:pPr>
            <a:r>
              <a:rPr lang="en-US" dirty="0" smtClean="0"/>
              <a:t>We are building an open platform to run your applications in the cloud.  Your apps are .NET, Java, PHP, etc.  We love everyone.</a:t>
            </a:r>
          </a:p>
          <a:p>
            <a:pPr marL="384431" lvl="1" indent="-171450">
              <a:buFont typeface="Arial" pitchFamily="34" charset="0"/>
              <a:buChar char="•"/>
            </a:pPr>
            <a:r>
              <a:rPr lang="en-US" dirty="0" smtClean="0"/>
              <a:t>We are going to help you migrate your existing apps to the cloud.  </a:t>
            </a:r>
          </a:p>
          <a:p>
            <a:pPr marL="384431" lvl="1" indent="-171450">
              <a:buFont typeface="Arial" pitchFamily="34" charset="0"/>
              <a:buChar char="•"/>
            </a:pPr>
            <a:r>
              <a:rPr lang="en-US" dirty="0" smtClean="0"/>
              <a:t>The cloud platform is the future.  Enables scale, self-service, lowers friction, etc.  We provide the best cloud platform for building new apps.  (aka n-tier, web services, etc.)</a:t>
            </a:r>
          </a:p>
          <a:p>
            <a:pPr marL="0" lvl="0" indent="0">
              <a:buFont typeface="Arial" pitchFamily="34" charset="0"/>
              <a:buNone/>
            </a:pPr>
            <a:endParaRPr lang="en-US" dirty="0" smtClean="0"/>
          </a:p>
          <a:p>
            <a:pPr marL="0" lvl="0" indent="0">
              <a:buFont typeface="Arial" pitchFamily="34" charset="0"/>
              <a:buNone/>
            </a:pPr>
            <a:endParaRPr lang="en-US" dirty="0" smtClean="0"/>
          </a:p>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352715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7" name="Slide Number Placeholder 6"/>
          <p:cNvSpPr>
            <a:spLocks noGrp="1"/>
          </p:cNvSpPr>
          <p:nvPr>
            <p:ph type="sldNum" sz="quarter" idx="13"/>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531189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b="0" dirty="0" smtClean="0"/>
              <a:t>Understand Roles</a:t>
            </a:r>
            <a:r>
              <a:rPr lang="en-US" b="0" baseline="0" dirty="0" smtClean="0"/>
              <a:t> in general</a:t>
            </a:r>
          </a:p>
          <a:p>
            <a:pPr marL="171450" indent="-171450">
              <a:buFont typeface="Arial" pitchFamily="34" charset="0"/>
              <a:buChar char="•"/>
            </a:pPr>
            <a:r>
              <a:rPr lang="en-US" b="0" baseline="0" dirty="0" smtClean="0"/>
              <a:t>Understand Web and Worker Roles at a high level</a:t>
            </a:r>
          </a:p>
          <a:p>
            <a:pPr marL="0" indent="0">
              <a:buFont typeface="Arial" pitchFamily="34" charset="0"/>
              <a:buNone/>
            </a:pPr>
            <a:endParaRPr lang="en-US" b="0" baseline="0" dirty="0" smtClean="0"/>
          </a:p>
          <a:p>
            <a:r>
              <a:rPr lang="en-US" b="1" dirty="0" smtClean="0"/>
              <a:t>Speaking</a:t>
            </a:r>
            <a:r>
              <a:rPr lang="en-US" b="1" baseline="0" dirty="0" smtClean="0"/>
              <a:t> Points:</a:t>
            </a:r>
            <a:endParaRPr lang="en-US" b="1" dirty="0" smtClean="0"/>
          </a:p>
          <a:p>
            <a:pPr marL="171450" indent="-171450">
              <a:buFont typeface="Arial" pitchFamily="34" charset="0"/>
              <a:buChar char="•"/>
            </a:pPr>
            <a:r>
              <a:rPr lang="en-NZ" b="0" dirty="0" smtClean="0"/>
              <a:t>Windows Azure currently supports the following two types of roles:</a:t>
            </a:r>
          </a:p>
          <a:p>
            <a:pPr marL="384431" lvl="1" indent="-171450">
              <a:buFont typeface="Arial" pitchFamily="34" charset="0"/>
              <a:buChar char="•"/>
            </a:pPr>
            <a:r>
              <a:rPr lang="en-NZ" b="0" dirty="0" smtClean="0"/>
              <a:t>Web role: A web role is a role that is customized for web application programming as supported by IIS 7 and ASP.NET.</a:t>
            </a:r>
          </a:p>
          <a:p>
            <a:pPr marL="384431" lvl="1" indent="-171450">
              <a:buFont typeface="Arial" pitchFamily="34" charset="0"/>
              <a:buChar char="•"/>
            </a:pPr>
            <a:r>
              <a:rPr lang="en-NZ" b="0" dirty="0" smtClean="0"/>
              <a:t>Worker role: A worker role is a role that is useful for generalized development, and may perform background processing for a web role. </a:t>
            </a:r>
          </a:p>
          <a:p>
            <a:pPr marL="171450" indent="-171450">
              <a:buFont typeface="Arial" pitchFamily="34" charset="0"/>
              <a:buChar char="•"/>
            </a:pPr>
            <a:r>
              <a:rPr lang="en-NZ" b="0" dirty="0" smtClean="0"/>
              <a:t>A service must include at least one role of either type, but may consist of any number of web roles or worker roles. </a:t>
            </a:r>
          </a:p>
          <a:p>
            <a:pPr marL="171450" indent="-171450">
              <a:buFont typeface="Arial" pitchFamily="34" charset="0"/>
              <a:buChar char="•"/>
            </a:pPr>
            <a:r>
              <a:rPr lang="en-NZ" b="0" dirty="0" smtClean="0"/>
              <a:t>A worker role is started</a:t>
            </a:r>
            <a:r>
              <a:rPr lang="en-NZ" b="0" baseline="0" dirty="0" smtClean="0"/>
              <a:t> by a call to a well know managed code interface </a:t>
            </a:r>
            <a:r>
              <a:rPr lang="en-NZ" b="0" baseline="0" dirty="0" err="1" smtClean="0"/>
              <a:t>RoleEntryPoint</a:t>
            </a:r>
            <a:r>
              <a:rPr lang="en-NZ" b="0" baseline="0" dirty="0" smtClean="0"/>
              <a:t>. A worker role must extend this class and override the Start() method</a:t>
            </a:r>
          </a:p>
          <a:p>
            <a:pPr marL="171450" indent="-171450">
              <a:buFont typeface="Arial" pitchFamily="34" charset="0"/>
              <a:buChar char="•"/>
            </a:pPr>
            <a:r>
              <a:rPr lang="en-NZ" b="0" baseline="0" dirty="0" smtClean="0"/>
              <a:t>A web role is a worker role with the addition of IIS being installed. i.e. it has all the features of and can do everything a worker role can do as well</a:t>
            </a:r>
            <a:endParaRPr lang="en-NZ" b="0" dirty="0" smtClean="0"/>
          </a:p>
          <a:p>
            <a:pPr marL="0" indent="0">
              <a:buFont typeface="Arial" pitchFamily="34" charset="0"/>
              <a:buNone/>
            </a:pPr>
            <a:r>
              <a:rPr lang="en-NZ" b="0" dirty="0" smtClean="0"/>
              <a:t>	</a:t>
            </a:r>
            <a:endParaRPr lang="en-US" dirty="0" smtClean="0"/>
          </a:p>
          <a:p>
            <a:pPr marL="228600" indent="-228600">
              <a:buNone/>
            </a:pPr>
            <a:r>
              <a:rPr lang="en-US" b="1" dirty="0" smtClean="0"/>
              <a:t>Notes:</a:t>
            </a:r>
          </a:p>
          <a:p>
            <a:r>
              <a:rPr lang="en-US" dirty="0" smtClean="0"/>
              <a:t>http://msdn.microsoft.com/en-us/library/dd179341.aspx#Subheading1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350556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4195726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min</a:t>
            </a:r>
          </a:p>
          <a:p>
            <a:endParaRPr lang="en-US" dirty="0" smtClean="0"/>
          </a:p>
          <a:p>
            <a:pPr marL="171450" indent="-171450">
              <a:buFont typeface="Arial" pitchFamily="34" charset="0"/>
              <a:buChar char="•"/>
            </a:pPr>
            <a:r>
              <a:rPr lang="en-US" dirty="0" smtClean="0"/>
              <a:t>Start in the new portal</a:t>
            </a:r>
          </a:p>
          <a:p>
            <a:pPr marL="384431" lvl="1" indent="-171450">
              <a:buFont typeface="Arial" pitchFamily="34" charset="0"/>
              <a:buChar char="•"/>
            </a:pPr>
            <a:r>
              <a:rPr lang="en-US" dirty="0" smtClean="0"/>
              <a:t>Show the new Portal Experience for Windows Azure and SQL Azure</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dirty="0" smtClean="0"/>
              <a:t>Multiple administrators</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dirty="0" smtClean="0"/>
              <a:t>dunnry@hotmail.com</a:t>
            </a:r>
            <a:r>
              <a:rPr lang="en-US" baseline="0" dirty="0" smtClean="0"/>
              <a:t> – add as a buddy in </a:t>
            </a:r>
            <a:r>
              <a:rPr lang="en-US" baseline="0" dirty="0" err="1" smtClean="0"/>
              <a:t>messenger</a:t>
            </a:r>
            <a:r>
              <a:rPr lang="en-US" dirty="0" err="1" smtClean="0"/>
              <a:t>Browse</a:t>
            </a:r>
            <a:r>
              <a:rPr lang="en-US" dirty="0" smtClean="0"/>
              <a:t> to the site</a:t>
            </a:r>
          </a:p>
          <a:p>
            <a:pPr marL="171450" lvl="0" indent="-171450">
              <a:buFont typeface="Arial" pitchFamily="34" charset="0"/>
              <a:buChar char="•"/>
            </a:pPr>
            <a:r>
              <a:rPr lang="en-US" dirty="0" smtClean="0"/>
              <a:t>Browse to our app</a:t>
            </a:r>
          </a:p>
          <a:p>
            <a:pPr marL="384431" lvl="1" indent="-171450">
              <a:buFont typeface="Arial" pitchFamily="34" charset="0"/>
              <a:buChar char="•"/>
            </a:pPr>
            <a:r>
              <a:rPr lang="en-US" dirty="0" smtClean="0"/>
              <a:t>Show how there are multiple sites running</a:t>
            </a:r>
          </a:p>
          <a:p>
            <a:pPr marL="384431" lvl="1" indent="-171450">
              <a:buFont typeface="Arial" pitchFamily="34" charset="0"/>
              <a:buChar char="•"/>
            </a:pPr>
            <a:r>
              <a:rPr lang="en-US" dirty="0" smtClean="0"/>
              <a:t>? What happens</a:t>
            </a:r>
            <a:r>
              <a:rPr lang="en-US" baseline="0" dirty="0" smtClean="0"/>
              <a:t> if you browse using the default URL?</a:t>
            </a:r>
            <a:endParaRPr lang="en-US" dirty="0" smtClean="0"/>
          </a:p>
          <a:p>
            <a:pPr marL="171450" indent="-171450">
              <a:buFont typeface="Arial" pitchFamily="34" charset="0"/>
              <a:buChar char="•"/>
            </a:pPr>
            <a:r>
              <a:rPr lang="en-US" dirty="0" smtClean="0"/>
              <a:t>Show OS version</a:t>
            </a:r>
            <a:r>
              <a:rPr lang="en-US" baseline="0" dirty="0" smtClean="0"/>
              <a:t> and family</a:t>
            </a:r>
          </a:p>
          <a:p>
            <a:pPr marL="384431" lvl="1" indent="-171450">
              <a:buFont typeface="Arial" pitchFamily="34" charset="0"/>
              <a:buChar char="•"/>
            </a:pPr>
            <a:r>
              <a:rPr lang="en-US" baseline="0" dirty="0" smtClean="0"/>
              <a:t>Mention is also in the service configuration</a:t>
            </a:r>
            <a:endParaRPr lang="en-US" dirty="0" smtClean="0"/>
          </a:p>
          <a:p>
            <a:pPr marL="171450" lvl="0" indent="-171450">
              <a:buFont typeface="Arial" pitchFamily="34" charset="0"/>
              <a:buChar char="•"/>
            </a:pPr>
            <a:r>
              <a:rPr lang="en-US" dirty="0" smtClean="0"/>
              <a:t>Show </a:t>
            </a:r>
            <a:r>
              <a:rPr lang="en-US" dirty="0" err="1" smtClean="0"/>
              <a:t>remoting</a:t>
            </a:r>
            <a:r>
              <a:rPr lang="en-US" dirty="0" smtClean="0"/>
              <a:t> into a machine</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dirty="0" smtClean="0"/>
              <a:t>Mention that RDP works for all role</a:t>
            </a:r>
            <a:r>
              <a:rPr lang="en-US" baseline="0" dirty="0" smtClean="0"/>
              <a:t> types</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Server 2008 R2</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Point out that there are multiple sites in IIS</a:t>
            </a:r>
            <a:endParaRPr lang="en-US" dirty="0" smtClean="0"/>
          </a:p>
          <a:p>
            <a:pPr marL="171450" indent="-171450">
              <a:buFont typeface="Arial" pitchFamily="34" charset="0"/>
              <a:buChar char="•"/>
            </a:pPr>
            <a:r>
              <a:rPr lang="en-US" dirty="0" smtClean="0"/>
              <a:t>Switch</a:t>
            </a:r>
            <a:r>
              <a:rPr lang="en-US" baseline="0" dirty="0" smtClean="0"/>
              <a:t> to Visual Studio</a:t>
            </a:r>
          </a:p>
          <a:p>
            <a:pPr marL="384431" lvl="1" indent="-171450">
              <a:buFont typeface="Arial" pitchFamily="34" charset="0"/>
              <a:buChar char="•"/>
            </a:pPr>
            <a:r>
              <a:rPr lang="en-US" dirty="0" smtClean="0"/>
              <a:t>Show how we enabled RDP in service </a:t>
            </a:r>
            <a:r>
              <a:rPr lang="en-US" dirty="0" err="1" smtClean="0"/>
              <a:t>config</a:t>
            </a:r>
            <a:endParaRPr lang="en-US" dirty="0" smtClean="0"/>
          </a:p>
          <a:p>
            <a:pPr marL="384431" lvl="1" indent="-171450">
              <a:buFont typeface="Arial" pitchFamily="34" charset="0"/>
              <a:buChar char="•"/>
            </a:pPr>
            <a:r>
              <a:rPr lang="en-US" dirty="0" smtClean="0"/>
              <a:t>Show how we have multiple sites in the service definition </a:t>
            </a: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738470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itchFamily="34" charset="0"/>
              <a:buChar char="•"/>
            </a:pPr>
            <a:r>
              <a:rPr lang="en-US" dirty="0" smtClean="0"/>
              <a:t>Consider</a:t>
            </a:r>
            <a:r>
              <a:rPr lang="en-US" baseline="0" dirty="0" smtClean="0"/>
              <a:t> explaining stages of roles</a:t>
            </a:r>
          </a:p>
          <a:p>
            <a:pPr marL="384431" lvl="1" indent="-171450">
              <a:buFont typeface="Arial" pitchFamily="34" charset="0"/>
              <a:buChar char="•"/>
            </a:pPr>
            <a:r>
              <a:rPr lang="en-US" baseline="0" dirty="0" smtClean="0"/>
              <a:t>Role entry point</a:t>
            </a:r>
          </a:p>
          <a:p>
            <a:pPr marL="384431" lvl="1" indent="-171450">
              <a:buFont typeface="Arial" pitchFamily="34" charset="0"/>
              <a:buChar char="•"/>
            </a:pPr>
            <a:r>
              <a:rPr lang="en-US" baseline="0" dirty="0" smtClean="0"/>
              <a:t>When tasks execute</a:t>
            </a:r>
          </a:p>
          <a:p>
            <a:pPr marL="171450" lvl="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329988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b="0" dirty="0" smtClean="0"/>
              <a:t>Affirm that SQL Azure is just a TDS server. Existing SQL Server consumers can connect to it</a:t>
            </a:r>
          </a:p>
          <a:p>
            <a:endParaRPr lang="en-US" b="1" dirty="0" smtClean="0"/>
          </a:p>
          <a:p>
            <a:r>
              <a:rPr lang="en-US" b="1" dirty="0" smtClean="0"/>
              <a:t>Speaking</a:t>
            </a:r>
            <a:r>
              <a:rPr lang="en-US" b="1" baseline="0" dirty="0" smtClean="0"/>
              <a:t> Points:</a:t>
            </a:r>
            <a:endParaRPr lang="en-US" b="1" dirty="0" smtClean="0"/>
          </a:p>
          <a:p>
            <a:pPr marL="171450" indent="-171450">
              <a:buFont typeface="Arial" pitchFamily="34" charset="0"/>
              <a:buChar char="•"/>
            </a:pPr>
            <a:r>
              <a:rPr lang="en-US" dirty="0" smtClean="0"/>
              <a:t>Connecting to SQL Azure is simply a case of changing the connection string.</a:t>
            </a:r>
          </a:p>
          <a:p>
            <a:pPr marL="171450" indent="-171450">
              <a:buFont typeface="Arial" pitchFamily="34" charset="0"/>
              <a:buChar char="•"/>
            </a:pPr>
            <a:r>
              <a:rPr lang="en-US" dirty="0" smtClean="0"/>
              <a:t>The SQL Azure fabric ensures 3 transitionally consistent replicas of your data </a:t>
            </a:r>
          </a:p>
          <a:p>
            <a:pPr marL="171450" indent="-171450">
              <a:buFont typeface="Arial" pitchFamily="34" charset="0"/>
              <a:buChar char="•"/>
            </a:pPr>
            <a:r>
              <a:rPr lang="en-US" dirty="0" smtClean="0"/>
              <a:t>You will connect to a SQL Azure TDS gateway, this appears to be a SQL Server but will actually route your requests through to one of the three replicas stored in the DC</a:t>
            </a:r>
          </a:p>
          <a:p>
            <a:pPr marL="171450" indent="-171450">
              <a:buFont typeface="Arial" pitchFamily="34" charset="0"/>
              <a:buChar char="•"/>
            </a:pPr>
            <a:r>
              <a:rPr lang="en-NZ" dirty="0" smtClean="0"/>
              <a:t>Avoid injection attacks by using the </a:t>
            </a:r>
            <a:r>
              <a:rPr lang="en-NZ" dirty="0" err="1" smtClean="0">
                <a:hlinkClick r:id="rId3"/>
              </a:rPr>
              <a:t>SqlConnectionStringBuilder</a:t>
            </a:r>
            <a:r>
              <a:rPr lang="en-NZ" dirty="0" smtClean="0"/>
              <a:t> class. It is available from the .NET Framework to simplify creating the connection string. For more information, see </a:t>
            </a:r>
            <a:r>
              <a:rPr lang="en-NZ" dirty="0" smtClean="0">
                <a:hlinkClick r:id="rId4"/>
              </a:rPr>
              <a:t>Connection String Builders (ADO.NET)</a:t>
            </a:r>
            <a:r>
              <a:rPr lang="en-NZ" dirty="0" smtClean="0"/>
              <a:t>.</a:t>
            </a:r>
          </a:p>
          <a:p>
            <a:pPr marL="171450" indent="-171450">
              <a:buFont typeface="Arial" pitchFamily="34" charset="0"/>
              <a:buChar char="•"/>
            </a:pPr>
            <a:r>
              <a:rPr lang="en-NZ" dirty="0" smtClean="0"/>
              <a:t>Carefully protect your connection string. A connection string presents a potential vulnerability if it is not secured. For more information, see </a:t>
            </a:r>
            <a:r>
              <a:rPr lang="en-NZ" dirty="0" smtClean="0">
                <a:hlinkClick r:id="rId5"/>
              </a:rPr>
              <a:t>Protecting Connection Information (ADO.NET)</a:t>
            </a:r>
            <a:r>
              <a:rPr lang="en-NZ" dirty="0" smtClean="0"/>
              <a:t>.</a:t>
            </a:r>
          </a:p>
          <a:p>
            <a:pPr marL="171450" indent="-171450">
              <a:buFont typeface="Arial" pitchFamily="34" charset="0"/>
              <a:buChar char="•"/>
            </a:pPr>
            <a:r>
              <a:rPr lang="en-NZ" dirty="0" smtClean="0"/>
              <a:t>In order to completely secure your connection, especially when connecting to SQL Azure over the Internet, insure that the ADO.NET Encrypt and </a:t>
            </a:r>
            <a:r>
              <a:rPr lang="en-NZ" dirty="0" err="1" smtClean="0"/>
              <a:t>TrustServerCertificate</a:t>
            </a:r>
            <a:r>
              <a:rPr lang="en-NZ" dirty="0" smtClean="0"/>
              <a:t> connection parameters are set.</a:t>
            </a:r>
          </a:p>
          <a:p>
            <a:pPr marL="171450" indent="-171450">
              <a:buFont typeface="Arial" pitchFamily="34" charset="0"/>
              <a:buChar char="•"/>
            </a:pPr>
            <a:r>
              <a:rPr lang="en-NZ" dirty="0" smtClean="0"/>
              <a:t>For general considerations about connecting to databases in SQL Azure, see </a:t>
            </a:r>
            <a:r>
              <a:rPr lang="en-NZ" dirty="0" smtClean="0">
                <a:hlinkClick r:id="rId6"/>
              </a:rPr>
              <a:t>Guidelines for Connecting to SQL Azure Database</a:t>
            </a:r>
            <a:r>
              <a:rPr lang="en-NZ" dirty="0" smtClean="0"/>
              <a:t>.</a:t>
            </a:r>
          </a:p>
          <a:p>
            <a:pPr marL="171450" indent="-171450">
              <a:buFont typeface="Arial" pitchFamily="34" charset="0"/>
              <a:buChar char="•"/>
            </a:pPr>
            <a:r>
              <a:rPr lang="en-NZ" dirty="0" smtClean="0"/>
              <a:t>More</a:t>
            </a:r>
            <a:r>
              <a:rPr lang="en-NZ" baseline="0" dirty="0" smtClean="0"/>
              <a:t> on security of SQL Azure in Day 3</a:t>
            </a:r>
            <a:endParaRPr lang="en-US" dirty="0" smtClean="0"/>
          </a:p>
          <a:p>
            <a:endParaRPr lang="en-US" dirty="0" smtClean="0"/>
          </a:p>
          <a:p>
            <a:r>
              <a:rPr lang="en-US" b="1" dirty="0" smtClean="0"/>
              <a:t>Notes</a:t>
            </a:r>
          </a:p>
          <a:p>
            <a:r>
              <a:rPr lang="en-US" b="0" dirty="0" smtClean="0"/>
              <a:t>http://msdn.microsoft.com/en-us/library/ee336243.aspx</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45664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pPr marL="0" indent="0">
              <a:buFont typeface="Arial" pitchFamily="34" charset="0"/>
              <a:buNone/>
            </a:pPr>
            <a:r>
              <a:rPr lang="de-DE" b="1" dirty="0" smtClean="0"/>
              <a:t>Slide</a:t>
            </a:r>
            <a:r>
              <a:rPr lang="de-DE" b="1" baseline="0" dirty="0" smtClean="0"/>
              <a:t> Objectives:</a:t>
            </a:r>
            <a:endParaRPr lang="de-DE" b="1" dirty="0" smtClean="0"/>
          </a:p>
          <a:p>
            <a:pPr marL="171450" indent="-171450">
              <a:buFont typeface="Arial" pitchFamily="34" charset="0"/>
              <a:buChar char="•"/>
            </a:pPr>
            <a:r>
              <a:rPr lang="de-DE" dirty="0" smtClean="0"/>
              <a:t>Understand that Windows Azure allows capacity</a:t>
            </a:r>
            <a:r>
              <a:rPr lang="de-DE" baseline="0" dirty="0" smtClean="0"/>
              <a:t> to be turned on and off easily</a:t>
            </a:r>
          </a:p>
          <a:p>
            <a:pPr marL="171450" indent="-171450">
              <a:buFont typeface="Arial" pitchFamily="34" charset="0"/>
              <a:buChar char="•"/>
            </a:pPr>
            <a:r>
              <a:rPr lang="de-DE" baseline="0" dirty="0" smtClean="0"/>
              <a:t>Capacity can be brought on stream very quickly (no need to order servers in advance)</a:t>
            </a:r>
          </a:p>
          <a:p>
            <a:pPr marL="171450" indent="-171450">
              <a:buFont typeface="Arial" pitchFamily="34" charset="0"/>
              <a:buChar char="•"/>
            </a:pPr>
            <a:endParaRPr lang="de-DE" baseline="0" dirty="0" smtClean="0"/>
          </a:p>
          <a:p>
            <a:pPr marL="0" indent="0">
              <a:buFont typeface="Arial" pitchFamily="34" charset="0"/>
              <a:buNone/>
            </a:pPr>
            <a:r>
              <a:rPr lang="de-DE" b="1" baseline="0" dirty="0" smtClean="0"/>
              <a:t>Speaking Points:</a:t>
            </a:r>
          </a:p>
          <a:p>
            <a:pPr marL="171450" indent="-171450">
              <a:buFont typeface="Arial" pitchFamily="34" charset="0"/>
              <a:buChar char="•"/>
            </a:pPr>
            <a:r>
              <a:rPr lang="de-DE" b="0" baseline="0" dirty="0" smtClean="0"/>
              <a:t>Lowers capex through not having to pay for hardware</a:t>
            </a:r>
          </a:p>
          <a:p>
            <a:pPr marL="171450" indent="-171450">
              <a:buFont typeface="Arial" pitchFamily="34" charset="0"/>
              <a:buChar char="•"/>
            </a:pPr>
            <a:r>
              <a:rPr lang="de-DE" b="0" baseline="0" dirty="0" smtClean="0"/>
              <a:t>Reduces waste of ovefr capacity</a:t>
            </a:r>
          </a:p>
          <a:p>
            <a:pPr marL="171450" indent="-171450">
              <a:buFont typeface="Arial" pitchFamily="34" charset="0"/>
              <a:buChar char="•"/>
            </a:pPr>
            <a:r>
              <a:rPr lang="de-DE" b="0" baseline="0" dirty="0" smtClean="0"/>
              <a:t>Ensures we can always provision enough capacity for peak periods</a:t>
            </a:r>
          </a:p>
          <a:p>
            <a:pPr marL="171450" indent="-171450">
              <a:buFont typeface="Arial" pitchFamily="34" charset="0"/>
              <a:buChar char="•"/>
            </a:pPr>
            <a:r>
              <a:rPr lang="de-DE" b="0" baseline="0" dirty="0" smtClean="0"/>
              <a:t>Can reduce capacity if demand subsides</a:t>
            </a:r>
          </a:p>
          <a:p>
            <a:pPr marL="171450" indent="-171450">
              <a:buFont typeface="Arial" pitchFamily="34" charset="0"/>
              <a:buChar char="•"/>
            </a:pPr>
            <a:endParaRPr lang="de-DE" dirty="0"/>
          </a:p>
        </p:txBody>
      </p:sp>
      <p:sp>
        <p:nvSpPr>
          <p:cNvPr id="4" name="Foliennummernplatzhalter 3"/>
          <p:cNvSpPr>
            <a:spLocks noGrp="1"/>
          </p:cNvSpPr>
          <p:nvPr>
            <p:ph type="sldNum" sz="quarter" idx="10"/>
          </p:nvPr>
        </p:nvSpPr>
        <p:spPr/>
        <p:txBody>
          <a:bodyPr/>
          <a:lstStyle/>
          <a:p>
            <a:fld id="{FD5B0679-E401-4724-9818-06FFEBA2E24D}"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dirty="0" smtClean="0"/>
              <a:t>Explain the SLAs for the Windows Azure Platform</a:t>
            </a:r>
          </a:p>
          <a:p>
            <a:endParaRPr lang="en-US" dirty="0" smtClean="0"/>
          </a:p>
          <a:p>
            <a:r>
              <a:rPr lang="en-US" b="1" dirty="0" smtClean="0"/>
              <a:t>Speaking Points: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596328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r>
              <a:rPr lang="en-US" b="0" dirty="0" smtClean="0"/>
              <a:t>Understand each of the storage types at a high level</a:t>
            </a:r>
          </a:p>
          <a:p>
            <a:endParaRPr lang="en-US" b="0" dirty="0" smtClean="0"/>
          </a:p>
          <a:p>
            <a:r>
              <a:rPr lang="en-US" b="1" dirty="0" smtClean="0"/>
              <a:t>Speaking</a:t>
            </a:r>
            <a:r>
              <a:rPr lang="en-US" b="1" baseline="0" dirty="0" smtClean="0"/>
              <a:t> Points:</a:t>
            </a:r>
            <a:endParaRPr lang="en-US" b="1" dirty="0" smtClean="0"/>
          </a:p>
          <a:p>
            <a:pPr marL="171450" indent="-171450">
              <a:buFont typeface="Arial" pitchFamily="34" charset="0"/>
              <a:buChar char="•"/>
            </a:pPr>
            <a:r>
              <a:rPr lang="en-NZ" dirty="0" smtClean="0"/>
              <a:t>The Windows Azure storage services provide storage for binary and text data, messages, and structured data in Windows Azure. The storage services include:</a:t>
            </a:r>
          </a:p>
          <a:p>
            <a:pPr marL="384431" lvl="1" indent="-171450">
              <a:buFont typeface="Arial" pitchFamily="34" charset="0"/>
              <a:buChar char="•"/>
            </a:pPr>
            <a:r>
              <a:rPr lang="en-NZ" dirty="0" smtClean="0"/>
              <a:t>The Blob service, for storing binary and text data</a:t>
            </a:r>
          </a:p>
          <a:p>
            <a:pPr marL="384431" lvl="1" indent="-171450">
              <a:buFont typeface="Arial" pitchFamily="34" charset="0"/>
              <a:buChar char="•"/>
            </a:pPr>
            <a:r>
              <a:rPr lang="en-NZ" dirty="0" smtClean="0"/>
              <a:t>The Queue service, for storing messages that may be accessed by a client</a:t>
            </a:r>
          </a:p>
          <a:p>
            <a:pPr marL="384431" lvl="1" indent="-171450">
              <a:buFont typeface="Arial" pitchFamily="34" charset="0"/>
              <a:buChar char="•"/>
            </a:pPr>
            <a:r>
              <a:rPr lang="en-NZ" dirty="0" smtClean="0"/>
              <a:t>The Table service, for structured storage for non-relational data</a:t>
            </a:r>
          </a:p>
          <a:p>
            <a:pPr marL="384431" lvl="1" indent="-171450">
              <a:buFont typeface="Arial" pitchFamily="34" charset="0"/>
              <a:buChar char="•"/>
            </a:pPr>
            <a:r>
              <a:rPr lang="en-NZ" dirty="0" smtClean="0"/>
              <a:t>Windows Azure drives, for mounting an NTFS volume accessible to code running in your Windows Azure service</a:t>
            </a:r>
          </a:p>
          <a:p>
            <a:pPr marL="171450" lvl="0" indent="-171450">
              <a:buFont typeface="Arial" pitchFamily="34" charset="0"/>
              <a:buChar char="•"/>
            </a:pPr>
            <a:r>
              <a:rPr lang="en-NZ" dirty="0" smtClean="0"/>
              <a:t>Programmatic access to the Blob, Queue, and Table services is available via the Windows Azure Managed Library and the Windows Azure storage services REST API</a:t>
            </a:r>
          </a:p>
          <a:p>
            <a:endParaRPr lang="en-US" b="1" dirty="0" smtClean="0"/>
          </a:p>
          <a:p>
            <a:r>
              <a:rPr lang="en-US" b="1" dirty="0" smtClean="0"/>
              <a:t>Notes:</a:t>
            </a:r>
          </a:p>
          <a:p>
            <a:r>
              <a:rPr lang="en-US" b="0" dirty="0" smtClean="0"/>
              <a:t>http://blogs.msdn.com/b/windowsazurestorage/archive/2010/03/28/windows-azure-storage-resources.aspx</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244710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a:t>
            </a:r>
            <a:r>
              <a:rPr lang="en-US" b="1" baseline="0" dirty="0" smtClean="0"/>
              <a:t> Points:</a:t>
            </a:r>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796629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 Points:</a:t>
            </a:r>
            <a:endParaRPr lang="en-US" dirty="0" smtClean="0"/>
          </a:p>
          <a:p>
            <a:pPr marL="171450" indent="-171450">
              <a:buFont typeface="Arial" pitchFamily="34" charset="0"/>
              <a:buChar char="•"/>
            </a:pPr>
            <a:r>
              <a:rPr lang="en-US" dirty="0" smtClean="0"/>
              <a:t>So if you think about what</a:t>
            </a:r>
            <a:r>
              <a:rPr lang="en-US" baseline="0" dirty="0" smtClean="0"/>
              <a:t> we’ve talked about so far, we are changing the landscape.</a:t>
            </a:r>
          </a:p>
          <a:p>
            <a:pPr marL="171450" indent="-171450">
              <a:buFont typeface="Arial" pitchFamily="34" charset="0"/>
              <a:buChar char="•"/>
            </a:pPr>
            <a:r>
              <a:rPr lang="en-US" baseline="0" dirty="0" smtClean="0"/>
              <a:t>We believe that the way developers will be building apps is fundamentally changing.  Instead of installing and managing software yourself, you can provision, configure, and use services.</a:t>
            </a:r>
          </a:p>
          <a:p>
            <a:pPr marL="171450" indent="-171450">
              <a:buFont typeface="Arial" pitchFamily="34" charset="0"/>
              <a:buChar char="•"/>
            </a:pPr>
            <a:r>
              <a:rPr lang="en-US" dirty="0" smtClean="0"/>
              <a:t>Applications will consists of numerous services</a:t>
            </a:r>
            <a:r>
              <a:rPr lang="en-US" baseline="0" dirty="0" smtClean="0"/>
              <a:t>, some of which are provided by the platform – by Microsoft and some of which are provided by 3</a:t>
            </a:r>
            <a:r>
              <a:rPr lang="en-US" baseline="30000" dirty="0" smtClean="0"/>
              <a:t>rd</a:t>
            </a:r>
            <a:r>
              <a:rPr lang="en-US" baseline="0" dirty="0" smtClean="0"/>
              <a:t> parties.</a:t>
            </a:r>
          </a:p>
          <a:p>
            <a:pPr marL="171450" indent="-171450">
              <a:buFont typeface="Arial" pitchFamily="34" charset="0"/>
              <a:buChar char="•"/>
            </a:pPr>
            <a:r>
              <a:rPr lang="en-US" dirty="0" smtClean="0"/>
              <a:t>This new approach represents some new challenges</a:t>
            </a:r>
            <a:r>
              <a:rPr lang="en-US" baseline="0" dirty="0" smtClean="0"/>
              <a:t> as well.  For instance,</a:t>
            </a:r>
          </a:p>
          <a:p>
            <a:pPr marL="384431" lvl="1" indent="-171450">
              <a:buFont typeface="Arial" pitchFamily="34" charset="0"/>
              <a:buChar char="•"/>
            </a:pPr>
            <a:r>
              <a:rPr lang="en-US" baseline="0" dirty="0" smtClean="0"/>
              <a:t>How do you deploy the application as a single unit?</a:t>
            </a:r>
          </a:p>
          <a:p>
            <a:pPr marL="384431" lvl="1" indent="-171450">
              <a:buFont typeface="Arial" pitchFamily="34" charset="0"/>
              <a:buChar char="•"/>
            </a:pPr>
            <a:r>
              <a:rPr lang="en-US" baseline="0" dirty="0" smtClean="0"/>
              <a:t>How do you upgrade the application as a unit?</a:t>
            </a:r>
          </a:p>
          <a:p>
            <a:pPr marL="384431" lvl="1" indent="-171450">
              <a:buFont typeface="Arial" pitchFamily="34" charset="0"/>
              <a:buChar char="•"/>
            </a:pPr>
            <a:r>
              <a:rPr lang="en-US" baseline="0" dirty="0" smtClean="0"/>
              <a:t>How can you monitor the application and isolation issues when they occur?</a:t>
            </a:r>
          </a:p>
          <a:p>
            <a:pPr marL="384431" lvl="1" indent="-171450">
              <a:buFont typeface="Arial" pitchFamily="34" charset="0"/>
              <a:buChar char="•"/>
            </a:pPr>
            <a:r>
              <a:rPr lang="en-US" baseline="0" dirty="0" smtClean="0"/>
              <a:t>How can you meter and track usage?</a:t>
            </a:r>
          </a:p>
          <a:p>
            <a:pPr marL="384431" lvl="1" indent="-171450">
              <a:buFont typeface="Arial" pitchFamily="34" charset="0"/>
              <a:buChar char="•"/>
            </a:pPr>
            <a:r>
              <a:rPr lang="en-US" baseline="0" dirty="0" smtClean="0"/>
              <a:t>If you’re an ISV, how can you stamp out an instance of this application in a multi-tenant and cost-effective way for your customers?  </a:t>
            </a:r>
          </a:p>
          <a:p>
            <a:pPr marL="384431" lvl="1" indent="-1714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1732712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 Points:</a:t>
            </a:r>
          </a:p>
          <a:p>
            <a:pPr marL="171450" indent="-171450">
              <a:buFont typeface="Arial" pitchFamily="34" charset="0"/>
              <a:buChar char="•"/>
            </a:pPr>
            <a:r>
              <a:rPr lang="en-US" dirty="0" smtClean="0"/>
              <a:t>The Composition model is a .NET-based declarative</a:t>
            </a:r>
            <a:r>
              <a:rPr lang="en-US" baseline="0" dirty="0" smtClean="0"/>
              <a:t> way to represent an application – a complete application.</a:t>
            </a:r>
          </a:p>
          <a:p>
            <a:pPr marL="171450" indent="-171450">
              <a:buFont typeface="Arial" pitchFamily="34" charset="0"/>
              <a:buChar char="•"/>
            </a:pPr>
            <a:r>
              <a:rPr lang="en-US" baseline="0" dirty="0" smtClean="0"/>
              <a:t>It will provide a way to compose, deploy, and manage an entire application as a single entity</a:t>
            </a:r>
          </a:p>
          <a:p>
            <a:pPr marL="171450" indent="-171450">
              <a:buFont typeface="Arial" pitchFamily="34" charset="0"/>
              <a:buChar char="•"/>
            </a:pPr>
            <a:r>
              <a:rPr lang="en-US" baseline="0" dirty="0" smtClean="0"/>
              <a:t>It’s backed by a set of Visual Studio designers and tools as well as a .NET class library.  </a:t>
            </a:r>
          </a:p>
          <a:p>
            <a:pPr marL="171450" indent="-171450">
              <a:buFont typeface="Arial" pitchFamily="34" charset="0"/>
              <a:buChar char="•"/>
            </a:pPr>
            <a:r>
              <a:rPr lang="en-US" dirty="0" smtClean="0"/>
              <a:t>In</a:t>
            </a:r>
            <a:r>
              <a:rPr lang="en-US" baseline="0" dirty="0" smtClean="0"/>
              <a:t> the cloud there will be a set of runtime services that can deploy and manage a complete application for you.</a:t>
            </a:r>
          </a:p>
          <a:p>
            <a:pPr marL="171450" indent="-171450">
              <a:buFont typeface="Arial" pitchFamily="34" charset="0"/>
              <a:buChar char="•"/>
            </a:pPr>
            <a:r>
              <a:rPr lang="en-US" baseline="0" dirty="0" smtClean="0"/>
              <a:t>Let me show you some screenshots of what we’re building.  You’ll see a full demo on Thursday.  </a:t>
            </a:r>
            <a:endParaRPr lang="en-US" dirty="0" smtClean="0"/>
          </a:p>
          <a:p>
            <a:endParaRPr lang="en-US" dirty="0" smtClean="0"/>
          </a:p>
          <a:p>
            <a:endParaRPr lang="en-US" dirty="0" smtClean="0"/>
          </a:p>
          <a:p>
            <a:r>
              <a:rPr lang="en-US" b="1" dirty="0" smtClean="0"/>
              <a:t>Notes:</a:t>
            </a:r>
          </a:p>
          <a:p>
            <a:pPr marL="171450" indent="-171450">
              <a:buFont typeface="Arial" pitchFamily="34" charset="0"/>
              <a:buChar char="•"/>
            </a:pPr>
            <a:r>
              <a:rPr lang="en-US" dirty="0" smtClean="0"/>
              <a:t>Layers seamlessly on Windows Azure Service Model</a:t>
            </a:r>
          </a:p>
          <a:p>
            <a:pPr marL="171450" indent="-171450">
              <a:buFont typeface="Arial" pitchFamily="34" charset="0"/>
              <a:buChar char="•"/>
            </a:pPr>
            <a:r>
              <a:rPr lang="en-US" dirty="0" smtClean="0"/>
              <a:t>Extends the core .NET value proposition</a:t>
            </a:r>
          </a:p>
          <a:p>
            <a:pPr marL="171450" indent="-171450">
              <a:buFont typeface="Arial" pitchFamily="34" charset="0"/>
              <a:buChar char="•"/>
            </a:pPr>
            <a:r>
              <a:rPr lang="en-US" dirty="0" smtClean="0"/>
              <a:t>Model for composite applications – stateless and </a:t>
            </a:r>
            <a:r>
              <a:rPr lang="en-US" dirty="0" err="1" smtClean="0"/>
              <a:t>stateful</a:t>
            </a:r>
            <a:endParaRPr lang="en-US" dirty="0" smtClean="0"/>
          </a:p>
          <a:p>
            <a:pPr marL="171450" indent="-171450">
              <a:buFont typeface="Arial" pitchFamily="34" charset="0"/>
              <a:buChar char="•"/>
            </a:pPr>
            <a:r>
              <a:rPr lang="en-US" dirty="0" smtClean="0"/>
              <a:t>Rich designer experience in Visual Studio</a:t>
            </a:r>
          </a:p>
          <a:p>
            <a:pPr marL="171450" indent="-171450">
              <a:buFont typeface="Arial" pitchFamily="34" charset="0"/>
              <a:buChar char="•"/>
            </a:pPr>
            <a:r>
              <a:rPr lang="en-US" dirty="0" smtClean="0"/>
              <a:t>Supports rich composition of artifacts across all tiers</a:t>
            </a:r>
          </a:p>
          <a:p>
            <a:pPr marL="171450" indent="-171450">
              <a:buFont typeface="Arial" pitchFamily="34" charset="0"/>
              <a:buChar char="•"/>
            </a:pPr>
            <a:r>
              <a:rPr lang="en-US" dirty="0" smtClean="0"/>
              <a:t>End-to-end description across development, deployment, and management</a:t>
            </a:r>
          </a:p>
          <a:p>
            <a:pPr marL="171450" indent="-171450">
              <a:buFont typeface="Arial" pitchFamily="34" charset="0"/>
              <a:buChar char="•"/>
            </a:pPr>
            <a:r>
              <a:rPr lang="en-US" dirty="0" smtClean="0"/>
              <a:t>Targets Windows Azure and Windows Server (not disclosed at PDC)</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176995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dirty="0" smtClean="0"/>
              <a:t>Slide Objectives:</a:t>
            </a:r>
          </a:p>
          <a:p>
            <a:pPr marL="171450" indent="-171450">
              <a:buFont typeface="Arial" pitchFamily="34" charset="0"/>
              <a:buChar char="•"/>
            </a:pPr>
            <a:r>
              <a:rPr lang="en-US" dirty="0" smtClean="0"/>
              <a:t>Explain the three established terms </a:t>
            </a:r>
            <a:r>
              <a:rPr lang="en-US" baseline="0" dirty="0" smtClean="0"/>
              <a:t>in the industry for cloud services</a:t>
            </a:r>
            <a:endParaRPr lang="en-US" dirty="0" smtClean="0"/>
          </a:p>
          <a:p>
            <a:pPr marL="0" indent="0">
              <a:buFont typeface="Arial" pitchFamily="34" charset="0"/>
              <a:buNone/>
            </a:pPr>
            <a:endParaRPr lang="en-US" dirty="0" smtClean="0"/>
          </a:p>
          <a:p>
            <a:pPr marL="0" indent="0">
              <a:buFont typeface="Arial" pitchFamily="34" charset="0"/>
              <a:buNone/>
            </a:pPr>
            <a:r>
              <a:rPr lang="en-US" b="1" dirty="0" smtClean="0"/>
              <a:t>Speaking Points:</a:t>
            </a:r>
          </a:p>
          <a:p>
            <a:pPr marL="171450" marR="0" lvl="1" indent="-171450" algn="l" defTabSz="914363" rtl="0" eaLnBrk="1" fontAlgn="auto" latinLnBrk="0" hangingPunct="1">
              <a:lnSpc>
                <a:spcPct val="90000"/>
              </a:lnSpc>
              <a:spcBef>
                <a:spcPts val="0"/>
              </a:spcBef>
              <a:spcAft>
                <a:spcPts val="333"/>
              </a:spcAft>
              <a:buClrTx/>
              <a:buSzTx/>
              <a:tabLst/>
              <a:defRPr/>
            </a:pPr>
            <a:r>
              <a:rPr lang="en-US" dirty="0" smtClean="0"/>
              <a:t>With</a:t>
            </a:r>
            <a:r>
              <a:rPr lang="en-US" baseline="0" dirty="0" smtClean="0"/>
              <a:t> this in mind, it’s important to understand how to talk about our Cloud Services offerings.</a:t>
            </a:r>
            <a:endParaRPr lang="en-US" dirty="0" smtClean="0"/>
          </a:p>
          <a:p>
            <a:pPr marL="171450" indent="-171450">
              <a:buFont typeface="Arial" pitchFamily="34" charset="0"/>
              <a:buChar char="•"/>
            </a:pPr>
            <a:r>
              <a:rPr lang="en-US" dirty="0" smtClean="0"/>
              <a:t>There is a lot of confusion in the industry when it comes to the</a:t>
            </a:r>
            <a:r>
              <a:rPr lang="en-US" baseline="0" dirty="0" smtClean="0"/>
              <a:t> cloud.   </a:t>
            </a:r>
          </a:p>
          <a:p>
            <a:pPr marL="171450" indent="-171450">
              <a:buFont typeface="Arial" pitchFamily="34" charset="0"/>
              <a:buChar char="•"/>
            </a:pPr>
            <a:r>
              <a:rPr lang="en-US" baseline="0" dirty="0" smtClean="0"/>
              <a:t>It’s important that you understand both what is happening in the industry and how we think about the cloud.  </a:t>
            </a:r>
            <a:endParaRPr lang="en-US" dirty="0" smtClean="0"/>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This is the most commonly used taxonomy for differentiating between types of cloud services.</a:t>
            </a:r>
          </a:p>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dirty="0" smtClean="0"/>
              <a:t>The industry has defined three categories of services:</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0" dirty="0" err="1" smtClean="0"/>
              <a:t>IaaS</a:t>
            </a:r>
            <a:r>
              <a:rPr lang="en-US" dirty="0" smtClean="0"/>
              <a:t> – a set of infrastructure</a:t>
            </a:r>
            <a:r>
              <a:rPr lang="en-US" baseline="0" dirty="0" smtClean="0"/>
              <a:t> level capabilities such as an operating system, network connectivity, etc. that are delivered as pay for use services and can be used to host applications.  </a:t>
            </a:r>
            <a:endParaRPr lang="en-US" dirty="0" smtClean="0"/>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0" dirty="0" err="1" smtClean="0"/>
              <a:t>PaaS</a:t>
            </a:r>
            <a:r>
              <a:rPr lang="en-US" b="0" dirty="0" smtClean="0"/>
              <a:t> – higher level sets of functionality</a:t>
            </a:r>
            <a:r>
              <a:rPr lang="en-US" b="0" baseline="0" dirty="0" smtClean="0"/>
              <a:t> that are delivered as consumable services for developers who are building applications.  </a:t>
            </a:r>
            <a:r>
              <a:rPr lang="en-US" b="0" baseline="0" dirty="0" err="1" smtClean="0"/>
              <a:t>PaaS</a:t>
            </a:r>
            <a:r>
              <a:rPr lang="en-US" b="0" baseline="0" dirty="0" smtClean="0"/>
              <a:t> is about abstracting developers from the underlying infrastructure to enable applications to quickly be composed. </a:t>
            </a:r>
            <a:endParaRPr lang="en-US" b="0" dirty="0" smtClean="0"/>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0" dirty="0" err="1" smtClean="0"/>
              <a:t>SaaS</a:t>
            </a:r>
            <a:r>
              <a:rPr lang="en-US" dirty="0" smtClean="0"/>
              <a:t> – applications that are delivered using</a:t>
            </a:r>
            <a:r>
              <a:rPr lang="en-US" baseline="0" dirty="0" smtClean="0"/>
              <a:t> a service delivery model where organizations can simply consume and use the application.  Typically an organization would pay for the use of the application or the application could be monetized through ad revenue.  </a:t>
            </a:r>
            <a:endParaRPr lang="en-US" dirty="0" smtClean="0"/>
          </a:p>
          <a:p>
            <a:pPr marL="171450" marR="0" lvl="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It is important to note that these 3 types of services may exist independently of one another or combined with one another. </a:t>
            </a:r>
          </a:p>
          <a:p>
            <a:pPr marL="171450" marR="0" lvl="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err="1" smtClean="0"/>
              <a:t>SaaS</a:t>
            </a:r>
            <a:r>
              <a:rPr lang="en-US" baseline="0" dirty="0" smtClean="0"/>
              <a:t> offerings needn’t be developed upon </a:t>
            </a:r>
            <a:r>
              <a:rPr lang="en-US" baseline="0" dirty="0" err="1" smtClean="0"/>
              <a:t>PaaS</a:t>
            </a:r>
            <a:r>
              <a:rPr lang="en-US" baseline="0" dirty="0" smtClean="0"/>
              <a:t> offerings although solutions built on </a:t>
            </a:r>
            <a:r>
              <a:rPr lang="en-US" baseline="0" dirty="0" err="1" smtClean="0"/>
              <a:t>PaaS</a:t>
            </a:r>
            <a:r>
              <a:rPr lang="en-US" baseline="0" dirty="0" smtClean="0"/>
              <a:t> offerings are often delivered as </a:t>
            </a:r>
            <a:r>
              <a:rPr lang="en-US" baseline="0" dirty="0" err="1" smtClean="0"/>
              <a:t>SaaS</a:t>
            </a:r>
            <a:r>
              <a:rPr lang="en-US" baseline="0" dirty="0" smtClean="0"/>
              <a:t>. </a:t>
            </a:r>
          </a:p>
          <a:p>
            <a:pPr marL="171450" marR="0" lvl="0"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err="1" smtClean="0"/>
              <a:t>PaaS</a:t>
            </a:r>
            <a:r>
              <a:rPr lang="en-US" baseline="0" dirty="0" smtClean="0"/>
              <a:t> offerings also needn’t expose </a:t>
            </a:r>
            <a:r>
              <a:rPr lang="en-US" baseline="0" dirty="0" err="1" smtClean="0"/>
              <a:t>IaaS</a:t>
            </a:r>
            <a:r>
              <a:rPr lang="en-US" baseline="0" dirty="0" smtClean="0"/>
              <a:t> and there’s more to </a:t>
            </a:r>
            <a:r>
              <a:rPr lang="en-US" baseline="0" dirty="0" err="1" smtClean="0"/>
              <a:t>PaaS</a:t>
            </a:r>
            <a:r>
              <a:rPr lang="en-US" baseline="0" dirty="0" smtClean="0"/>
              <a:t> than just running platforms on </a:t>
            </a:r>
            <a:r>
              <a:rPr lang="en-US" baseline="0" dirty="0" err="1" smtClean="0"/>
              <a:t>IaaS</a:t>
            </a:r>
            <a:r>
              <a:rPr lang="en-US" baseline="0" dirty="0" smtClean="0"/>
              <a:t>.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87928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Slide Objectives:</a:t>
            </a:r>
          </a:p>
          <a:p>
            <a:pPr marL="171450" indent="-171450">
              <a:buFont typeface="Arial" pitchFamily="34" charset="0"/>
              <a:buChar char="•"/>
            </a:pPr>
            <a:r>
              <a:rPr lang="en-US" b="0" dirty="0" smtClean="0"/>
              <a:t>Explain</a:t>
            </a:r>
            <a:r>
              <a:rPr lang="en-US" b="0" baseline="0" dirty="0" smtClean="0"/>
              <a:t> the differences and relationship between </a:t>
            </a:r>
            <a:r>
              <a:rPr lang="en-US" b="0" baseline="0" dirty="0" err="1" smtClean="0"/>
              <a:t>IaaS</a:t>
            </a:r>
            <a:r>
              <a:rPr lang="en-US" b="0" baseline="0" dirty="0" smtClean="0"/>
              <a:t>, </a:t>
            </a:r>
            <a:r>
              <a:rPr lang="en-US" b="0" baseline="0" dirty="0" err="1" smtClean="0"/>
              <a:t>PaaS</a:t>
            </a:r>
            <a:r>
              <a:rPr lang="en-US" b="0" baseline="0" dirty="0" smtClean="0"/>
              <a:t>, and </a:t>
            </a:r>
            <a:r>
              <a:rPr lang="en-US" b="0" baseline="0" dirty="0" err="1" smtClean="0"/>
              <a:t>SaaS</a:t>
            </a:r>
            <a:r>
              <a:rPr lang="en-US" b="0" baseline="0" dirty="0" smtClean="0"/>
              <a:t> in more detail.</a:t>
            </a:r>
            <a:endParaRPr lang="en-US" b="0" dirty="0" smtClean="0"/>
          </a:p>
          <a:p>
            <a:endParaRPr lang="en-US" b="1" dirty="0" smtClean="0"/>
          </a:p>
          <a:p>
            <a:r>
              <a:rPr lang="en-US" b="1" dirty="0" smtClean="0"/>
              <a:t>Speaking Points:</a:t>
            </a:r>
          </a:p>
          <a:p>
            <a:pPr marL="171450" indent="-171450">
              <a:buFont typeface="Arial" pitchFamily="34" charset="0"/>
              <a:buChar char="•"/>
            </a:pPr>
            <a:r>
              <a:rPr lang="en-US" dirty="0" smtClean="0"/>
              <a:t>Here’s another</a:t>
            </a:r>
            <a:r>
              <a:rPr lang="en-US" baseline="0" dirty="0" smtClean="0"/>
              <a:t> way to look at the cloud services taxonomy and how this taxonomy maps to the components in an IT infrastructure.     </a:t>
            </a:r>
          </a:p>
          <a:p>
            <a:pPr marL="171450" indent="-171450">
              <a:buFont typeface="Arial" pitchFamily="34" charset="0"/>
              <a:buChar char="•"/>
            </a:pPr>
            <a:r>
              <a:rPr lang="en-US" baseline="0" dirty="0" smtClean="0"/>
              <a:t>Packaged Software</a:t>
            </a:r>
          </a:p>
          <a:p>
            <a:pPr marL="384431" lvl="1" indent="-171450">
              <a:buFont typeface="Arial" pitchFamily="34" charset="0"/>
              <a:buChar char="•"/>
            </a:pPr>
            <a:r>
              <a:rPr lang="en-US" baseline="0" dirty="0" smtClean="0"/>
              <a:t>With packaged software a customer would be responsible for managing the entire stack – ranging from the network connectivity to the applications.  </a:t>
            </a:r>
          </a:p>
          <a:p>
            <a:pPr marL="171450" indent="-171450">
              <a:buFont typeface="Arial" pitchFamily="34" charset="0"/>
              <a:buChar char="•"/>
            </a:pPr>
            <a:r>
              <a:rPr lang="en-US" baseline="0" dirty="0" err="1" smtClean="0"/>
              <a:t>IaaS</a:t>
            </a:r>
            <a:endParaRPr lang="en-US" baseline="0" dirty="0" smtClean="0"/>
          </a:p>
          <a:p>
            <a:pPr marL="384431" lvl="1" indent="-171450">
              <a:buFont typeface="Arial" pitchFamily="34" charset="0"/>
              <a:buChar char="•"/>
            </a:pPr>
            <a:r>
              <a:rPr lang="en-US" baseline="0" dirty="0" smtClean="0"/>
              <a:t>With Infrastructure as a Service, the lower levels of the stack are managed by a vendor.  Some of these components can be provided by traditional </a:t>
            </a:r>
            <a:r>
              <a:rPr lang="en-US" baseline="0" dirty="0" err="1" smtClean="0"/>
              <a:t>hosters</a:t>
            </a:r>
            <a:r>
              <a:rPr lang="en-US" baseline="0" dirty="0" smtClean="0"/>
              <a:t> – in fact most of them have moved to having a virtualized offering.  </a:t>
            </a:r>
          </a:p>
          <a:p>
            <a:pPr marL="384431" lvl="1" indent="-171450">
              <a:buFont typeface="Arial" pitchFamily="34" charset="0"/>
              <a:buChar char="•"/>
            </a:pPr>
            <a:r>
              <a:rPr lang="en-US" baseline="0" dirty="0" smtClean="0"/>
              <a:t>Very few actually provide an OS</a:t>
            </a:r>
          </a:p>
          <a:p>
            <a:pPr marL="384431" lvl="1" indent="-171450">
              <a:buFont typeface="Arial" pitchFamily="34" charset="0"/>
              <a:buChar char="•"/>
            </a:pPr>
            <a:r>
              <a:rPr lang="en-US" baseline="0" dirty="0" smtClean="0"/>
              <a:t>The customer is still responsible for managing the OS through the Applications.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For the developer, an obvious benefit with </a:t>
            </a:r>
            <a:r>
              <a:rPr lang="en-US" baseline="0" dirty="0" err="1" smtClean="0"/>
              <a:t>IaaS</a:t>
            </a:r>
            <a:r>
              <a:rPr lang="en-US" baseline="0" dirty="0" smtClean="0"/>
              <a:t> is that it frees the developer from many concerns when provisioning physical or virtual machines.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This was one of the earliest and primary use cases for Amazon Web Services Elastic Cloud Compute (EC2).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Developers were able to readily provision virtual machines (AMIs) on EC2, develop and test solutions and, often, run the results ‘in production’.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The only requirement was a credit card to pay for the services.</a:t>
            </a:r>
          </a:p>
          <a:p>
            <a:pPr marL="171450" indent="-171450">
              <a:buFont typeface="Arial" pitchFamily="34" charset="0"/>
              <a:buChar char="•"/>
            </a:pPr>
            <a:r>
              <a:rPr lang="en-US" baseline="0" dirty="0" err="1" smtClean="0"/>
              <a:t>PaaS</a:t>
            </a:r>
            <a:endParaRPr lang="en-US" baseline="0" dirty="0" smtClean="0"/>
          </a:p>
          <a:p>
            <a:pPr marL="384431" lvl="1" indent="-171450">
              <a:buFont typeface="Arial" pitchFamily="34" charset="0"/>
              <a:buChar char="•"/>
            </a:pPr>
            <a:r>
              <a:rPr lang="en-US" baseline="0" dirty="0" smtClean="0"/>
              <a:t>With Platform as a Service, everything from the network connectivity through the runtime is provided and managed by the platform vendor.  </a:t>
            </a:r>
          </a:p>
          <a:p>
            <a:pPr marL="384431" lvl="1" indent="-171450">
              <a:buFont typeface="Arial" pitchFamily="34" charset="0"/>
              <a:buChar char="•"/>
            </a:pPr>
            <a:r>
              <a:rPr lang="en-US" baseline="0" dirty="0" smtClean="0"/>
              <a:t>The Windows Azure Platform best fits in this category today.  </a:t>
            </a:r>
          </a:p>
          <a:p>
            <a:pPr marL="384431" lvl="1" indent="-171450">
              <a:buFont typeface="Arial" pitchFamily="34" charset="0"/>
              <a:buChar char="•"/>
            </a:pPr>
            <a:r>
              <a:rPr lang="en-US" baseline="0" dirty="0" smtClean="0"/>
              <a:t>In fact because we don’t provide access to the underlying virtualization or operating system today, we’re often referred to as not providing </a:t>
            </a:r>
            <a:r>
              <a:rPr lang="en-US" baseline="0" dirty="0" err="1" smtClean="0"/>
              <a:t>IaaS</a:t>
            </a:r>
            <a:r>
              <a:rPr lang="en-US" baseline="0" dirty="0" smtClean="0"/>
              <a:t>.</a:t>
            </a:r>
          </a:p>
          <a:p>
            <a:pPr marL="384431" lvl="1" indent="-171450">
              <a:buFont typeface="Arial" pitchFamily="34" charset="0"/>
              <a:buChar char="•"/>
            </a:pPr>
            <a:r>
              <a:rPr lang="en-US" dirty="0" err="1" smtClean="0"/>
              <a:t>PaaS</a:t>
            </a:r>
            <a:r>
              <a:rPr lang="en-US" dirty="0" smtClean="0"/>
              <a:t> offerings</a:t>
            </a:r>
            <a:r>
              <a:rPr lang="en-US" baseline="0" dirty="0" smtClean="0"/>
              <a:t> further reduce the developer burden by additionally supporting the platform runtime and related application services. </a:t>
            </a:r>
          </a:p>
          <a:p>
            <a:pPr marL="384431" lvl="1" indent="-171450" algn="l">
              <a:buFont typeface="Arial" pitchFamily="34" charset="0"/>
              <a:buChar char="•"/>
            </a:pPr>
            <a:r>
              <a:rPr lang="en-US" baseline="0" dirty="0" smtClean="0"/>
              <a:t>With </a:t>
            </a:r>
            <a:r>
              <a:rPr lang="en-US" baseline="0" dirty="0" err="1" smtClean="0"/>
              <a:t>PaaS</a:t>
            </a:r>
            <a:r>
              <a:rPr lang="en-US" baseline="0" dirty="0" smtClean="0"/>
              <a:t>, the developer can, almost immediately, begin creating the business logic for an application. </a:t>
            </a:r>
          </a:p>
          <a:p>
            <a:pPr marL="384431" lvl="1" indent="-171450" algn="l">
              <a:buFont typeface="Arial" pitchFamily="34" charset="0"/>
              <a:buChar char="•"/>
            </a:pPr>
            <a:r>
              <a:rPr lang="en-US" baseline="0" dirty="0" smtClean="0"/>
              <a:t>Potentially, the increases in productivity are considerable and, because the hardware and operational aspects of the cloud platform are also managed by the cloud platform provider, applications can quickly be taken from an idea to reality very quickly.</a:t>
            </a:r>
            <a:endParaRPr lang="en-US" dirty="0" smtClean="0"/>
          </a:p>
          <a:p>
            <a:pPr marL="171450" indent="-171450">
              <a:buFont typeface="Arial" pitchFamily="34" charset="0"/>
              <a:buChar char="•"/>
            </a:pPr>
            <a:r>
              <a:rPr lang="en-US" baseline="0" dirty="0" err="1" smtClean="0"/>
              <a:t>SaaS</a:t>
            </a:r>
            <a:endParaRPr lang="en-US" baseline="0" dirty="0" smtClean="0"/>
          </a:p>
          <a:p>
            <a:pPr marL="384431" lvl="1" indent="-171450">
              <a:buFont typeface="Arial" pitchFamily="34" charset="0"/>
              <a:buChar char="•"/>
            </a:pPr>
            <a:r>
              <a:rPr lang="en-US" dirty="0" smtClean="0"/>
              <a:t>Finally, with </a:t>
            </a:r>
            <a:r>
              <a:rPr lang="en-US" dirty="0" err="1" smtClean="0"/>
              <a:t>SaaS</a:t>
            </a:r>
            <a:r>
              <a:rPr lang="en-US" dirty="0" smtClean="0"/>
              <a:t>,</a:t>
            </a:r>
            <a:r>
              <a:rPr lang="en-US" baseline="0" dirty="0" smtClean="0"/>
              <a:t> a vendor provides the application and abstracts you from all of the underlying components.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64732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205106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Speaking Points:</a:t>
            </a:r>
          </a:p>
          <a:p>
            <a:pPr marL="171450" lvl="0" indent="-171450">
              <a:buFont typeface="Arial" pitchFamily="34" charset="0"/>
              <a:buChar char="•"/>
            </a:pPr>
            <a:r>
              <a:rPr lang="en-US" baseline="0" dirty="0" smtClean="0"/>
              <a:t>I suspect most if not all of you in this room are familiar with the Windows Azure Platform today.</a:t>
            </a:r>
          </a:p>
          <a:p>
            <a:pPr marL="171450" lvl="0" indent="-171450">
              <a:buFont typeface="Arial" pitchFamily="34" charset="0"/>
              <a:buChar char="•"/>
            </a:pPr>
            <a:r>
              <a:rPr lang="en-US" baseline="0" dirty="0" smtClean="0"/>
              <a:t>Today the platform consists of a set of foundational services </a:t>
            </a:r>
          </a:p>
          <a:p>
            <a:pPr marL="171450" lvl="0" indent="-171450">
              <a:buFont typeface="Arial" pitchFamily="34" charset="0"/>
              <a:buChar char="•"/>
            </a:pPr>
            <a:r>
              <a:rPr lang="en-US" dirty="0" smtClean="0"/>
              <a:t>SQL Azure relational</a:t>
            </a:r>
            <a:r>
              <a:rPr lang="en-US" baseline="0" dirty="0" smtClean="0"/>
              <a:t> database</a:t>
            </a:r>
          </a:p>
          <a:p>
            <a:pPr marL="171450" lvl="0" indent="-171450">
              <a:buFont typeface="Arial" pitchFamily="34" charset="0"/>
              <a:buChar char="•"/>
            </a:pPr>
            <a:r>
              <a:rPr lang="en-US" baseline="0" dirty="0" err="1" smtClean="0"/>
              <a:t>AppFabric</a:t>
            </a:r>
            <a:r>
              <a:rPr lang="en-US" baseline="0" dirty="0" smtClean="0"/>
              <a:t> provides services that can be used by any apps – hosted in Windows Azure, on-premises, or hosted in another environment.  </a:t>
            </a:r>
          </a:p>
          <a:p>
            <a:pPr marL="171450" indent="-171450">
              <a:buFont typeface="Arial" pitchFamily="34" charset="0"/>
              <a:buChar char="•"/>
            </a:pPr>
            <a:r>
              <a:rPr lang="en-US" dirty="0" smtClean="0"/>
              <a:t>Questions:</a:t>
            </a:r>
          </a:p>
          <a:p>
            <a:pPr marL="384431" lvl="1" indent="-171450">
              <a:buFont typeface="Arial" pitchFamily="34" charset="0"/>
              <a:buChar char="•"/>
            </a:pPr>
            <a:r>
              <a:rPr lang="en-US" dirty="0" smtClean="0"/>
              <a:t>How many of you are building applications for</a:t>
            </a:r>
            <a:r>
              <a:rPr lang="en-US" baseline="0" dirty="0" smtClean="0"/>
              <a:t> Windows Azure?</a:t>
            </a:r>
          </a:p>
          <a:p>
            <a:pPr marL="384431" lvl="1" indent="-171450">
              <a:buFont typeface="Arial" pitchFamily="34" charset="0"/>
              <a:buChar char="•"/>
            </a:pPr>
            <a:r>
              <a:rPr lang="en-US" baseline="0" dirty="0" smtClean="0"/>
              <a:t>How many are using SQL Azure?</a:t>
            </a:r>
          </a:p>
          <a:p>
            <a:pPr marL="384431" lvl="1" indent="-171450">
              <a:buFont typeface="Arial" pitchFamily="34" charset="0"/>
              <a:buChar char="•"/>
            </a:pPr>
            <a:r>
              <a:rPr lang="en-US" baseline="0" dirty="0" smtClean="0"/>
              <a:t>How many are using the Access Control service today?   The Service Bus?</a:t>
            </a:r>
          </a:p>
          <a:p>
            <a:pPr marL="0" lvl="0" indent="0">
              <a:buFont typeface="Arial" pitchFamily="34" charset="0"/>
              <a:buNone/>
            </a:pPr>
            <a:endParaRPr lang="en-US" dirty="0" smtClean="0"/>
          </a:p>
          <a:p>
            <a:pPr marL="0" lvl="0" indent="0">
              <a:buFont typeface="Arial" pitchFamily="34" charset="0"/>
              <a:buNone/>
            </a:pPr>
            <a:endParaRPr lang="en-US" dirty="0" smtClean="0"/>
          </a:p>
          <a:p>
            <a:pPr marL="0" lvl="0" indent="0">
              <a:buFont typeface="Arial" pitchFamily="34" charset="0"/>
              <a:buNone/>
            </a:pPr>
            <a:r>
              <a:rPr lang="en-US" b="1" dirty="0" smtClean="0"/>
              <a:t>Notes:</a:t>
            </a:r>
          </a:p>
          <a:p>
            <a:pPr marL="171450" lvl="0" indent="-171450">
              <a:buFont typeface="Arial" pitchFamily="34" charset="0"/>
              <a:buChar char="•"/>
            </a:pPr>
            <a:r>
              <a:rPr lang="en-US" dirty="0" smtClean="0"/>
              <a:t>Windows Azure Story</a:t>
            </a:r>
          </a:p>
          <a:p>
            <a:pPr marL="384431" lvl="1" indent="-171450">
              <a:buFont typeface="Arial" pitchFamily="34" charset="0"/>
              <a:buChar char="•"/>
            </a:pPr>
            <a:r>
              <a:rPr lang="en-US" dirty="0" smtClean="0"/>
              <a:t>We are building an open platform to run your applications in the cloud.  Your apps are .NET, Java, PHP, etc.  We love everyone.</a:t>
            </a:r>
          </a:p>
          <a:p>
            <a:pPr marL="384431" lvl="1" indent="-171450">
              <a:buFont typeface="Arial" pitchFamily="34" charset="0"/>
              <a:buChar char="•"/>
            </a:pPr>
            <a:r>
              <a:rPr lang="en-US" dirty="0" smtClean="0"/>
              <a:t>We are going to help you migrate your existing apps to the cloud.  </a:t>
            </a:r>
          </a:p>
          <a:p>
            <a:pPr marL="384431" lvl="1" indent="-171450">
              <a:buFont typeface="Arial" pitchFamily="34" charset="0"/>
              <a:buChar char="•"/>
            </a:pPr>
            <a:r>
              <a:rPr lang="en-US" dirty="0" smtClean="0"/>
              <a:t>The cloud platform is the future.  Enables scale, self-service, lowers friction, etc.  We provide the best cloud platform for building new apps.  (aka n-tier, web services, etc.)</a:t>
            </a:r>
          </a:p>
          <a:p>
            <a:pPr marL="0" lvl="0" indent="0">
              <a:buFont typeface="Arial" pitchFamily="34" charset="0"/>
              <a:buNone/>
            </a:pPr>
            <a:endParaRPr lang="en-US" dirty="0" smtClean="0"/>
          </a:p>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86074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 </a:t>
            </a:r>
            <a:r>
              <a:rPr lang="en-US" baseline="0" dirty="0" smtClean="0"/>
              <a:t>demos from the Windows Azure Platform Training Kit:</a:t>
            </a:r>
          </a:p>
          <a:p>
            <a:pPr marL="171450" indent="-171450">
              <a:buFont typeface="Arial" pitchFamily="34" charset="0"/>
              <a:buChar char="•"/>
            </a:pPr>
            <a:r>
              <a:rPr lang="en-US" baseline="0" dirty="0" smtClean="0"/>
              <a:t>Hello Windows Azure</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4626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b="1" dirty="0" smtClean="0"/>
              <a:t>Slide objectives: </a:t>
            </a:r>
          </a:p>
          <a:p>
            <a:pPr rtl="0">
              <a:buFont typeface="Arial" pitchFamily="34" charset="0"/>
              <a:buChar char="•"/>
            </a:pPr>
            <a:r>
              <a:rPr lang="en-US" dirty="0" smtClean="0"/>
              <a:t>Summarize what the audience</a:t>
            </a:r>
            <a:r>
              <a:rPr lang="en-US" baseline="0" dirty="0" smtClean="0"/>
              <a:t> just saw with the Hello Windows Azure demo.</a:t>
            </a:r>
            <a:endParaRPr lang="en-US" dirty="0" smtClean="0"/>
          </a:p>
          <a:p>
            <a:pPr rtl="0"/>
            <a:endParaRPr lang="en-US" dirty="0" smtClean="0"/>
          </a:p>
          <a:p>
            <a:pPr rtl="0"/>
            <a:r>
              <a:rPr lang="en-US" b="1" dirty="0" smtClean="0"/>
              <a:t>Speaking Points: </a:t>
            </a:r>
          </a:p>
          <a:p>
            <a:pPr rtl="0">
              <a:buFont typeface="Arial" pitchFamily="34" charset="0"/>
              <a:buChar char="•"/>
            </a:pPr>
            <a:r>
              <a:rPr lang="en-US" dirty="0" smtClean="0"/>
              <a:t>What you saw</a:t>
            </a:r>
          </a:p>
          <a:p>
            <a:pPr lvl="1" rtl="0">
              <a:buFont typeface="Arial" pitchFamily="34" charset="0"/>
              <a:buChar char="•"/>
            </a:pPr>
            <a:r>
              <a:rPr lang="en-US" dirty="0" smtClean="0"/>
              <a:t>So we just saw a number</a:t>
            </a:r>
            <a:r>
              <a:rPr lang="en-US" baseline="0" dirty="0" smtClean="0"/>
              <a:t> of things within this simple demo.</a:t>
            </a:r>
          </a:p>
          <a:p>
            <a:pPr lvl="1" rtl="0">
              <a:buFont typeface="Arial" pitchFamily="34" charset="0"/>
              <a:buChar char="•"/>
            </a:pPr>
            <a:r>
              <a:rPr lang="en-US" baseline="0" dirty="0" smtClean="0"/>
              <a:t>First you saw a simple ASP.NET web application, like many of you have built before.</a:t>
            </a:r>
          </a:p>
          <a:p>
            <a:pPr lvl="1" rtl="0">
              <a:buFont typeface="Arial" pitchFamily="34" charset="0"/>
              <a:buChar char="•"/>
            </a:pPr>
            <a:r>
              <a:rPr lang="en-US" baseline="0" dirty="0" smtClean="0"/>
              <a:t>We created the application using Visual Studio 2010, tools many of you are familiar with.</a:t>
            </a:r>
          </a:p>
          <a:p>
            <a:pPr lvl="1" rtl="0">
              <a:buFont typeface="Arial" pitchFamily="34" charset="0"/>
              <a:buChar char="•"/>
            </a:pPr>
            <a:r>
              <a:rPr lang="en-US" baseline="0" dirty="0" smtClean="0"/>
              <a:t>We were able to model the roles and instances for our Windows Azure application in a simple </a:t>
            </a:r>
            <a:r>
              <a:rPr lang="en-US" baseline="0" dirty="0" err="1" smtClean="0"/>
              <a:t>config</a:t>
            </a:r>
            <a:r>
              <a:rPr lang="en-US" baseline="0" dirty="0" smtClean="0"/>
              <a:t> file.</a:t>
            </a:r>
          </a:p>
          <a:p>
            <a:pPr lvl="1" rtl="0">
              <a:buFont typeface="Arial" pitchFamily="34" charset="0"/>
              <a:buChar char="•"/>
            </a:pPr>
            <a:r>
              <a:rPr lang="en-US" baseline="0" dirty="0" smtClean="0"/>
              <a:t>You saw how the Windows Azure development fabric provides a local environment for developing, debugging, and testing our applications – which is integrated directly with Visual Studio. </a:t>
            </a:r>
          </a:p>
          <a:p>
            <a:pPr lvl="1" rtl="0">
              <a:buFont typeface="Arial" pitchFamily="34" charset="0"/>
              <a:buChar char="•"/>
            </a:pPr>
            <a:r>
              <a:rPr lang="en-US" baseline="0" dirty="0" smtClean="0"/>
              <a:t>Finally, you saw how we could deploy our applications to Windows Azure and in a matter of minutes have the application running in the cloud and switch from staging to production.</a:t>
            </a:r>
          </a:p>
          <a:p>
            <a:pPr rtl="0">
              <a:buFont typeface="Arial" pitchFamily="34" charset="0"/>
              <a:buChar char="•"/>
            </a:pPr>
            <a:r>
              <a:rPr lang="en-US" dirty="0" smtClean="0"/>
              <a:t>What Windows Azure Provided</a:t>
            </a:r>
          </a:p>
          <a:p>
            <a:pPr lvl="1" rtl="0">
              <a:buFont typeface="Arial" pitchFamily="34" charset="0"/>
              <a:buChar char="•"/>
            </a:pPr>
            <a:r>
              <a:rPr lang="en-US" dirty="0" smtClean="0"/>
              <a:t>What is more</a:t>
            </a:r>
            <a:r>
              <a:rPr lang="en-US" baseline="0" dirty="0" smtClean="0"/>
              <a:t> exciting then this simple application is what you didn’t see, but what Windows Azure provided.</a:t>
            </a:r>
          </a:p>
          <a:p>
            <a:pPr lvl="1" rtl="0">
              <a:buFont typeface="Arial" pitchFamily="34" charset="0"/>
              <a:buChar char="•"/>
            </a:pPr>
            <a:r>
              <a:rPr lang="en-US" baseline="0" dirty="0" smtClean="0"/>
              <a:t>First, Windows Azure provided an environment to run code – to run our ASP.NET application.</a:t>
            </a:r>
          </a:p>
          <a:p>
            <a:pPr lvl="1" rtl="0">
              <a:buFont typeface="Arial" pitchFamily="34" charset="0"/>
              <a:buChar char="•"/>
            </a:pPr>
            <a:r>
              <a:rPr lang="en-US" baseline="0" dirty="0" smtClean="0"/>
              <a:t>It provided all of the infrastructure such as machines, rack space, connectivity, and switches.</a:t>
            </a:r>
          </a:p>
          <a:p>
            <a:pPr lvl="1" rtl="0">
              <a:buFont typeface="Arial" pitchFamily="34" charset="0"/>
              <a:buChar char="•"/>
            </a:pPr>
            <a:r>
              <a:rPr lang="en-US" baseline="0" dirty="0" smtClean="0"/>
              <a:t>It also automated and simplified the deployment and configuration.  At no point did we have to remote into machines or FTP files or synchronize our application across machines.  This automated service management was provided by Windows Azure.</a:t>
            </a:r>
          </a:p>
          <a:p>
            <a:pPr lvl="1" rtl="0">
              <a:buFont typeface="Arial" pitchFamily="34" charset="0"/>
              <a:buChar char="•"/>
            </a:pPr>
            <a:r>
              <a:rPr lang="en-US" baseline="0" dirty="0" smtClean="0"/>
              <a:t>Windows Azure also provided isolation for us – where our application is isolated from other apps that either we would develop or other organizations would develop.   </a:t>
            </a:r>
          </a:p>
          <a:p>
            <a:pPr lvl="1" rtl="0">
              <a:buFont typeface="Arial" pitchFamily="34" charset="0"/>
              <a:buChar char="•"/>
            </a:pPr>
            <a:r>
              <a:rPr lang="en-US" baseline="0" dirty="0" smtClean="0"/>
              <a:t>We also saw how by simply specifying the number of instances in the service model, Windows Azure delivered key capabilities such as redundancy and load balancing for our application.</a:t>
            </a:r>
          </a:p>
          <a:p>
            <a:pPr lvl="1" rtl="0">
              <a:buFont typeface="Arial" pitchFamily="34" charset="0"/>
              <a:buChar char="•"/>
            </a:pPr>
            <a:r>
              <a:rPr lang="en-US" baseline="0" dirty="0" smtClean="0"/>
              <a:t>Ultimately, what this results in is abstraction and flexibility.</a:t>
            </a:r>
            <a:endParaRPr lang="en-US" dirty="0" smtClean="0"/>
          </a:p>
          <a:p>
            <a:pPr rtl="0"/>
            <a:endParaRPr lang="en-US" b="1"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3864" y="1085853"/>
            <a:ext cx="7772400" cy="1142623"/>
          </a:xfrm>
        </p:spPr>
        <p:txBody>
          <a:bodyPr>
            <a:noAutofit/>
          </a:bodyPr>
          <a:lstStyle>
            <a:lvl1pPr>
              <a:lnSpc>
                <a:spcPct val="90000"/>
              </a:lnSpc>
              <a:defRPr sz="6000" spc="-200"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03866" y="2952751"/>
            <a:ext cx="8363937" cy="347441"/>
          </a:xfrm>
        </p:spPr>
        <p:txBody>
          <a:bodyPr>
            <a:noAutofit/>
          </a:bodyPr>
          <a:lstStyle>
            <a:lvl1pPr marL="0" indent="0" algn="l">
              <a:lnSpc>
                <a:spcPct val="90000"/>
              </a:lnSpc>
              <a:spcBef>
                <a:spcPts val="0"/>
              </a:spcBef>
              <a:buNone/>
              <a:defRPr sz="3200" spc="-50" baseline="0">
                <a:gradFill>
                  <a:gsLst>
                    <a:gs pos="0">
                      <a:schemeClr val="tx1"/>
                    </a:gs>
                    <a:gs pos="86000">
                      <a:schemeClr val="tx1"/>
                    </a:gs>
                  </a:gsLst>
                  <a:lin ang="5400000" scaled="0"/>
                </a:gradFill>
                <a:effectLst/>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5" indent="0" algn="ctr">
              <a:buNone/>
              <a:defRPr>
                <a:solidFill>
                  <a:schemeClr val="tx1">
                    <a:tint val="75000"/>
                  </a:schemeClr>
                </a:solidFill>
              </a:defRPr>
            </a:lvl7pPr>
            <a:lvl8pPr marL="3200139" indent="0" algn="ctr">
              <a:buNone/>
              <a:defRPr>
                <a:solidFill>
                  <a:schemeClr val="tx1">
                    <a:tint val="75000"/>
                  </a:schemeClr>
                </a:solidFill>
              </a:defRPr>
            </a:lvl8pPr>
            <a:lvl9pPr marL="365730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785130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6"/>
          <p:cNvSpPr txBox="1">
            <a:spLocks/>
          </p:cNvSpPr>
          <p:nvPr userDrawn="1"/>
        </p:nvSpPr>
        <p:spPr>
          <a:xfrm>
            <a:off x="95275" y="4800602"/>
            <a:ext cx="2132964" cy="273844"/>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25"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25"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6974330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293333"/>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409777" y="3543300"/>
            <a:ext cx="6994363" cy="346249"/>
          </a:xfrm>
        </p:spPr>
        <p:txBody>
          <a:bodyPr>
            <a:noAutofit/>
          </a:bodyPr>
          <a:lstStyle>
            <a:lvl1pPr marL="0" indent="0" algn="l">
              <a:lnSpc>
                <a:spcPct val="90000"/>
              </a:lnSpc>
              <a:spcBef>
                <a:spcPts val="0"/>
              </a:spcBef>
              <a:buNone/>
              <a:defRPr sz="21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2285405" y="2280717"/>
            <a:ext cx="6126171"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1" u="none" strike="noStrike" kern="1200" cap="none" spc="-482"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329646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4" y="1085851"/>
            <a:ext cx="7683913" cy="1142623"/>
          </a:xfrm>
        </p:spPr>
        <p:txBody>
          <a:bodyPr anchor="ctr">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727662" y="2906122"/>
            <a:ext cx="7683914" cy="347441"/>
          </a:xfrm>
        </p:spPr>
        <p:txBody>
          <a:bodyPr>
            <a:noAutofit/>
          </a:bodyPr>
          <a:lstStyle>
            <a:lvl1pPr marL="0" indent="0" algn="l">
              <a:lnSpc>
                <a:spcPct val="90000"/>
              </a:lnSpc>
              <a:spcBef>
                <a:spcPts val="0"/>
              </a:spcBef>
              <a:buNone/>
              <a:defRPr sz="2100">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2" y="224204"/>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66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4" y="357903"/>
            <a:ext cx="6120575"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417214" y="1727625"/>
            <a:ext cx="6994363" cy="346249"/>
          </a:xfrm>
        </p:spPr>
        <p:txBody>
          <a:bodyPr>
            <a:noAutofit/>
          </a:bodyPr>
          <a:lstStyle>
            <a:lvl1pPr marL="0" indent="0" algn="l">
              <a:lnSpc>
                <a:spcPct val="90000"/>
              </a:lnSpc>
              <a:spcBef>
                <a:spcPts val="0"/>
              </a:spcBef>
              <a:buNone/>
              <a:defRPr sz="2100">
                <a:gradFill>
                  <a:gsLst>
                    <a:gs pos="0">
                      <a:schemeClr val="tx1"/>
                    </a:gs>
                    <a:gs pos="86000">
                      <a:schemeClr val="tx1"/>
                    </a:gs>
                  </a:gsLst>
                  <a:lin ang="5400000" scaled="0"/>
                </a:gradFill>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75" y="2935774"/>
            <a:ext cx="838679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0" i="1" u="none" strike="noStrike" kern="1200" cap="none" spc="-48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5522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1613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1"/>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62757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05" indent="-255005">
              <a:lnSpc>
                <a:spcPct val="90000"/>
              </a:lnSpc>
              <a:defRPr sz="2100"/>
            </a:lvl1pPr>
            <a:lvl2pPr marL="505050" indent="-244091">
              <a:lnSpc>
                <a:spcPct val="90000"/>
              </a:lnSpc>
              <a:defRPr sz="1800"/>
            </a:lvl2pPr>
            <a:lvl3pPr marL="715404" indent="-216308">
              <a:lnSpc>
                <a:spcPct val="90000"/>
              </a:lnSpc>
              <a:defRPr sz="1500"/>
            </a:lvl3pPr>
            <a:lvl4pPr marL="920797" indent="-205393">
              <a:lnSpc>
                <a:spcPct val="90000"/>
              </a:lnSpc>
              <a:defRPr sz="1400"/>
            </a:lvl4pPr>
            <a:lvl5pPr marL="1137106" indent="-210354">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59" indent="-260959">
              <a:lnSpc>
                <a:spcPct val="90000"/>
              </a:lnSpc>
              <a:defRPr sz="2100"/>
            </a:lvl1pPr>
            <a:lvl2pPr marL="505050" indent="-255005">
              <a:lnSpc>
                <a:spcPct val="90000"/>
              </a:lnSpc>
              <a:defRPr sz="1800"/>
            </a:lvl2pPr>
            <a:lvl3pPr marL="721358" indent="-227223">
              <a:lnSpc>
                <a:spcPct val="90000"/>
              </a:lnSpc>
              <a:defRPr sz="1500"/>
            </a:lvl3pPr>
            <a:lvl4pPr marL="920797" indent="-199440">
              <a:lnSpc>
                <a:spcPct val="90000"/>
              </a:lnSpc>
              <a:defRPr sz="1400"/>
            </a:lvl4pPr>
            <a:lvl5pPr marL="1137106" indent="-20539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249092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4"/>
            <a:ext cx="4115872" cy="263149"/>
          </a:xfrm>
        </p:spPr>
        <p:txBody>
          <a:bodyPr anchor="b"/>
          <a:lstStyle>
            <a:lvl1pPr marL="0" indent="0">
              <a:lnSpc>
                <a:spcPct val="90000"/>
              </a:lnSpc>
              <a:spcBef>
                <a:spcPts val="0"/>
              </a:spcBef>
              <a:buNone/>
              <a:defRPr sz="1900" b="1"/>
            </a:lvl1pPr>
            <a:lvl2pPr marL="342918" indent="0">
              <a:buNone/>
              <a:defRPr sz="1500" b="1"/>
            </a:lvl2pPr>
            <a:lvl3pPr marL="685835" indent="0">
              <a:buNone/>
              <a:defRPr sz="1400" b="1"/>
            </a:lvl3pPr>
            <a:lvl4pPr marL="1028753" indent="0">
              <a:buNone/>
              <a:defRPr sz="1200" b="1"/>
            </a:lvl4pPr>
            <a:lvl5pPr marL="1371671" indent="0">
              <a:buNone/>
              <a:defRPr sz="1200" b="1"/>
            </a:lvl5pPr>
            <a:lvl6pPr marL="1714588" indent="0">
              <a:buNone/>
              <a:defRPr sz="1200" b="1"/>
            </a:lvl6pPr>
            <a:lvl7pPr marL="2057506" indent="0">
              <a:buNone/>
              <a:defRPr sz="1200" b="1"/>
            </a:lvl7pPr>
            <a:lvl8pPr marL="2400424" indent="0">
              <a:buNone/>
              <a:defRPr sz="1200" b="1"/>
            </a:lvl8pPr>
            <a:lvl9pPr marL="274334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1"/>
            <a:ext cx="4114800" cy="1166473"/>
          </a:xfrm>
        </p:spPr>
        <p:txBody>
          <a:bodyPr/>
          <a:lstStyle>
            <a:lvl1pPr marL="211347" indent="-211347">
              <a:defRPr sz="1700"/>
            </a:lvl1pPr>
            <a:lvl2pPr marL="421702" indent="-199440">
              <a:defRPr sz="1500"/>
            </a:lvl2pPr>
            <a:lvl3pPr marL="610227" indent="-182572">
              <a:defRPr sz="1400"/>
            </a:lvl3pPr>
            <a:lvl4pPr marL="787838" indent="-171658">
              <a:defRPr sz="1300"/>
            </a:lvl4pPr>
            <a:lvl5pPr marL="959495" indent="-15479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4"/>
            <a:ext cx="4115872" cy="263149"/>
          </a:xfrm>
        </p:spPr>
        <p:txBody>
          <a:bodyPr anchor="b"/>
          <a:lstStyle>
            <a:lvl1pPr marL="0" indent="0">
              <a:lnSpc>
                <a:spcPct val="90000"/>
              </a:lnSpc>
              <a:spcBef>
                <a:spcPts val="0"/>
              </a:spcBef>
              <a:buNone/>
              <a:defRPr sz="1900" b="1"/>
            </a:lvl1pPr>
            <a:lvl2pPr marL="342918" indent="0">
              <a:buNone/>
              <a:defRPr sz="1500" b="1"/>
            </a:lvl2pPr>
            <a:lvl3pPr marL="685835" indent="0">
              <a:buNone/>
              <a:defRPr sz="1400" b="1"/>
            </a:lvl3pPr>
            <a:lvl4pPr marL="1028753" indent="0">
              <a:buNone/>
              <a:defRPr sz="1200" b="1"/>
            </a:lvl4pPr>
            <a:lvl5pPr marL="1371671" indent="0">
              <a:buNone/>
              <a:defRPr sz="1200" b="1"/>
            </a:lvl5pPr>
            <a:lvl6pPr marL="1714588" indent="0">
              <a:buNone/>
              <a:defRPr sz="1200" b="1"/>
            </a:lvl6pPr>
            <a:lvl7pPr marL="2057506" indent="0">
              <a:buNone/>
              <a:defRPr sz="1200" b="1"/>
            </a:lvl7pPr>
            <a:lvl8pPr marL="2400424" indent="0">
              <a:buNone/>
              <a:defRPr sz="1200" b="1"/>
            </a:lvl8pPr>
            <a:lvl9pPr marL="274334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61" indent="-222261">
              <a:defRPr sz="1700"/>
            </a:lvl1pPr>
            <a:lvl2pPr marL="427655" indent="-205393">
              <a:defRPr sz="1500"/>
            </a:lvl2pPr>
            <a:lvl3pPr marL="616180" indent="-183564">
              <a:defRPr sz="1400"/>
            </a:lvl3pPr>
            <a:lvl4pPr marL="787838" indent="-177611">
              <a:defRPr sz="1300"/>
            </a:lvl4pPr>
            <a:lvl5pPr marL="959495" indent="-16570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669839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6457548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6532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261872"/>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009982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43476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7106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29460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1"/>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06" tIns="57152" rIns="114306" bIns="57152"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572193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085850"/>
            <a:ext cx="7683913" cy="1142623"/>
          </a:xfrm>
        </p:spPr>
        <p:txBody>
          <a:bodyPr anchor="ctr">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727662" y="2906121"/>
            <a:ext cx="7683914" cy="347441"/>
          </a:xfrm>
        </p:spPr>
        <p:txBody>
          <a:bodyPr>
            <a:noAutofit/>
          </a:bodyPr>
          <a:lstStyle>
            <a:lvl1pPr marL="0" indent="0" algn="l">
              <a:lnSpc>
                <a:spcPct val="90000"/>
              </a:lnSpc>
              <a:spcBef>
                <a:spcPts val="0"/>
              </a:spcBef>
              <a:buNone/>
              <a:defRPr sz="21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2" y="224203"/>
            <a:ext cx="1504020" cy="7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93988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357902"/>
            <a:ext cx="6120575"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417213" y="1727624"/>
            <a:ext cx="6994363" cy="346249"/>
          </a:xfrm>
        </p:spPr>
        <p:txBody>
          <a:bodyPr>
            <a:noAutofit/>
          </a:bodyPr>
          <a:lstStyle>
            <a:lvl1pPr marL="0" indent="0" algn="l">
              <a:lnSpc>
                <a:spcPct val="90000"/>
              </a:lnSpc>
              <a:spcBef>
                <a:spcPts val="0"/>
              </a:spcBef>
              <a:buNone/>
              <a:defRPr sz="21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74" y="2935773"/>
            <a:ext cx="838679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0" i="1" u="none" strike="noStrike" kern="1200" cap="none" spc="-48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3883400"/>
            <a:ext cx="1998572" cy="937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06442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61627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71303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316024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43910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bwMode="auto">
          <a:xfrm>
            <a:off x="0" y="1028700"/>
            <a:ext cx="9144000" cy="4171950"/>
          </a:xfrm>
          <a:prstGeom prst="rect">
            <a:avLst/>
          </a:prstGeom>
          <a:solidFill>
            <a:srgbClr val="FFFFFF"/>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400" spc="-50" dirty="0" smtClean="0">
              <a:gradFill>
                <a:gsLst>
                  <a:gs pos="0">
                    <a:srgbClr val="000000"/>
                  </a:gs>
                  <a:gs pos="100000">
                    <a:srgbClr val="000000"/>
                  </a:gs>
                </a:gsLst>
                <a:lin ang="5400000" scaled="0"/>
              </a:gra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9436" y="1261872"/>
            <a:ext cx="8363938" cy="2000548"/>
          </a:xfrm>
        </p:spPr>
        <p:txBody>
          <a:bodyPr/>
          <a:lstStyle>
            <a:lvl1pPr marL="0" indent="0">
              <a:lnSpc>
                <a:spcPct val="90000"/>
              </a:lnSpc>
              <a:buFont typeface="Arial" pitchFamily="34" charset="0"/>
              <a:buNone/>
              <a:defRPr>
                <a:solidFill>
                  <a:schemeClr val="bg1"/>
                </a:solidFill>
                <a:latin typeface="Consolas" pitchFamily="49" charset="0"/>
                <a:cs typeface="Consolas" pitchFamily="49" charset="0"/>
              </a:defRPr>
            </a:lvl1pPr>
            <a:lvl2pPr marL="400034" indent="0">
              <a:lnSpc>
                <a:spcPct val="90000"/>
              </a:lnSpc>
              <a:buFont typeface="Arial" pitchFamily="34" charset="0"/>
              <a:buNone/>
              <a:defRPr>
                <a:solidFill>
                  <a:schemeClr val="bg1"/>
                </a:solidFill>
                <a:latin typeface="Consolas" pitchFamily="49" charset="0"/>
                <a:cs typeface="Consolas" pitchFamily="49" charset="0"/>
              </a:defRPr>
            </a:lvl2pPr>
            <a:lvl3pPr marL="746094" indent="0">
              <a:lnSpc>
                <a:spcPct val="90000"/>
              </a:lnSpc>
              <a:buFont typeface="Arial" pitchFamily="34" charset="0"/>
              <a:buNone/>
              <a:defRPr>
                <a:solidFill>
                  <a:schemeClr val="bg1"/>
                </a:solidFill>
                <a:latin typeface="Consolas" pitchFamily="49" charset="0"/>
                <a:cs typeface="Consolas" pitchFamily="49" charset="0"/>
              </a:defRPr>
            </a:lvl3pPr>
            <a:lvl4pPr marL="1082630" indent="0">
              <a:lnSpc>
                <a:spcPct val="90000"/>
              </a:lnSpc>
              <a:buFont typeface="Arial" pitchFamily="34" charset="0"/>
              <a:buNone/>
              <a:defRPr>
                <a:solidFill>
                  <a:schemeClr val="bg1"/>
                </a:solidFill>
                <a:latin typeface="Consolas" pitchFamily="49" charset="0"/>
                <a:cs typeface="Consolas" pitchFamily="49" charset="0"/>
              </a:defRPr>
            </a:lvl4pPr>
            <a:lvl5pPr marL="1374718" indent="0">
              <a:lnSpc>
                <a:spcPct val="90000"/>
              </a:lnSpc>
              <a:buFont typeface="Arial" pitchFamily="34" charset="0"/>
              <a:buNone/>
              <a:defRPr>
                <a:solidFill>
                  <a:schemeClr val="bg1"/>
                </a:soli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17103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106716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11878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61949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79674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116689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308803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81528428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36" y="1678505"/>
            <a:ext cx="8363938" cy="747897"/>
          </a:xfrm>
        </p:spPr>
        <p:txBody>
          <a:bodyPr/>
          <a:lstStyle>
            <a:lvl1pPr algn="ctr">
              <a:defRPr sz="5400" b="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9090315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7" name="Title 1"/>
          <p:cNvSpPr>
            <a:spLocks noGrp="1"/>
          </p:cNvSpPr>
          <p:nvPr>
            <p:ph type="ctrTitle"/>
          </p:nvPr>
        </p:nvSpPr>
        <p:spPr>
          <a:xfrm>
            <a:off x="704091" y="2095500"/>
            <a:ext cx="8058909" cy="971550"/>
          </a:xfrm>
        </p:spPr>
        <p:txBody>
          <a:bodyPr anchor="ctr">
            <a:noAutofit/>
          </a:bodyPr>
          <a:lstStyle>
            <a:lvl1pPr algn="l">
              <a:lnSpc>
                <a:spcPct val="90000"/>
              </a:lnSpc>
              <a:defRPr sz="5400" b="0" spc="-200" baseline="0">
                <a:effectLst/>
              </a:defRPr>
            </a:lvl1pPr>
          </a:lstStyle>
          <a:p>
            <a:r>
              <a:rPr lang="en-US" smtClean="0"/>
              <a:t>Click to edit Master title style</a:t>
            </a:r>
            <a:endParaRPr lang="en-US" dirty="0"/>
          </a:p>
        </p:txBody>
      </p:sp>
      <p:sp>
        <p:nvSpPr>
          <p:cNvPr id="8" name="Subtitle 2"/>
          <p:cNvSpPr>
            <a:spLocks noGrp="1"/>
          </p:cNvSpPr>
          <p:nvPr>
            <p:ph type="subTitle" idx="1" hasCustomPrompt="1"/>
          </p:nvPr>
        </p:nvSpPr>
        <p:spPr>
          <a:xfrm>
            <a:off x="704088" y="3634008"/>
            <a:ext cx="5020764" cy="690342"/>
          </a:xfrm>
        </p:spPr>
        <p:txBody>
          <a:bodyPr anchor="ctr">
            <a:noAutofit/>
          </a:bodyPr>
          <a:lstStyle>
            <a:lvl1pPr marL="0" indent="0" algn="l">
              <a:lnSpc>
                <a:spcPct val="90000"/>
              </a:lnSpc>
              <a:spcBef>
                <a:spcPts val="0"/>
              </a:spcBef>
              <a:buNone/>
              <a:defRPr sz="3200" spc="-50" baseline="0">
                <a:gradFill>
                  <a:gsLst>
                    <a:gs pos="0">
                      <a:schemeClr val="tx1"/>
                    </a:gs>
                    <a:gs pos="86000">
                      <a:schemeClr val="tx1"/>
                    </a:gs>
                  </a:gsLst>
                  <a:lin ang="5400000" scaled="0"/>
                </a:gradFill>
                <a:effectLst/>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5" indent="0" algn="ctr">
              <a:buNone/>
              <a:defRPr>
                <a:solidFill>
                  <a:schemeClr val="tx1">
                    <a:tint val="75000"/>
                  </a:schemeClr>
                </a:solidFill>
              </a:defRPr>
            </a:lvl7pPr>
            <a:lvl8pPr marL="3200139" indent="0" algn="ctr">
              <a:buNone/>
              <a:defRPr>
                <a:solidFill>
                  <a:schemeClr val="tx1">
                    <a:tint val="75000"/>
                  </a:schemeClr>
                </a:solidFill>
              </a:defRPr>
            </a:lvl8pPr>
            <a:lvl9pPr marL="3657302" indent="0" algn="ctr">
              <a:buNone/>
              <a:defRPr>
                <a:solidFill>
                  <a:schemeClr val="tx1">
                    <a:tint val="75000"/>
                  </a:schemeClr>
                </a:solidFill>
              </a:defRPr>
            </a:lvl9pPr>
          </a:lstStyle>
          <a:p>
            <a:r>
              <a:rPr lang="en-US" dirty="0" smtClean="0"/>
              <a:t>Click to edit Master title style</a:t>
            </a:r>
            <a:endParaRPr lang="en-US" dirty="0"/>
          </a:p>
        </p:txBody>
      </p:sp>
      <p:sp>
        <p:nvSpPr>
          <p:cNvPr id="9" name="Text Placeholder 6"/>
          <p:cNvSpPr>
            <a:spLocks noGrp="1"/>
          </p:cNvSpPr>
          <p:nvPr>
            <p:ph type="body" sz="quarter" idx="10" hasCustomPrompt="1"/>
          </p:nvPr>
        </p:nvSpPr>
        <p:spPr>
          <a:xfrm>
            <a:off x="1072886" y="171451"/>
            <a:ext cx="7690114" cy="1038746"/>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25"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51717993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05647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8622" y="1261872"/>
            <a:ext cx="4114800" cy="2129814"/>
          </a:xfrm>
        </p:spPr>
        <p:txBody>
          <a:bodyPr/>
          <a:lstStyle>
            <a:lvl1pPr marL="339962" indent="-339962">
              <a:lnSpc>
                <a:spcPct val="90000"/>
              </a:lnSpc>
              <a:defRPr sz="2800">
                <a:effectLst/>
              </a:defRPr>
            </a:lvl1pPr>
            <a:lvl2pPr marL="673310" indent="-325411">
              <a:lnSpc>
                <a:spcPct val="90000"/>
              </a:lnSpc>
              <a:defRPr sz="2400">
                <a:effectLst/>
              </a:defRPr>
            </a:lvl2pPr>
            <a:lvl3pPr marL="953745" indent="-288372">
              <a:lnSpc>
                <a:spcPct val="90000"/>
              </a:lnSpc>
              <a:defRPr sz="2000">
                <a:effectLst/>
              </a:defRPr>
            </a:lvl3pPr>
            <a:lvl4pPr marL="1227567" indent="-273822">
              <a:lnSpc>
                <a:spcPct val="90000"/>
              </a:lnSpc>
              <a:defRPr sz="1800">
                <a:effectLst/>
              </a:defRPr>
            </a:lvl4pPr>
            <a:lvl5pPr marL="1515939" indent="-280435">
              <a:lnSpc>
                <a:spcPct val="90000"/>
              </a:lnSpc>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61872"/>
            <a:ext cx="4114800" cy="2129814"/>
          </a:xfrm>
        </p:spPr>
        <p:txBody>
          <a:bodyPr/>
          <a:lstStyle>
            <a:lvl1pPr marL="347899" indent="-347899">
              <a:lnSpc>
                <a:spcPct val="90000"/>
              </a:lnSpc>
              <a:defRPr sz="2800">
                <a:effectLst/>
              </a:defRPr>
            </a:lvl1pPr>
            <a:lvl2pPr marL="673310" indent="-339962">
              <a:lnSpc>
                <a:spcPct val="90000"/>
              </a:lnSpc>
              <a:defRPr sz="2400">
                <a:effectLst/>
              </a:defRPr>
            </a:lvl2pPr>
            <a:lvl3pPr marL="961682" indent="-302923">
              <a:lnSpc>
                <a:spcPct val="90000"/>
              </a:lnSpc>
              <a:defRPr sz="2000">
                <a:effectLst/>
              </a:defRPr>
            </a:lvl3pPr>
            <a:lvl4pPr marL="1227567" indent="-265885">
              <a:lnSpc>
                <a:spcPct val="90000"/>
              </a:lnSpc>
              <a:defRPr sz="1800">
                <a:effectLst/>
              </a:defRPr>
            </a:lvl4pPr>
            <a:lvl5pPr marL="1515939" indent="-273822">
              <a:lnSpc>
                <a:spcPct val="90000"/>
              </a:lnSpc>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dden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9436" y="1261872"/>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270046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6.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42605"/>
            <a:ext cx="8363938"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9" y="1257003"/>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5506760"/>
      </p:ext>
    </p:extLst>
  </p:cSld>
  <p:clrMap bg1="dk1" tx1="lt1" bg2="dk2" tx2="lt2" accent1="accent1" accent2="accent2" accent3="accent3" accent4="accent4" accent5="accent5" accent6="accent6" hlink="hlink" folHlink="folHlink"/>
  <p:sldLayoutIdLst>
    <p:sldLayoutId id="2147483741" r:id="rId1"/>
    <p:sldLayoutId id="2147483744" r:id="rId2"/>
    <p:sldLayoutId id="2147483753" r:id="rId3"/>
    <p:sldLayoutId id="2147483745" r:id="rId4"/>
    <p:sldLayoutId id="2147483752" r:id="rId5"/>
    <p:sldLayoutId id="2147483751" r:id="rId6"/>
    <p:sldLayoutId id="2147483746" r:id="rId7"/>
    <p:sldLayoutId id="2147483749" r:id="rId8"/>
    <p:sldLayoutId id="2147483750" r:id="rId9"/>
    <p:sldLayoutId id="2147483754" r:id="rId10"/>
    <p:sldLayoutId id="2147483781" r:id="rId11"/>
  </p:sldLayoutIdLst>
  <p:transition>
    <p:fade/>
  </p:transition>
  <p:timing>
    <p:tnLst>
      <p:par>
        <p:cTn id="1" dur="indefinite" restart="never" nodeType="tmRoot"/>
      </p:par>
    </p:tnLst>
  </p:timing>
  <p:txStyles>
    <p:titleStyle>
      <a:lvl1pPr algn="l" defTabSz="914325" rtl="0" eaLnBrk="1" latinLnBrk="0" hangingPunct="1">
        <a:lnSpc>
          <a:spcPct val="90000"/>
        </a:lnSpc>
        <a:spcBef>
          <a:spcPct val="0"/>
        </a:spcBef>
        <a:buNone/>
        <a:defRPr lang="en-US" sz="4800" b="0" kern="1200" cap="none" spc="-2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00034" indent="-400034" algn="l" defTabSz="914325" rtl="0" eaLnBrk="1" latinLnBrk="0" hangingPunct="1">
        <a:lnSpc>
          <a:spcPct val="90000"/>
        </a:lnSpc>
        <a:spcBef>
          <a:spcPct val="20000"/>
        </a:spcBef>
        <a:buSzPct val="90000"/>
        <a:buFontTx/>
        <a:buBlip>
          <a:blip r:embed="rId14"/>
        </a:buBlip>
        <a:defRPr sz="3200" kern="1200">
          <a:gradFill>
            <a:gsLst>
              <a:gs pos="0">
                <a:schemeClr val="tx1"/>
              </a:gs>
              <a:gs pos="86000">
                <a:schemeClr val="tx1"/>
              </a:gs>
            </a:gsLst>
            <a:lin ang="5400000" scaled="0"/>
          </a:gradFill>
          <a:effectLst/>
          <a:latin typeface="+mn-lt"/>
          <a:ea typeface="+mn-ea"/>
          <a:cs typeface="+mn-cs"/>
        </a:defRPr>
      </a:lvl1pPr>
      <a:lvl2pPr marL="746094" indent="-346061" algn="l" defTabSz="914325" rtl="0" eaLnBrk="1" latinLnBrk="0" hangingPunct="1">
        <a:lnSpc>
          <a:spcPct val="90000"/>
        </a:lnSpc>
        <a:spcBef>
          <a:spcPct val="20000"/>
        </a:spcBef>
        <a:buSzPct val="90000"/>
        <a:buFontTx/>
        <a:buBlip>
          <a:blip r:embed="rId15"/>
        </a:buBlip>
        <a:defRPr sz="2800" kern="1200">
          <a:gradFill>
            <a:gsLst>
              <a:gs pos="0">
                <a:schemeClr val="tx1"/>
              </a:gs>
              <a:gs pos="86000">
                <a:schemeClr val="tx1"/>
              </a:gs>
            </a:gsLst>
            <a:lin ang="5400000" scaled="0"/>
          </a:gradFill>
          <a:effectLst/>
          <a:latin typeface="+mn-lt"/>
          <a:ea typeface="+mn-ea"/>
          <a:cs typeface="+mn-cs"/>
        </a:defRPr>
      </a:lvl2pPr>
      <a:lvl3pPr marL="1082630" indent="-336536" algn="l" defTabSz="914325" rtl="0" eaLnBrk="1" latinLnBrk="0" hangingPunct="1">
        <a:lnSpc>
          <a:spcPct val="90000"/>
        </a:lnSpc>
        <a:spcBef>
          <a:spcPct val="20000"/>
        </a:spcBef>
        <a:buSzPct val="90000"/>
        <a:buFontTx/>
        <a:buBlip>
          <a:blip r:embed="rId15"/>
        </a:buBlip>
        <a:defRPr sz="2400" kern="1200">
          <a:gradFill>
            <a:gsLst>
              <a:gs pos="0">
                <a:schemeClr val="tx1"/>
              </a:gs>
              <a:gs pos="86000">
                <a:schemeClr val="tx1"/>
              </a:gs>
            </a:gsLst>
            <a:lin ang="5400000" scaled="0"/>
          </a:gradFill>
          <a:effectLst/>
          <a:latin typeface="+mn-lt"/>
          <a:ea typeface="+mn-ea"/>
          <a:cs typeface="+mn-cs"/>
        </a:defRPr>
      </a:lvl3pPr>
      <a:lvl4pPr marL="1374718" indent="-292088" algn="l" defTabSz="914325" rtl="0" eaLnBrk="1" latinLnBrk="0" hangingPunct="1">
        <a:lnSpc>
          <a:spcPct val="90000"/>
        </a:lnSpc>
        <a:spcBef>
          <a:spcPct val="20000"/>
        </a:spcBef>
        <a:buSzPct val="90000"/>
        <a:buFontTx/>
        <a:buBlip>
          <a:blip r:embed="rId15"/>
        </a:buBlip>
        <a:defRPr sz="2000" kern="1200">
          <a:gradFill>
            <a:gsLst>
              <a:gs pos="0">
                <a:schemeClr val="tx1"/>
              </a:gs>
              <a:gs pos="86000">
                <a:schemeClr val="tx1"/>
              </a:gs>
            </a:gsLst>
            <a:lin ang="5400000" scaled="0"/>
          </a:gradFill>
          <a:effectLst/>
          <a:latin typeface="+mn-lt"/>
          <a:ea typeface="+mn-ea"/>
          <a:cs typeface="+mn-cs"/>
        </a:defRPr>
      </a:lvl4pPr>
      <a:lvl5pPr marL="1660456" indent="-285738" algn="l" defTabSz="914325" rtl="0" eaLnBrk="1" latinLnBrk="0" hangingPunct="1">
        <a:lnSpc>
          <a:spcPct val="90000"/>
        </a:lnSpc>
        <a:spcBef>
          <a:spcPct val="20000"/>
        </a:spcBef>
        <a:buSzPct val="90000"/>
        <a:buFontTx/>
        <a:buBlip>
          <a:blip r:embed="rId15"/>
        </a:buBlip>
        <a:defRPr sz="2000" kern="1200">
          <a:gradFill>
            <a:gsLst>
              <a:gs pos="0">
                <a:schemeClr val="tx1"/>
              </a:gs>
              <a:gs pos="86000">
                <a:schemeClr val="tx1"/>
              </a:gs>
            </a:gsLst>
            <a:lin ang="5400000" scaled="0"/>
          </a:gradFill>
          <a:effectLst/>
          <a:latin typeface="+mn-lt"/>
          <a:ea typeface="+mn-ea"/>
          <a:cs typeface="+mn-cs"/>
        </a:defRPr>
      </a:lvl5pPr>
      <a:lvl6pPr marL="2514394" indent="-228582"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2"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2"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2"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800" kern="1200">
          <a:solidFill>
            <a:schemeClr val="tx1"/>
          </a:solidFill>
          <a:latin typeface="+mn-lt"/>
          <a:ea typeface="+mn-ea"/>
          <a:cs typeface="+mn-cs"/>
        </a:defRPr>
      </a:lvl1pPr>
      <a:lvl2pPr marL="457163" algn="l" defTabSz="914325" rtl="0" eaLnBrk="1" latinLnBrk="0" hangingPunct="1">
        <a:defRPr sz="1800" kern="1200">
          <a:solidFill>
            <a:schemeClr val="tx1"/>
          </a:solidFill>
          <a:latin typeface="+mn-lt"/>
          <a:ea typeface="+mn-ea"/>
          <a:cs typeface="+mn-cs"/>
        </a:defRPr>
      </a:lvl2pPr>
      <a:lvl3pPr marL="914325" algn="l" defTabSz="914325" rtl="0" eaLnBrk="1" latinLnBrk="0" hangingPunct="1">
        <a:defRPr sz="1800" kern="1200">
          <a:solidFill>
            <a:schemeClr val="tx1"/>
          </a:solidFill>
          <a:latin typeface="+mn-lt"/>
          <a:ea typeface="+mn-ea"/>
          <a:cs typeface="+mn-cs"/>
        </a:defRPr>
      </a:lvl3pPr>
      <a:lvl4pPr marL="1371488" algn="l" defTabSz="914325" rtl="0" eaLnBrk="1" latinLnBrk="0" hangingPunct="1">
        <a:defRPr sz="1800" kern="1200">
          <a:solidFill>
            <a:schemeClr val="tx1"/>
          </a:solidFill>
          <a:latin typeface="+mn-lt"/>
          <a:ea typeface="+mn-ea"/>
          <a:cs typeface="+mn-cs"/>
        </a:defRPr>
      </a:lvl4pPr>
      <a:lvl5pPr marL="1828651" algn="l" defTabSz="914325" rtl="0" eaLnBrk="1" latinLnBrk="0" hangingPunct="1">
        <a:defRPr sz="1800" kern="1200">
          <a:solidFill>
            <a:schemeClr val="tx1"/>
          </a:solidFill>
          <a:latin typeface="+mn-lt"/>
          <a:ea typeface="+mn-ea"/>
          <a:cs typeface="+mn-cs"/>
        </a:defRPr>
      </a:lvl5pPr>
      <a:lvl6pPr marL="2285813" algn="l" defTabSz="914325" rtl="0" eaLnBrk="1" latinLnBrk="0" hangingPunct="1">
        <a:defRPr sz="1800" kern="1200">
          <a:solidFill>
            <a:schemeClr val="tx1"/>
          </a:solidFill>
          <a:latin typeface="+mn-lt"/>
          <a:ea typeface="+mn-ea"/>
          <a:cs typeface="+mn-cs"/>
        </a:defRPr>
      </a:lvl6pPr>
      <a:lvl7pPr marL="2742975" algn="l" defTabSz="914325" rtl="0" eaLnBrk="1" latinLnBrk="0" hangingPunct="1">
        <a:defRPr sz="1800" kern="1200">
          <a:solidFill>
            <a:schemeClr val="tx1"/>
          </a:solidFill>
          <a:latin typeface="+mn-lt"/>
          <a:ea typeface="+mn-ea"/>
          <a:cs typeface="+mn-cs"/>
        </a:defRPr>
      </a:lvl7pPr>
      <a:lvl8pPr marL="3200139" algn="l" defTabSz="914325" rtl="0" eaLnBrk="1" latinLnBrk="0" hangingPunct="1">
        <a:defRPr sz="1800" kern="1200">
          <a:solidFill>
            <a:schemeClr val="tx1"/>
          </a:solidFill>
          <a:latin typeface="+mn-lt"/>
          <a:ea typeface="+mn-ea"/>
          <a:cs typeface="+mn-cs"/>
        </a:defRPr>
      </a:lvl8pPr>
      <a:lvl9pPr marL="3657302" algn="l" defTabSz="9143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457049"/>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6" y="1085851"/>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4678229"/>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ransition>
    <p:fade/>
  </p:transition>
  <p:txStyles>
    <p:titleStyle>
      <a:lvl1pPr algn="l" defTabSz="685835"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345312" indent="-345312" algn="l" defTabSz="685835" rtl="0" eaLnBrk="1" latinLnBrk="0" hangingPunct="1">
        <a:lnSpc>
          <a:spcPct val="90000"/>
        </a:lnSpc>
        <a:spcBef>
          <a:spcPct val="20000"/>
        </a:spcBef>
        <a:buSzPct val="90000"/>
        <a:buFontTx/>
        <a:buBlip>
          <a:blip r:embed="rId15"/>
        </a:buBlip>
        <a:defRPr sz="2400" kern="1200">
          <a:gradFill>
            <a:gsLst>
              <a:gs pos="0">
                <a:schemeClr val="tx1"/>
              </a:gs>
              <a:gs pos="86000">
                <a:schemeClr val="tx1"/>
              </a:gs>
            </a:gsLst>
            <a:lin ang="5400000" scaled="0"/>
          </a:gradFill>
          <a:latin typeface="Segoe Light" pitchFamily="34" charset="0"/>
          <a:ea typeface="+mn-ea"/>
          <a:cs typeface="+mn-cs"/>
        </a:defRPr>
      </a:lvl1pPr>
      <a:lvl2pPr marL="641807" indent="-296494" algn="l" defTabSz="685835" rtl="0" eaLnBrk="1" latinLnBrk="0" hangingPunct="1">
        <a:lnSpc>
          <a:spcPct val="90000"/>
        </a:lnSpc>
        <a:spcBef>
          <a:spcPct val="20000"/>
        </a:spcBef>
        <a:buSzPct val="90000"/>
        <a:buFontTx/>
        <a:buBlip>
          <a:blip r:embed="rId16"/>
        </a:buBlip>
        <a:defRPr sz="2100" kern="1200">
          <a:gradFill>
            <a:gsLst>
              <a:gs pos="0">
                <a:schemeClr val="tx1"/>
              </a:gs>
              <a:gs pos="86000">
                <a:schemeClr val="tx1"/>
              </a:gs>
            </a:gsLst>
            <a:lin ang="5400000" scaled="0"/>
          </a:gradFill>
          <a:latin typeface="Segoe Light" pitchFamily="34" charset="0"/>
          <a:ea typeface="+mn-ea"/>
          <a:cs typeface="+mn-cs"/>
        </a:defRPr>
      </a:lvl2pPr>
      <a:lvl3pPr marL="944253" indent="-302446" algn="l" defTabSz="685835" rtl="0" eaLnBrk="1" latinLnBrk="0" hangingPunct="1">
        <a:lnSpc>
          <a:spcPct val="90000"/>
        </a:lnSpc>
        <a:spcBef>
          <a:spcPct val="20000"/>
        </a:spcBef>
        <a:buSzPct val="90000"/>
        <a:buFontTx/>
        <a:buBlip>
          <a:blip r:embed="rId16"/>
        </a:buBlip>
        <a:defRPr sz="1800" kern="1200">
          <a:gradFill>
            <a:gsLst>
              <a:gs pos="0">
                <a:schemeClr val="tx1"/>
              </a:gs>
              <a:gs pos="86000">
                <a:schemeClr val="tx1"/>
              </a:gs>
            </a:gsLst>
            <a:lin ang="5400000" scaled="0"/>
          </a:gradFill>
          <a:latin typeface="Segoe Light" pitchFamily="34" charset="0"/>
          <a:ea typeface="+mn-ea"/>
          <a:cs typeface="+mn-cs"/>
        </a:defRPr>
      </a:lvl3pPr>
      <a:lvl4pPr marL="1203832" indent="-259580" algn="l" defTabSz="685835" rtl="0" eaLnBrk="1" latinLnBrk="0" hangingPunct="1">
        <a:lnSpc>
          <a:spcPct val="90000"/>
        </a:lnSpc>
        <a:spcBef>
          <a:spcPct val="20000"/>
        </a:spcBef>
        <a:buSzPct val="90000"/>
        <a:buFontTx/>
        <a:buBlip>
          <a:blip r:embed="rId16"/>
        </a:buBlip>
        <a:defRPr sz="1500" kern="1200">
          <a:gradFill>
            <a:gsLst>
              <a:gs pos="0">
                <a:schemeClr val="tx1"/>
              </a:gs>
              <a:gs pos="86000">
                <a:schemeClr val="tx1"/>
              </a:gs>
            </a:gsLst>
            <a:lin ang="5400000" scaled="0"/>
          </a:gradFill>
          <a:latin typeface="Segoe Light" pitchFamily="34" charset="0"/>
          <a:ea typeface="+mn-ea"/>
          <a:cs typeface="+mn-cs"/>
        </a:defRPr>
      </a:lvl4pPr>
      <a:lvl5pPr marL="1456268" indent="-252436" algn="l" defTabSz="685835" rtl="0" eaLnBrk="1" latinLnBrk="0" hangingPunct="1">
        <a:lnSpc>
          <a:spcPct val="90000"/>
        </a:lnSpc>
        <a:spcBef>
          <a:spcPct val="20000"/>
        </a:spcBef>
        <a:buSzPct val="90000"/>
        <a:buFontTx/>
        <a:buBlip>
          <a:blip r:embed="rId16"/>
        </a:buBlip>
        <a:defRPr sz="1500" kern="1200">
          <a:gradFill>
            <a:gsLst>
              <a:gs pos="0">
                <a:schemeClr val="tx1"/>
              </a:gs>
              <a:gs pos="86000">
                <a:schemeClr val="tx1"/>
              </a:gs>
            </a:gsLst>
            <a:lin ang="5400000" scaled="0"/>
          </a:gradFill>
          <a:latin typeface="Segoe Light" pitchFamily="34" charset="0"/>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9674472"/>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ransition>
    <p:fade/>
  </p:transition>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345327" indent="-345327" algn="l" defTabSz="685864" rtl="0" eaLnBrk="1" latinLnBrk="0" hangingPunct="1">
        <a:lnSpc>
          <a:spcPct val="90000"/>
        </a:lnSpc>
        <a:spcBef>
          <a:spcPct val="20000"/>
        </a:spcBef>
        <a:buSzPct val="90000"/>
        <a:buFontTx/>
        <a:buBlip>
          <a:blip r:embed="rId15"/>
        </a:buBlip>
        <a:defRPr sz="2400" kern="1200">
          <a:gradFill>
            <a:gsLst>
              <a:gs pos="0">
                <a:schemeClr val="tx1"/>
              </a:gs>
              <a:gs pos="86000">
                <a:schemeClr val="tx1"/>
              </a:gs>
            </a:gsLst>
            <a:lin ang="5400000" scaled="0"/>
          </a:gradFill>
          <a:latin typeface="Segoe Light" pitchFamily="34" charset="0"/>
          <a:ea typeface="+mn-ea"/>
          <a:cs typeface="+mn-cs"/>
        </a:defRPr>
      </a:lvl1pPr>
      <a:lvl2pPr marL="641833" indent="-296506" algn="l" defTabSz="685864" rtl="0" eaLnBrk="1" latinLnBrk="0" hangingPunct="1">
        <a:lnSpc>
          <a:spcPct val="90000"/>
        </a:lnSpc>
        <a:spcBef>
          <a:spcPct val="20000"/>
        </a:spcBef>
        <a:buSzPct val="90000"/>
        <a:buFontTx/>
        <a:buBlip>
          <a:blip r:embed="rId16"/>
        </a:buBlip>
        <a:defRPr sz="2100" kern="1200">
          <a:gradFill>
            <a:gsLst>
              <a:gs pos="0">
                <a:schemeClr val="tx1"/>
              </a:gs>
              <a:gs pos="86000">
                <a:schemeClr val="tx1"/>
              </a:gs>
            </a:gsLst>
            <a:lin ang="5400000" scaled="0"/>
          </a:gradFill>
          <a:latin typeface="Segoe Light" pitchFamily="34" charset="0"/>
          <a:ea typeface="+mn-ea"/>
          <a:cs typeface="+mn-cs"/>
        </a:defRPr>
      </a:lvl2pPr>
      <a:lvl3pPr marL="944292" indent="-302459" algn="l" defTabSz="685864" rtl="0" eaLnBrk="1" latinLnBrk="0" hangingPunct="1">
        <a:lnSpc>
          <a:spcPct val="90000"/>
        </a:lnSpc>
        <a:spcBef>
          <a:spcPct val="20000"/>
        </a:spcBef>
        <a:buSzPct val="90000"/>
        <a:buFontTx/>
        <a:buBlip>
          <a:blip r:embed="rId16"/>
        </a:buBlip>
        <a:defRPr sz="1800" kern="1200">
          <a:gradFill>
            <a:gsLst>
              <a:gs pos="0">
                <a:schemeClr val="tx1"/>
              </a:gs>
              <a:gs pos="86000">
                <a:schemeClr val="tx1"/>
              </a:gs>
            </a:gsLst>
            <a:lin ang="5400000" scaled="0"/>
          </a:gradFill>
          <a:latin typeface="Segoe Light" pitchFamily="34" charset="0"/>
          <a:ea typeface="+mn-ea"/>
          <a:cs typeface="+mn-cs"/>
        </a:defRPr>
      </a:lvl3pPr>
      <a:lvl4pPr marL="1203883" indent="-259591" algn="l" defTabSz="685864" rtl="0" eaLnBrk="1" latinLnBrk="0" hangingPunct="1">
        <a:lnSpc>
          <a:spcPct val="90000"/>
        </a:lnSpc>
        <a:spcBef>
          <a:spcPct val="20000"/>
        </a:spcBef>
        <a:buSzPct val="90000"/>
        <a:buFontTx/>
        <a:buBlip>
          <a:blip r:embed="rId16"/>
        </a:buBlip>
        <a:defRPr sz="1500" kern="1200">
          <a:gradFill>
            <a:gsLst>
              <a:gs pos="0">
                <a:schemeClr val="tx1"/>
              </a:gs>
              <a:gs pos="86000">
                <a:schemeClr val="tx1"/>
              </a:gs>
            </a:gsLst>
            <a:lin ang="5400000" scaled="0"/>
          </a:gradFill>
          <a:latin typeface="Segoe Light" pitchFamily="34" charset="0"/>
          <a:ea typeface="+mn-ea"/>
          <a:cs typeface="+mn-cs"/>
        </a:defRPr>
      </a:lvl4pPr>
      <a:lvl5pPr marL="1456329" indent="-252446" algn="l" defTabSz="685864" rtl="0" eaLnBrk="1" latinLnBrk="0" hangingPunct="1">
        <a:lnSpc>
          <a:spcPct val="90000"/>
        </a:lnSpc>
        <a:spcBef>
          <a:spcPct val="20000"/>
        </a:spcBef>
        <a:buSzPct val="90000"/>
        <a:buFontTx/>
        <a:buBlip>
          <a:blip r:embed="rId16"/>
        </a:buBlip>
        <a:defRPr sz="1500" kern="1200">
          <a:gradFill>
            <a:gsLst>
              <a:gs pos="0">
                <a:schemeClr val="tx1"/>
              </a:gs>
              <a:gs pos="86000">
                <a:schemeClr val="tx1"/>
              </a:gs>
            </a:gsLst>
            <a:lin ang="5400000" scaled="0"/>
          </a:gradFill>
          <a:latin typeface="Segoe Light" pitchFamily="34" charset="0"/>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hyperlink" Target="http://windowsazure.pinpoint.microsoft.com/en-US/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datamarket.azure.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a:t>Windows Azure Platform Overview</a:t>
            </a:r>
          </a:p>
        </p:txBody>
      </p:sp>
      <p:sp>
        <p:nvSpPr>
          <p:cNvPr id="5" name="Subtitle 4"/>
          <p:cNvSpPr>
            <a:spLocks noGrp="1"/>
          </p:cNvSpPr>
          <p:nvPr>
            <p:ph type="subTitle" idx="1"/>
          </p:nvPr>
        </p:nvSpPr>
        <p:spPr/>
        <p:txBody>
          <a:bodyPr/>
          <a:lstStyle/>
          <a:p>
            <a:r>
              <a:rPr lang="en-US" sz="2400" dirty="0" smtClean="0"/>
              <a:t>Name</a:t>
            </a:r>
          </a:p>
          <a:p>
            <a:r>
              <a:rPr lang="en-US" sz="2400" dirty="0" smtClean="0"/>
              <a:t>Title</a:t>
            </a:r>
          </a:p>
          <a:p>
            <a:r>
              <a:rPr lang="en-US" sz="2400" dirty="0" smtClean="0"/>
              <a:t>Company</a:t>
            </a:r>
            <a:endParaRPr lang="en-US" sz="2400" dirty="0"/>
          </a:p>
        </p:txBody>
      </p:sp>
      <p:pic>
        <p:nvPicPr>
          <p:cNvPr id="6" name="Picture 7" descr="C:\Users\wwegner\Desktop\WinAzurePltfrm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24350"/>
            <a:ext cx="3581400" cy="47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t>Hello Windows Azure</a:t>
            </a:r>
          </a:p>
        </p:txBody>
      </p:sp>
      <p:sp>
        <p:nvSpPr>
          <p:cNvPr id="10" name="Text Placeholder 9"/>
          <p:cNvSpPr>
            <a:spLocks noGrp="1"/>
          </p:cNvSpPr>
          <p:nvPr>
            <p:ph type="body" sz="quarter" idx="10"/>
          </p:nvPr>
        </p:nvSpPr>
        <p:spPr/>
        <p:txBody>
          <a:bodyPr/>
          <a:lstStyle/>
          <a:p>
            <a:r>
              <a:rPr lang="en-US" smtClean="0"/>
              <a:t>demo</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982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2" y="1047750"/>
            <a:ext cx="4251959" cy="36576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83" tIns="0" rIns="68583" bIns="0" numCol="1" rtlCol="0" anchor="b" anchorCtr="0" compatLnSpc="1">
            <a:prstTxWarp prst="textNoShape">
              <a:avLst/>
            </a:prstTxWarp>
          </a:bodyPr>
          <a:lstStyle/>
          <a:p>
            <a:pPr algn="ctr" defTabSz="685637" fontAlgn="base">
              <a:spcBef>
                <a:spcPct val="0"/>
              </a:spcBef>
              <a:spcAft>
                <a:spcPct val="0"/>
              </a:spcAft>
            </a:pPr>
            <a:endParaRPr lang="en-US" sz="1700" dirty="0">
              <a:solidFill>
                <a:srgbClr val="FFFFFF"/>
              </a:solidFill>
            </a:endParaRPr>
          </a:p>
        </p:txBody>
      </p:sp>
      <p:sp>
        <p:nvSpPr>
          <p:cNvPr id="5" name="Title 4"/>
          <p:cNvSpPr>
            <a:spLocks noGrp="1"/>
          </p:cNvSpPr>
          <p:nvPr>
            <p:ph type="title"/>
          </p:nvPr>
        </p:nvSpPr>
        <p:spPr>
          <a:xfrm>
            <a:off x="389436" y="342605"/>
            <a:ext cx="8363938" cy="553998"/>
          </a:xfrm>
        </p:spPr>
        <p:txBody>
          <a:bodyPr/>
          <a:lstStyle/>
          <a:p>
            <a:r>
              <a:rPr sz="4000" dirty="0" smtClean="0"/>
              <a:t>Demo:  Hello Windows Azure </a:t>
            </a:r>
            <a:endParaRPr lang="en-US" sz="4000" dirty="0"/>
          </a:p>
        </p:txBody>
      </p:sp>
      <p:sp>
        <p:nvSpPr>
          <p:cNvPr id="6" name="Content Placeholder 5"/>
          <p:cNvSpPr>
            <a:spLocks noGrp="1"/>
          </p:cNvSpPr>
          <p:nvPr>
            <p:ph sz="half" idx="1"/>
          </p:nvPr>
        </p:nvSpPr>
        <p:spPr>
          <a:xfrm>
            <a:off x="381001" y="1660647"/>
            <a:ext cx="4114800" cy="2862322"/>
          </a:xfrm>
        </p:spPr>
        <p:txBody>
          <a:bodyPr/>
          <a:lstStyle/>
          <a:p>
            <a:r>
              <a:rPr lang="en-US" sz="2000" dirty="0" smtClean="0"/>
              <a:t>Simple ASP.NET app</a:t>
            </a:r>
          </a:p>
          <a:p>
            <a:r>
              <a:rPr lang="en-US" sz="2000" dirty="0" smtClean="0"/>
              <a:t>Visual Studio 2010</a:t>
            </a:r>
          </a:p>
          <a:p>
            <a:r>
              <a:rPr lang="en-US" sz="2000" dirty="0" smtClean="0"/>
              <a:t>Roles &amp; instances are models in XML </a:t>
            </a:r>
            <a:r>
              <a:rPr lang="en-US" sz="2000" dirty="0" err="1" smtClean="0"/>
              <a:t>config</a:t>
            </a:r>
            <a:endParaRPr lang="en-US" sz="2000" dirty="0" smtClean="0"/>
          </a:p>
          <a:p>
            <a:r>
              <a:rPr lang="en-US" sz="2000" dirty="0" smtClean="0"/>
              <a:t>Local F5 debugging</a:t>
            </a:r>
          </a:p>
          <a:p>
            <a:r>
              <a:rPr lang="en-US" sz="2000" dirty="0" smtClean="0"/>
              <a:t>Deployed to the cloud</a:t>
            </a:r>
          </a:p>
          <a:p>
            <a:r>
              <a:rPr lang="en-US" sz="2000" dirty="0" smtClean="0"/>
              <a:t>New portal experience</a:t>
            </a:r>
          </a:p>
          <a:p>
            <a:r>
              <a:rPr lang="en-US" sz="2000" dirty="0" smtClean="0"/>
              <a:t>Switched from staging to production</a:t>
            </a:r>
            <a:endParaRPr lang="en-US" sz="2000" dirty="0"/>
          </a:p>
        </p:txBody>
      </p:sp>
      <p:sp>
        <p:nvSpPr>
          <p:cNvPr id="9" name="TextBox 8"/>
          <p:cNvSpPr txBox="1"/>
          <p:nvPr/>
        </p:nvSpPr>
        <p:spPr>
          <a:xfrm>
            <a:off x="685800" y="1175242"/>
            <a:ext cx="3398520" cy="392415"/>
          </a:xfrm>
          <a:prstGeom prst="rect">
            <a:avLst/>
          </a:prstGeom>
          <a:noFill/>
        </p:spPr>
        <p:txBody>
          <a:bodyPr wrap="square" lIns="68586" tIns="34294" rIns="68586" bIns="34294" rtlCol="0">
            <a:spAutoFit/>
          </a:bodyPr>
          <a:lstStyle/>
          <a:p>
            <a:r>
              <a:rPr lang="en-US" sz="2100" dirty="0">
                <a:effectLst>
                  <a:outerShdw blurRad="38100" dist="38100" dir="2700000" algn="tl">
                    <a:srgbClr val="000000">
                      <a:alpha val="43137"/>
                    </a:srgbClr>
                  </a:outerShdw>
                </a:effectLst>
              </a:rPr>
              <a:t>What you saw…</a:t>
            </a:r>
          </a:p>
        </p:txBody>
      </p:sp>
      <p:grpSp>
        <p:nvGrpSpPr>
          <p:cNvPr id="11" name="Group 10"/>
          <p:cNvGrpSpPr/>
          <p:nvPr/>
        </p:nvGrpSpPr>
        <p:grpSpPr>
          <a:xfrm>
            <a:off x="4709161" y="1047751"/>
            <a:ext cx="4739638" cy="3700055"/>
            <a:chOff x="4709161" y="1249680"/>
            <a:chExt cx="4739638" cy="4933406"/>
          </a:xfrm>
        </p:grpSpPr>
        <p:sp>
          <p:nvSpPr>
            <p:cNvPr id="10" name="Rounded Rectangle 9"/>
            <p:cNvSpPr/>
            <p:nvPr/>
          </p:nvSpPr>
          <p:spPr bwMode="auto">
            <a:xfrm>
              <a:off x="4709161" y="1249680"/>
              <a:ext cx="4251959" cy="4933406"/>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0" rIns="91436" bIns="0" numCol="1" rtlCol="0" anchor="b" anchorCtr="0" compatLnSpc="1">
              <a:prstTxWarp prst="textNoShape">
                <a:avLst/>
              </a:prstTxWarp>
            </a:bodyPr>
            <a:lstStyle/>
            <a:p>
              <a:pPr algn="ctr" defTabSz="685637" fontAlgn="base">
                <a:spcBef>
                  <a:spcPct val="0"/>
                </a:spcBef>
                <a:spcAft>
                  <a:spcPct val="0"/>
                </a:spcAft>
              </a:pPr>
              <a:endParaRPr lang="en-US" sz="1700" dirty="0">
                <a:solidFill>
                  <a:srgbClr val="FFFFFF"/>
                </a:solidFill>
              </a:endParaRPr>
            </a:p>
          </p:txBody>
        </p:sp>
        <p:sp>
          <p:nvSpPr>
            <p:cNvPr id="12" name="TextBox 11"/>
            <p:cNvSpPr txBox="1"/>
            <p:nvPr/>
          </p:nvSpPr>
          <p:spPr>
            <a:xfrm>
              <a:off x="4835390" y="1526877"/>
              <a:ext cx="4613409" cy="446276"/>
            </a:xfrm>
            <a:prstGeom prst="rect">
              <a:avLst/>
            </a:prstGeom>
            <a:noFill/>
          </p:spPr>
          <p:txBody>
            <a:bodyPr wrap="square" rtlCol="0">
              <a:spAutoFit/>
            </a:bodyPr>
            <a:lstStyle/>
            <a:p>
              <a:pPr>
                <a:lnSpc>
                  <a:spcPct val="75000"/>
                </a:lnSpc>
              </a:pPr>
              <a:r>
                <a:rPr lang="en-US" sz="2100" dirty="0">
                  <a:effectLst>
                    <a:outerShdw blurRad="38100" dist="38100" dir="2700000" algn="tl">
                      <a:srgbClr val="000000">
                        <a:alpha val="43137"/>
                      </a:srgbClr>
                    </a:outerShdw>
                  </a:effectLst>
                </a:rPr>
                <a:t>What Windows Azure provided</a:t>
              </a:r>
            </a:p>
          </p:txBody>
        </p:sp>
      </p:grpSp>
      <p:sp>
        <p:nvSpPr>
          <p:cNvPr id="15" name="Content Placeholder 5"/>
          <p:cNvSpPr>
            <a:spLocks noGrp="1"/>
          </p:cNvSpPr>
          <p:nvPr>
            <p:ph idx="1"/>
          </p:nvPr>
        </p:nvSpPr>
        <p:spPr>
          <a:xfrm>
            <a:off x="4800600" y="1653541"/>
            <a:ext cx="4197096" cy="2462213"/>
          </a:xfrm>
        </p:spPr>
        <p:txBody>
          <a:bodyPr/>
          <a:lstStyle/>
          <a:p>
            <a:pPr marL="255005" indent="-255005">
              <a:defRPr/>
            </a:pPr>
            <a:r>
              <a:rPr lang="en-US" sz="2000" dirty="0" smtClean="0"/>
              <a:t>Environments to run your apps</a:t>
            </a:r>
          </a:p>
          <a:p>
            <a:pPr marL="255005" indent="-255005">
              <a:defRPr/>
            </a:pPr>
            <a:r>
              <a:rPr lang="en-US" sz="2000" dirty="0" smtClean="0"/>
              <a:t>Machines, rack space, switches, connectivity</a:t>
            </a:r>
          </a:p>
          <a:p>
            <a:pPr marL="255005" indent="-255005">
              <a:defRPr/>
            </a:pPr>
            <a:r>
              <a:rPr lang="en-US" sz="2000" dirty="0" smtClean="0"/>
              <a:t>Automated deployment &amp; configuration</a:t>
            </a:r>
          </a:p>
          <a:p>
            <a:pPr marL="255005" indent="-255005">
              <a:defRPr/>
            </a:pPr>
            <a:r>
              <a:rPr lang="en-US" sz="2000" dirty="0" smtClean="0"/>
              <a:t>Isolation, redundancy, load balancing</a:t>
            </a:r>
          </a:p>
          <a:p>
            <a:pPr marL="255005" indent="-255005">
              <a:defRPr/>
            </a:pPr>
            <a:r>
              <a:rPr lang="en-US" sz="2000" dirty="0" smtClean="0"/>
              <a:t>Abstraction &amp; Flexibility</a:t>
            </a:r>
          </a:p>
        </p:txBody>
      </p:sp>
    </p:spTree>
    <p:extLst>
      <p:ext uri="{BB962C8B-B14F-4D97-AF65-F5344CB8AC3E}">
        <p14:creationId xmlns:p14="http://schemas.microsoft.com/office/powerpoint/2010/main" val="318070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5"/>
            <a:ext cx="8363938" cy="553998"/>
          </a:xfrm>
        </p:spPr>
        <p:txBody>
          <a:bodyPr/>
          <a:lstStyle/>
          <a:p>
            <a:r>
              <a:rPr lang="en-US" sz="4000" dirty="0" smtClean="0"/>
              <a:t>Windows Azure Storage</a:t>
            </a:r>
            <a:endParaRPr lang="en-US" sz="4000" dirty="0"/>
          </a:p>
        </p:txBody>
      </p:sp>
      <p:sp>
        <p:nvSpPr>
          <p:cNvPr id="3" name="Content Placeholder 2"/>
          <p:cNvSpPr>
            <a:spLocks noGrp="1"/>
          </p:cNvSpPr>
          <p:nvPr>
            <p:ph idx="1"/>
          </p:nvPr>
        </p:nvSpPr>
        <p:spPr>
          <a:xfrm>
            <a:off x="389436" y="1085851"/>
            <a:ext cx="8363938" cy="4407360"/>
          </a:xfrm>
        </p:spPr>
        <p:txBody>
          <a:bodyPr/>
          <a:lstStyle/>
          <a:p>
            <a:pPr>
              <a:lnSpc>
                <a:spcPct val="100000"/>
              </a:lnSpc>
              <a:spcBef>
                <a:spcPts val="0"/>
              </a:spcBef>
            </a:pPr>
            <a:r>
              <a:rPr lang="en-NZ" sz="2000" dirty="0"/>
              <a:t>Scalable storage in the cloud</a:t>
            </a:r>
          </a:p>
          <a:p>
            <a:pPr lvl="1">
              <a:lnSpc>
                <a:spcPct val="100000"/>
              </a:lnSpc>
              <a:spcBef>
                <a:spcPts val="0"/>
              </a:spcBef>
            </a:pPr>
            <a:r>
              <a:rPr lang="en-NZ" sz="2000" dirty="0"/>
              <a:t>100tb per storage account</a:t>
            </a:r>
          </a:p>
          <a:p>
            <a:pPr lvl="1">
              <a:lnSpc>
                <a:spcPct val="100000"/>
              </a:lnSpc>
              <a:spcBef>
                <a:spcPts val="0"/>
              </a:spcBef>
            </a:pPr>
            <a:r>
              <a:rPr lang="en-NZ" sz="2000" dirty="0"/>
              <a:t>Auto-scale to meet massive volume and throughput</a:t>
            </a:r>
          </a:p>
          <a:p>
            <a:pPr>
              <a:lnSpc>
                <a:spcPct val="100000"/>
              </a:lnSpc>
              <a:spcBef>
                <a:spcPts val="0"/>
              </a:spcBef>
            </a:pPr>
            <a:r>
              <a:rPr lang="en-NZ" sz="2000" dirty="0"/>
              <a:t>Accessible via </a:t>
            </a:r>
            <a:r>
              <a:rPr lang="en-NZ" sz="2000" dirty="0" err="1"/>
              <a:t>RESTful</a:t>
            </a:r>
            <a:r>
              <a:rPr lang="en-NZ" sz="2000" dirty="0"/>
              <a:t> Web Service API</a:t>
            </a:r>
          </a:p>
          <a:p>
            <a:pPr lvl="1">
              <a:lnSpc>
                <a:spcPct val="100000"/>
              </a:lnSpc>
              <a:spcBef>
                <a:spcPts val="0"/>
              </a:spcBef>
            </a:pPr>
            <a:r>
              <a:rPr lang="en-NZ" sz="2000" dirty="0"/>
              <a:t>Access from Windows Azure Compute</a:t>
            </a:r>
          </a:p>
          <a:p>
            <a:pPr lvl="1">
              <a:lnSpc>
                <a:spcPct val="100000"/>
              </a:lnSpc>
              <a:spcBef>
                <a:spcPts val="0"/>
              </a:spcBef>
            </a:pPr>
            <a:r>
              <a:rPr lang="en-NZ" sz="2000" dirty="0"/>
              <a:t>Access from anywhere via internet</a:t>
            </a:r>
          </a:p>
          <a:p>
            <a:pPr lvl="1">
              <a:lnSpc>
                <a:spcPct val="100000"/>
              </a:lnSpc>
              <a:spcBef>
                <a:spcPts val="0"/>
              </a:spcBef>
            </a:pPr>
            <a:r>
              <a:rPr lang="en-NZ" sz="2000" dirty="0"/>
              <a:t>Supporting .NET Client Library</a:t>
            </a:r>
          </a:p>
          <a:p>
            <a:pPr>
              <a:lnSpc>
                <a:spcPct val="100000"/>
              </a:lnSpc>
              <a:spcBef>
                <a:spcPts val="0"/>
              </a:spcBef>
            </a:pPr>
            <a:r>
              <a:rPr lang="en-NZ" sz="2000" dirty="0"/>
              <a:t>Various storage types</a:t>
            </a:r>
          </a:p>
          <a:p>
            <a:pPr lvl="1">
              <a:lnSpc>
                <a:spcPct val="100000"/>
              </a:lnSpc>
              <a:spcBef>
                <a:spcPts val="0"/>
              </a:spcBef>
            </a:pPr>
            <a:r>
              <a:rPr lang="en-NZ" sz="2000" dirty="0"/>
              <a:t>Table - group of </a:t>
            </a:r>
            <a:r>
              <a:rPr lang="en-NZ" sz="2000" dirty="0" smtClean="0"/>
              <a:t>entities (name/value pairs)</a:t>
            </a:r>
            <a:endParaRPr lang="en-NZ" sz="2000" dirty="0"/>
          </a:p>
          <a:p>
            <a:pPr lvl="1">
              <a:lnSpc>
                <a:spcPct val="100000"/>
              </a:lnSpc>
              <a:spcBef>
                <a:spcPts val="0"/>
              </a:spcBef>
            </a:pPr>
            <a:r>
              <a:rPr lang="en-NZ" sz="2000" dirty="0"/>
              <a:t>Queue - Simple </a:t>
            </a:r>
            <a:r>
              <a:rPr lang="en-NZ" sz="2000" dirty="0" smtClean="0"/>
              <a:t>non-transactional message queue</a:t>
            </a:r>
            <a:endParaRPr lang="en-NZ" sz="2000" dirty="0"/>
          </a:p>
          <a:p>
            <a:pPr lvl="1">
              <a:lnSpc>
                <a:spcPct val="100000"/>
              </a:lnSpc>
              <a:spcBef>
                <a:spcPts val="0"/>
              </a:spcBef>
            </a:pPr>
            <a:r>
              <a:rPr lang="en-NZ" sz="2000" dirty="0"/>
              <a:t>Blob - Large binary </a:t>
            </a:r>
            <a:r>
              <a:rPr lang="en-NZ" sz="2000" dirty="0" smtClean="0"/>
              <a:t>storage </a:t>
            </a:r>
          </a:p>
          <a:p>
            <a:pPr lvl="1">
              <a:lnSpc>
                <a:spcPct val="100000"/>
              </a:lnSpc>
              <a:spcBef>
                <a:spcPts val="0"/>
              </a:spcBef>
            </a:pPr>
            <a:r>
              <a:rPr lang="en-NZ" sz="2000" dirty="0" smtClean="0"/>
              <a:t>Drives - </a:t>
            </a:r>
            <a:r>
              <a:rPr lang="en-US" sz="2000" dirty="0"/>
              <a:t>NTFS VHD mounted into Compute </a:t>
            </a:r>
            <a:r>
              <a:rPr lang="en-US" sz="2000" dirty="0" smtClean="0"/>
              <a:t>instance</a:t>
            </a:r>
            <a:r>
              <a:rPr lang="en-NZ" sz="2000" dirty="0"/>
              <a:t/>
            </a:r>
            <a:br>
              <a:rPr lang="en-NZ" sz="2000" dirty="0"/>
            </a:br>
            <a:endParaRPr lang="en-NZ" sz="2000" dirty="0"/>
          </a:p>
          <a:p>
            <a:endParaRPr lang="en-US" sz="2400" dirty="0"/>
          </a:p>
        </p:txBody>
      </p:sp>
    </p:spTree>
    <p:extLst>
      <p:ext uri="{BB962C8B-B14F-4D97-AF65-F5344CB8AC3E}">
        <p14:creationId xmlns:p14="http://schemas.microsoft.com/office/powerpoint/2010/main" val="125500734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3"/>
            <a:ext cx="8363938" cy="1107996"/>
          </a:xfrm>
        </p:spPr>
        <p:txBody>
          <a:bodyPr/>
          <a:lstStyle/>
          <a:p>
            <a:r>
              <a:rPr lang="en-US" sz="4000" dirty="0" smtClean="0"/>
              <a:t>Windows Azure CDN</a:t>
            </a:r>
            <a:br>
              <a:rPr lang="en-US" sz="4000" dirty="0" smtClean="0"/>
            </a:br>
            <a:endParaRPr lang="en-US" sz="4000" dirty="0"/>
          </a:p>
        </p:txBody>
      </p:sp>
      <p:sp>
        <p:nvSpPr>
          <p:cNvPr id="4" name="Right Arrow 3"/>
          <p:cNvSpPr/>
          <p:nvPr/>
        </p:nvSpPr>
        <p:spPr bwMode="auto">
          <a:xfrm rot="16200000">
            <a:off x="6893820" y="2977067"/>
            <a:ext cx="1288203" cy="293532"/>
          </a:xfrm>
          <a:prstGeom prst="rightArrow">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4"/>
          </a:lnRef>
          <a:fillRef idx="3">
            <a:schemeClr val="accent4"/>
          </a:fillRef>
          <a:effectRef idx="3">
            <a:schemeClr val="accent4"/>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spc="-38" dirty="0">
              <a:gradFill>
                <a:gsLst>
                  <a:gs pos="0">
                    <a:srgbClr val="000000"/>
                  </a:gs>
                  <a:gs pos="100000">
                    <a:srgbClr val="000000"/>
                  </a:gs>
                </a:gsLst>
                <a:lin ang="5400000" scaled="0"/>
              </a:gradFill>
            </a:endParaRPr>
          </a:p>
        </p:txBody>
      </p:sp>
      <p:pic>
        <p:nvPicPr>
          <p:cNvPr id="5" name="Picture 8" descr="C:\Users\mollie\Pictures\DVD_ART34\Artwork_Imagery\Shapes\Arrows\Straight\arrow 12 blue arrow light edges.png"/>
          <p:cNvPicPr>
            <a:picLocks noChangeAspect="1" noChangeArrowheads="1"/>
          </p:cNvPicPr>
          <p:nvPr/>
        </p:nvPicPr>
        <p:blipFill>
          <a:blip r:embed="rId3" cstate="email">
            <a:lum bright="63000"/>
            <a:extLst>
              <a:ext uri="{28A0092B-C50C-407E-A947-70E740481C1C}">
                <a14:useLocalDpi xmlns:a14="http://schemas.microsoft.com/office/drawing/2010/main"/>
              </a:ext>
            </a:extLst>
          </a:blip>
          <a:srcRect/>
          <a:stretch>
            <a:fillRect/>
          </a:stretch>
        </p:blipFill>
        <p:spPr bwMode="auto">
          <a:xfrm>
            <a:off x="1251416" y="1160578"/>
            <a:ext cx="2369899" cy="916361"/>
          </a:xfrm>
          <a:prstGeom prst="rect">
            <a:avLst/>
          </a:prstGeom>
          <a:noFill/>
        </p:spPr>
      </p:pic>
      <p:grpSp>
        <p:nvGrpSpPr>
          <p:cNvPr id="6" name="Group 5"/>
          <p:cNvGrpSpPr/>
          <p:nvPr/>
        </p:nvGrpSpPr>
        <p:grpSpPr>
          <a:xfrm>
            <a:off x="1301441" y="2075045"/>
            <a:ext cx="1746561" cy="772235"/>
            <a:chOff x="1301440" y="3299102"/>
            <a:chExt cx="1746561" cy="1029647"/>
          </a:xfrm>
        </p:grpSpPr>
        <p:sp>
          <p:nvSpPr>
            <p:cNvPr id="7" name="Rounded Rectangle 6"/>
            <p:cNvSpPr/>
            <p:nvPr/>
          </p:nvSpPr>
          <p:spPr bwMode="auto">
            <a:xfrm>
              <a:off x="1301440" y="3299102"/>
              <a:ext cx="1711020" cy="999271"/>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fontAlgn="base">
                <a:spcBef>
                  <a:spcPct val="0"/>
                </a:spcBef>
                <a:spcAft>
                  <a:spcPct val="0"/>
                </a:spcAft>
              </a:pPr>
              <a:r>
                <a:rPr lang="en-US" spc="-38" dirty="0">
                  <a:gradFill>
                    <a:gsLst>
                      <a:gs pos="0">
                        <a:srgbClr val="FFFFFF"/>
                      </a:gs>
                      <a:gs pos="100000">
                        <a:srgbClr val="FFFFFF"/>
                      </a:gs>
                    </a:gsLst>
                    <a:lin ang="5400000" scaled="0"/>
                  </a:gradFill>
                </a:rPr>
                <a:t>  </a:t>
              </a:r>
            </a:p>
          </p:txBody>
        </p:sp>
        <p:sp>
          <p:nvSpPr>
            <p:cNvPr id="8" name="TextBox 7"/>
            <p:cNvSpPr txBox="1"/>
            <p:nvPr/>
          </p:nvSpPr>
          <p:spPr>
            <a:xfrm>
              <a:off x="1333501" y="3343893"/>
              <a:ext cx="1714500" cy="984856"/>
            </a:xfrm>
            <a:prstGeom prst="rect">
              <a:avLst/>
            </a:prstGeom>
            <a:noFill/>
          </p:spPr>
          <p:txBody>
            <a:bodyPr wrap="square" lIns="121899" tIns="60949" rIns="121899" bIns="60949" rtlCol="0">
              <a:spAutoFit/>
            </a:bodyPr>
            <a:lstStyle/>
            <a:p>
              <a:pPr algn="ctr"/>
              <a:r>
                <a:rPr lang="en-US" sz="1000" b="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a typeface="Verdana" pitchFamily="34" charset="0"/>
                  <a:cs typeface="Verdana" pitchFamily="34" charset="0"/>
                </a:rPr>
                <a:t>Browse to</a:t>
              </a:r>
              <a:br>
                <a:rPr lang="en-US" sz="1000" b="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a typeface="Verdana" pitchFamily="34" charset="0"/>
                  <a:cs typeface="Verdana" pitchFamily="34" charset="0"/>
                </a:rPr>
              </a:br>
              <a:r>
                <a:rPr lang="en-US" sz="1000" b="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a typeface="Verdana" pitchFamily="34" charset="0"/>
                  <a:cs typeface="Verdana" pitchFamily="34" charset="0"/>
                </a:rPr>
                <a:t>cdn.customer.com</a:t>
              </a:r>
              <a:br>
                <a:rPr lang="en-US" sz="1000" b="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a typeface="Verdana" pitchFamily="34" charset="0"/>
                  <a:cs typeface="Verdana" pitchFamily="34" charset="0"/>
                </a:rPr>
              </a:br>
              <a:r>
                <a:rPr lang="en-US" sz="1000" b="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a typeface="Verdana" pitchFamily="34" charset="0"/>
                  <a:cs typeface="Verdana" pitchFamily="34" charset="0"/>
                </a:rPr>
                <a:t>GET</a:t>
              </a:r>
              <a:br>
                <a:rPr lang="en-US" sz="1000" b="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a typeface="Verdana" pitchFamily="34" charset="0"/>
                  <a:cs typeface="Verdana" pitchFamily="34" charset="0"/>
                </a:rPr>
              </a:br>
              <a:r>
                <a:rPr lang="en-US" sz="1000" b="1"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a typeface="Verdana" pitchFamily="34" charset="0"/>
                  <a:cs typeface="Verdana" pitchFamily="34" charset="0"/>
                </a:rPr>
                <a:t>foo.jpg</a:t>
              </a:r>
            </a:p>
          </p:txBody>
        </p:sp>
      </p:grpSp>
      <p:sp>
        <p:nvSpPr>
          <p:cNvPr id="11" name="TextBox 10"/>
          <p:cNvSpPr txBox="1"/>
          <p:nvPr/>
        </p:nvSpPr>
        <p:spPr>
          <a:xfrm>
            <a:off x="6701766" y="2025568"/>
            <a:ext cx="1807023" cy="253916"/>
          </a:xfrm>
          <a:prstGeom prst="rect">
            <a:avLst/>
          </a:prstGeom>
          <a:noFill/>
        </p:spPr>
        <p:txBody>
          <a:bodyPr wrap="none" lIns="68586" tIns="34294" rIns="68586" bIns="34294" rtlCol="0">
            <a:spAutoFit/>
          </a:bodyPr>
          <a:lstStyle/>
          <a:p>
            <a:pPr algn="ctr"/>
            <a:r>
              <a:rPr lang="en-US" sz="1200" dirty="0">
                <a:solidFill>
                  <a:srgbClr val="FFFFFF">
                    <a:alpha val="99000"/>
                  </a:srgbClr>
                </a:solidFill>
                <a:latin typeface="Segoe UI Semibold" pitchFamily="34" charset="0"/>
                <a:ea typeface="Verdana" pitchFamily="34" charset="0"/>
                <a:cs typeface="Verdana" pitchFamily="34" charset="0"/>
              </a:rPr>
              <a:t>Windows Azure Storage</a:t>
            </a:r>
          </a:p>
        </p:txBody>
      </p:sp>
      <p:pic>
        <p:nvPicPr>
          <p:cNvPr id="12" name="Picture 8" descr="C:\Users\mollie\Pictures\DVD_ART34\Artwork_Imagery\Shapes\Arrows\Straight\arrow 12 blue arrow light edges.png"/>
          <p:cNvPicPr>
            <a:picLocks noChangeAspect="1" noChangeArrowheads="1"/>
          </p:cNvPicPr>
          <p:nvPr/>
        </p:nvPicPr>
        <p:blipFill>
          <a:blip r:embed="rId3" cstate="email">
            <a:lum bright="63000"/>
            <a:extLst>
              <a:ext uri="{28A0092B-C50C-407E-A947-70E740481C1C}">
                <a14:useLocalDpi xmlns:a14="http://schemas.microsoft.com/office/drawing/2010/main"/>
              </a:ext>
            </a:extLst>
          </a:blip>
          <a:srcRect/>
          <a:stretch>
            <a:fillRect/>
          </a:stretch>
        </p:blipFill>
        <p:spPr bwMode="auto">
          <a:xfrm>
            <a:off x="4469746" y="1160578"/>
            <a:ext cx="2369899" cy="916361"/>
          </a:xfrm>
          <a:prstGeom prst="rect">
            <a:avLst/>
          </a:prstGeom>
          <a:noFill/>
        </p:spPr>
      </p:pic>
      <p:grpSp>
        <p:nvGrpSpPr>
          <p:cNvPr id="13" name="Group 12"/>
          <p:cNvGrpSpPr/>
          <p:nvPr/>
        </p:nvGrpSpPr>
        <p:grpSpPr>
          <a:xfrm>
            <a:off x="3654730" y="985766"/>
            <a:ext cx="2140533" cy="1734670"/>
            <a:chOff x="3654729" y="1846733"/>
            <a:chExt cx="2140533" cy="2312893"/>
          </a:xfrm>
        </p:grpSpPr>
        <p:grpSp>
          <p:nvGrpSpPr>
            <p:cNvPr id="14" name="Group 13"/>
            <p:cNvGrpSpPr/>
            <p:nvPr/>
          </p:nvGrpSpPr>
          <p:grpSpPr>
            <a:xfrm>
              <a:off x="4296714" y="1846733"/>
              <a:ext cx="1498548" cy="1730451"/>
              <a:chOff x="3016970" y="3966882"/>
              <a:chExt cx="1590373" cy="1452106"/>
            </a:xfrm>
            <a:effectLst>
              <a:reflection blurRad="6350" stA="52000" endA="300" endPos="35000" dir="5400000" sy="-100000" algn="bl" rotWithShape="0"/>
            </a:effectLst>
          </p:grpSpPr>
          <p:grpSp>
            <p:nvGrpSpPr>
              <p:cNvPr id="33" name="Group 47"/>
              <p:cNvGrpSpPr/>
              <p:nvPr/>
            </p:nvGrpSpPr>
            <p:grpSpPr>
              <a:xfrm>
                <a:off x="3016970" y="3966882"/>
                <a:ext cx="1590373" cy="1425389"/>
                <a:chOff x="2998693" y="3432334"/>
                <a:chExt cx="2312894" cy="2072958"/>
              </a:xfrm>
            </p:grpSpPr>
            <p:sp>
              <p:nvSpPr>
                <p:cNvPr id="35" name="Rounded Rectangle 34"/>
                <p:cNvSpPr/>
                <p:nvPr/>
              </p:nvSpPr>
              <p:spPr bwMode="auto">
                <a:xfrm>
                  <a:off x="2998693" y="3432334"/>
                  <a:ext cx="2312894" cy="2072958"/>
                </a:xfrm>
                <a:prstGeom prst="roundRect">
                  <a:avLst>
                    <a:gd name="adj" fmla="val 0"/>
                  </a:avLst>
                </a:prstGeom>
                <a:solidFill>
                  <a:schemeClr val="bg1">
                    <a:alpha val="44000"/>
                  </a:schemeClr>
                </a:solidFill>
                <a:ln w="9525">
                  <a:solidFill>
                    <a:schemeClr val="tx1"/>
                  </a:solidFill>
                  <a:headEnd type="none" w="med" len="med"/>
                  <a:tailEnd type="none" w="med" len="med"/>
                </a:ln>
                <a:effectLst>
                  <a:outerShdw blurRad="63500" sx="102000" sy="1020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483"/>
                  <a:r>
                    <a:rPr lang="en-US" sz="1400" dirty="0">
                      <a:solidFill>
                        <a:srgbClr val="FFFFFF"/>
                      </a:solidFill>
                      <a:latin typeface="Segoe" pitchFamily="34" charset="0"/>
                    </a:rPr>
                    <a:t> </a:t>
                  </a:r>
                </a:p>
              </p:txBody>
            </p:sp>
            <p:grpSp>
              <p:nvGrpSpPr>
                <p:cNvPr id="36" name="Group 39"/>
                <p:cNvGrpSpPr/>
                <p:nvPr/>
              </p:nvGrpSpPr>
              <p:grpSpPr>
                <a:xfrm>
                  <a:off x="3337473" y="3875187"/>
                  <a:ext cx="1501317" cy="1211163"/>
                  <a:chOff x="1791061" y="3770973"/>
                  <a:chExt cx="1501317" cy="1211163"/>
                </a:xfrm>
              </p:grpSpPr>
              <p:pic>
                <p:nvPicPr>
                  <p:cNvPr id="38" name="Picture 3" descr="C:\Program Files\Microsoft Resource DVD Artwork\DVD_ART\Artwork_Imagery\HARDWARE_IMAGERY\Photos - OEM Hardware\Server Computer\HP Compaq ProLiant Enterprise Server - refrigerat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1061" y="3770973"/>
                    <a:ext cx="501753" cy="1145554"/>
                  </a:xfrm>
                  <a:prstGeom prst="rect">
                    <a:avLst/>
                  </a:prstGeom>
                  <a:noFill/>
                </p:spPr>
              </p:pic>
              <p:pic>
                <p:nvPicPr>
                  <p:cNvPr id="39" name="Picture 3" descr="C:\Program Files\Microsoft Resource DVD Artwork\DVD_ART\Artwork_Imagery\HARDWARE_IMAGERY\Photos - OEM Hardware\Server Computer\HP Compaq ProLiant Enterprise Server - refrigerat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93084" y="3796240"/>
                    <a:ext cx="501753" cy="1145554"/>
                  </a:xfrm>
                  <a:prstGeom prst="rect">
                    <a:avLst/>
                  </a:prstGeom>
                  <a:noFill/>
                </p:spPr>
              </p:pic>
              <p:pic>
                <p:nvPicPr>
                  <p:cNvPr id="40" name="Picture 3" descr="C:\Program Files\Microsoft Resource DVD Artwork\DVD_ART\Artwork_Imagery\HARDWARE_IMAGERY\Photos - OEM Hardware\Server Computer\HP Compaq ProLiant Enterprise Server - refrigerat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0625" y="3836581"/>
                    <a:ext cx="501753" cy="1145555"/>
                  </a:xfrm>
                  <a:prstGeom prst="rect">
                    <a:avLst/>
                  </a:prstGeom>
                  <a:noFill/>
                </p:spPr>
              </p:pic>
            </p:grpSp>
            <p:sp>
              <p:nvSpPr>
                <p:cNvPr id="37" name="Rectangle 36"/>
                <p:cNvSpPr/>
                <p:nvPr/>
              </p:nvSpPr>
              <p:spPr>
                <a:xfrm>
                  <a:off x="3540938" y="3485134"/>
                  <a:ext cx="1170751" cy="350565"/>
                </a:xfrm>
                <a:prstGeom prst="rect">
                  <a:avLst/>
                </a:prstGeom>
              </p:spPr>
              <p:txBody>
                <a:bodyPr wrap="none">
                  <a:spAutoFit/>
                </a:bodyPr>
                <a:lstStyle/>
                <a:p>
                  <a:pPr algn="ctr"/>
                  <a:r>
                    <a:rPr lang="en-US" sz="800" dirty="0">
                      <a:solidFill>
                        <a:schemeClr val="tx1">
                          <a:alpha val="99000"/>
                        </a:schemeClr>
                      </a:solidFill>
                      <a:ea typeface="Verdana" pitchFamily="34" charset="0"/>
                      <a:cs typeface="Verdana" pitchFamily="34" charset="0"/>
                    </a:rPr>
                    <a:t>ECN NODE…</a:t>
                  </a:r>
                </a:p>
              </p:txBody>
            </p:sp>
          </p:grpSp>
          <p:sp>
            <p:nvSpPr>
              <p:cNvPr id="34" name="Rectangle 33"/>
              <p:cNvSpPr/>
              <p:nvPr/>
            </p:nvSpPr>
            <p:spPr>
              <a:xfrm>
                <a:off x="3685346" y="5143500"/>
                <a:ext cx="196051" cy="275488"/>
              </a:xfrm>
              <a:prstGeom prst="rect">
                <a:avLst/>
              </a:prstGeom>
            </p:spPr>
            <p:txBody>
              <a:bodyPr wrap="none">
                <a:spAutoFit/>
              </a:bodyPr>
              <a:lstStyle/>
              <a:p>
                <a:pPr algn="ctr"/>
                <a:endParaRPr lang="en-US" sz="1000" dirty="0">
                  <a:solidFill>
                    <a:schemeClr val="tx1">
                      <a:alpha val="99000"/>
                    </a:schemeClr>
                  </a:solidFill>
                  <a:ea typeface="Verdana" pitchFamily="34" charset="0"/>
                  <a:cs typeface="Verdana" pitchFamily="34" charset="0"/>
                </a:endParaRPr>
              </a:p>
            </p:txBody>
          </p:sp>
        </p:grpSp>
        <p:grpSp>
          <p:nvGrpSpPr>
            <p:cNvPr id="15" name="Group 14"/>
            <p:cNvGrpSpPr/>
            <p:nvPr/>
          </p:nvGrpSpPr>
          <p:grpSpPr>
            <a:xfrm>
              <a:off x="3975722" y="2148532"/>
              <a:ext cx="1498548" cy="1730451"/>
              <a:chOff x="3016971" y="3966882"/>
              <a:chExt cx="1590374" cy="1452106"/>
            </a:xfrm>
            <a:effectLst>
              <a:reflection blurRad="6350" stA="52000" endA="300" endPos="35000" dir="5400000" sy="-100000" algn="bl" rotWithShape="0"/>
            </a:effectLst>
          </p:grpSpPr>
          <p:grpSp>
            <p:nvGrpSpPr>
              <p:cNvPr id="25" name="Group 47"/>
              <p:cNvGrpSpPr/>
              <p:nvPr/>
            </p:nvGrpSpPr>
            <p:grpSpPr>
              <a:xfrm>
                <a:off x="3016971" y="3966882"/>
                <a:ext cx="1590374" cy="1425389"/>
                <a:chOff x="2998693" y="3432334"/>
                <a:chExt cx="2312894" cy="2072958"/>
              </a:xfrm>
            </p:grpSpPr>
            <p:sp>
              <p:nvSpPr>
                <p:cNvPr id="27" name="Rounded Rectangle 26"/>
                <p:cNvSpPr/>
                <p:nvPr/>
              </p:nvSpPr>
              <p:spPr bwMode="auto">
                <a:xfrm>
                  <a:off x="2998693" y="3432334"/>
                  <a:ext cx="2312894" cy="2072958"/>
                </a:xfrm>
                <a:prstGeom prst="roundRect">
                  <a:avLst>
                    <a:gd name="adj" fmla="val 0"/>
                  </a:avLst>
                </a:prstGeom>
                <a:solidFill>
                  <a:schemeClr val="bg1">
                    <a:alpha val="62000"/>
                  </a:schemeClr>
                </a:solidFill>
                <a:ln w="9525">
                  <a:solidFill>
                    <a:schemeClr val="tx1"/>
                  </a:solidFill>
                  <a:headEnd type="none" w="med" len="med"/>
                  <a:tailEnd type="none" w="med" len="med"/>
                </a:ln>
                <a:effectLst>
                  <a:outerShdw blurRad="63500" sx="102000" sy="1020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483"/>
                  <a:r>
                    <a:rPr lang="en-US" sz="1400" dirty="0">
                      <a:solidFill>
                        <a:srgbClr val="FFFFFF"/>
                      </a:solidFill>
                      <a:latin typeface="Segoe" pitchFamily="34" charset="0"/>
                    </a:rPr>
                    <a:t> </a:t>
                  </a:r>
                </a:p>
              </p:txBody>
            </p:sp>
            <p:grpSp>
              <p:nvGrpSpPr>
                <p:cNvPr id="28" name="Group 39"/>
                <p:cNvGrpSpPr/>
                <p:nvPr/>
              </p:nvGrpSpPr>
              <p:grpSpPr>
                <a:xfrm>
                  <a:off x="3337473" y="3875187"/>
                  <a:ext cx="1501317" cy="1211163"/>
                  <a:chOff x="1791061" y="3770973"/>
                  <a:chExt cx="1501317" cy="1211163"/>
                </a:xfrm>
              </p:grpSpPr>
              <p:pic>
                <p:nvPicPr>
                  <p:cNvPr id="30" name="Picture 3" descr="C:\Program Files\Microsoft Resource DVD Artwork\DVD_ART\Artwork_Imagery\HARDWARE_IMAGERY\Photos - OEM Hardware\Server Computer\HP Compaq ProLiant Enterprise Server - refrigerat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1061" y="3770973"/>
                    <a:ext cx="501753" cy="1145554"/>
                  </a:xfrm>
                  <a:prstGeom prst="rect">
                    <a:avLst/>
                  </a:prstGeom>
                  <a:noFill/>
                </p:spPr>
              </p:pic>
              <p:pic>
                <p:nvPicPr>
                  <p:cNvPr id="31" name="Picture 3" descr="C:\Program Files\Microsoft Resource DVD Artwork\DVD_ART\Artwork_Imagery\HARDWARE_IMAGERY\Photos - OEM Hardware\Server Computer\HP Compaq ProLiant Enterprise Server - refrigerat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93084" y="3796240"/>
                    <a:ext cx="501753" cy="1145554"/>
                  </a:xfrm>
                  <a:prstGeom prst="rect">
                    <a:avLst/>
                  </a:prstGeom>
                  <a:noFill/>
                </p:spPr>
              </p:pic>
              <p:pic>
                <p:nvPicPr>
                  <p:cNvPr id="32" name="Picture 3" descr="C:\Program Files\Microsoft Resource DVD Artwork\DVD_ART\Artwork_Imagery\HARDWARE_IMAGERY\Photos - OEM Hardware\Server Computer\HP Compaq ProLiant Enterprise Server - refrigerat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0625" y="3836581"/>
                    <a:ext cx="501753" cy="1145555"/>
                  </a:xfrm>
                  <a:prstGeom prst="rect">
                    <a:avLst/>
                  </a:prstGeom>
                  <a:noFill/>
                </p:spPr>
              </p:pic>
            </p:grpSp>
            <p:sp>
              <p:nvSpPr>
                <p:cNvPr id="29" name="Rectangle 28"/>
                <p:cNvSpPr/>
                <p:nvPr/>
              </p:nvSpPr>
              <p:spPr>
                <a:xfrm>
                  <a:off x="3206935" y="3485134"/>
                  <a:ext cx="1838761" cy="350565"/>
                </a:xfrm>
                <a:prstGeom prst="rect">
                  <a:avLst/>
                </a:prstGeom>
              </p:spPr>
              <p:txBody>
                <a:bodyPr wrap="none">
                  <a:spAutoFit/>
                </a:bodyPr>
                <a:lstStyle/>
                <a:p>
                  <a:pPr algn="ctr"/>
                  <a:r>
                    <a:rPr lang="en-US" sz="800" dirty="0">
                      <a:solidFill>
                        <a:schemeClr val="tx1">
                          <a:alpha val="99000"/>
                        </a:schemeClr>
                      </a:solidFill>
                      <a:ea typeface="Verdana" pitchFamily="34" charset="0"/>
                      <a:cs typeface="Verdana" pitchFamily="34" charset="0"/>
                    </a:rPr>
                    <a:t>ECN NODE 2 - TOKYO</a:t>
                  </a:r>
                </a:p>
              </p:txBody>
            </p:sp>
          </p:grpSp>
          <p:sp>
            <p:nvSpPr>
              <p:cNvPr id="26" name="Rectangle 25"/>
              <p:cNvSpPr/>
              <p:nvPr/>
            </p:nvSpPr>
            <p:spPr>
              <a:xfrm>
                <a:off x="3685346" y="5143500"/>
                <a:ext cx="196051" cy="275488"/>
              </a:xfrm>
              <a:prstGeom prst="rect">
                <a:avLst/>
              </a:prstGeom>
            </p:spPr>
            <p:txBody>
              <a:bodyPr wrap="none">
                <a:spAutoFit/>
              </a:bodyPr>
              <a:lstStyle/>
              <a:p>
                <a:pPr algn="ctr"/>
                <a:endParaRPr lang="en-US" sz="1000" dirty="0">
                  <a:solidFill>
                    <a:schemeClr val="tx1">
                      <a:alpha val="99000"/>
                    </a:schemeClr>
                  </a:solidFill>
                  <a:ea typeface="Verdana" pitchFamily="34" charset="0"/>
                  <a:cs typeface="Verdana" pitchFamily="34" charset="0"/>
                </a:endParaRPr>
              </a:p>
            </p:txBody>
          </p:sp>
        </p:grpSp>
        <p:grpSp>
          <p:nvGrpSpPr>
            <p:cNvPr id="16" name="Group 15"/>
            <p:cNvGrpSpPr/>
            <p:nvPr/>
          </p:nvGrpSpPr>
          <p:grpSpPr>
            <a:xfrm>
              <a:off x="3654729" y="2461013"/>
              <a:ext cx="1498548" cy="1698613"/>
              <a:chOff x="3016967" y="3966882"/>
              <a:chExt cx="1590373" cy="1425389"/>
            </a:xfrm>
            <a:effectLst>
              <a:reflection blurRad="6350" stA="52000" endA="300" endPos="35000" dir="5400000" sy="-100000" algn="bl" rotWithShape="0"/>
            </a:effectLst>
          </p:grpSpPr>
          <p:grpSp>
            <p:nvGrpSpPr>
              <p:cNvPr id="17" name="Group 16"/>
              <p:cNvGrpSpPr/>
              <p:nvPr/>
            </p:nvGrpSpPr>
            <p:grpSpPr>
              <a:xfrm>
                <a:off x="3016967" y="3966882"/>
                <a:ext cx="1590373" cy="1425389"/>
                <a:chOff x="2998691" y="3432334"/>
                <a:chExt cx="2312894" cy="2072958"/>
              </a:xfrm>
            </p:grpSpPr>
            <p:sp>
              <p:nvSpPr>
                <p:cNvPr id="19" name="Rounded Rectangle 18"/>
                <p:cNvSpPr/>
                <p:nvPr/>
              </p:nvSpPr>
              <p:spPr bwMode="auto">
                <a:xfrm>
                  <a:off x="2998691" y="3432334"/>
                  <a:ext cx="2312894" cy="2072958"/>
                </a:xfrm>
                <a:prstGeom prst="roundRect">
                  <a:avLst>
                    <a:gd name="adj" fmla="val 0"/>
                  </a:avLst>
                </a:prstGeom>
                <a:solidFill>
                  <a:schemeClr val="bg1">
                    <a:alpha val="75000"/>
                  </a:schemeClr>
                </a:solidFill>
                <a:ln w="9525">
                  <a:solidFill>
                    <a:schemeClr val="tx1"/>
                  </a:solidFill>
                  <a:headEnd type="none" w="med" len="med"/>
                  <a:tailEnd type="none" w="med" len="med"/>
                </a:ln>
                <a:effectLst>
                  <a:outerShdw blurRad="63500" sx="102000" sy="1020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483"/>
                  <a:r>
                    <a:rPr lang="en-US" sz="1400" dirty="0">
                      <a:solidFill>
                        <a:srgbClr val="FFFFFF"/>
                      </a:solidFill>
                      <a:latin typeface="Segoe" pitchFamily="34" charset="0"/>
                    </a:rPr>
                    <a:t> </a:t>
                  </a:r>
                </a:p>
              </p:txBody>
            </p:sp>
            <p:grpSp>
              <p:nvGrpSpPr>
                <p:cNvPr id="20" name="Group 19"/>
                <p:cNvGrpSpPr/>
                <p:nvPr/>
              </p:nvGrpSpPr>
              <p:grpSpPr>
                <a:xfrm>
                  <a:off x="3337473" y="3875187"/>
                  <a:ext cx="1501317" cy="1211163"/>
                  <a:chOff x="1791061" y="3770973"/>
                  <a:chExt cx="1501317" cy="1211163"/>
                </a:xfrm>
              </p:grpSpPr>
              <p:pic>
                <p:nvPicPr>
                  <p:cNvPr id="22" name="Picture 3" descr="C:\Program Files\Microsoft Resource DVD Artwork\DVD_ART\Artwork_Imagery\HARDWARE_IMAGERY\Photos - OEM Hardware\Server Computer\HP Compaq ProLiant Enterprise Server - refrigerat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1061" y="3770973"/>
                    <a:ext cx="501753" cy="1145554"/>
                  </a:xfrm>
                  <a:prstGeom prst="rect">
                    <a:avLst/>
                  </a:prstGeom>
                  <a:noFill/>
                </p:spPr>
              </p:pic>
              <p:pic>
                <p:nvPicPr>
                  <p:cNvPr id="23" name="Picture 3" descr="C:\Program Files\Microsoft Resource DVD Artwork\DVD_ART\Artwork_Imagery\HARDWARE_IMAGERY\Photos - OEM Hardware\Server Computer\HP Compaq ProLiant Enterprise Server - refrigerat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93084" y="3796240"/>
                    <a:ext cx="501753" cy="1145554"/>
                  </a:xfrm>
                  <a:prstGeom prst="rect">
                    <a:avLst/>
                  </a:prstGeom>
                  <a:noFill/>
                </p:spPr>
              </p:pic>
              <p:pic>
                <p:nvPicPr>
                  <p:cNvPr id="24" name="Picture 3" descr="C:\Program Files\Microsoft Resource DVD Artwork\DVD_ART\Artwork_Imagery\HARDWARE_IMAGERY\Photos - OEM Hardware\Server Computer\HP Compaq ProLiant Enterprise Server - refrigerat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0625" y="3836581"/>
                    <a:ext cx="501753" cy="1145555"/>
                  </a:xfrm>
                  <a:prstGeom prst="rect">
                    <a:avLst/>
                  </a:prstGeom>
                  <a:noFill/>
                </p:spPr>
              </p:pic>
            </p:grpSp>
            <p:sp>
              <p:nvSpPr>
                <p:cNvPr id="21" name="Rectangle 20"/>
                <p:cNvSpPr/>
                <p:nvPr/>
              </p:nvSpPr>
              <p:spPr>
                <a:xfrm>
                  <a:off x="3126522" y="3485134"/>
                  <a:ext cx="1999578" cy="350565"/>
                </a:xfrm>
                <a:prstGeom prst="rect">
                  <a:avLst/>
                </a:prstGeom>
              </p:spPr>
              <p:txBody>
                <a:bodyPr wrap="none">
                  <a:spAutoFit/>
                </a:bodyPr>
                <a:lstStyle/>
                <a:p>
                  <a:pPr algn="ctr"/>
                  <a:r>
                    <a:rPr lang="en-US" sz="800" dirty="0">
                      <a:solidFill>
                        <a:schemeClr val="tx1">
                          <a:alpha val="99000"/>
                        </a:schemeClr>
                      </a:solidFill>
                      <a:ea typeface="Verdana" pitchFamily="34" charset="0"/>
                      <a:cs typeface="Verdana" pitchFamily="34" charset="0"/>
                    </a:rPr>
                    <a:t>ECN NODE 1 - LONDON</a:t>
                  </a:r>
                </a:p>
              </p:txBody>
            </p:sp>
          </p:grpSp>
          <p:sp>
            <p:nvSpPr>
              <p:cNvPr id="18" name="Rectangle 17"/>
              <p:cNvSpPr/>
              <p:nvPr/>
            </p:nvSpPr>
            <p:spPr>
              <a:xfrm>
                <a:off x="3113370" y="5133508"/>
                <a:ext cx="1407256" cy="241053"/>
              </a:xfrm>
              <a:prstGeom prst="rect">
                <a:avLst/>
              </a:prstGeom>
            </p:spPr>
            <p:txBody>
              <a:bodyPr wrap="none">
                <a:spAutoFit/>
              </a:bodyPr>
              <a:lstStyle/>
              <a:p>
                <a:pPr algn="ctr"/>
                <a:r>
                  <a:rPr lang="en-US" sz="800" dirty="0">
                    <a:solidFill>
                      <a:schemeClr val="tx1">
                        <a:alpha val="99000"/>
                      </a:schemeClr>
                    </a:solidFill>
                    <a:ea typeface="Verdana" pitchFamily="34" charset="0"/>
                    <a:cs typeface="Verdana" pitchFamily="34" charset="0"/>
                  </a:rPr>
                  <a:t>EDGE CACHING SERVERS</a:t>
                </a:r>
              </a:p>
            </p:txBody>
          </p:sp>
        </p:grpSp>
      </p:grpSp>
      <p:sp>
        <p:nvSpPr>
          <p:cNvPr id="44" name="TextBox 43"/>
          <p:cNvSpPr txBox="1"/>
          <p:nvPr/>
        </p:nvSpPr>
        <p:spPr>
          <a:xfrm>
            <a:off x="6089394" y="2954020"/>
            <a:ext cx="1413949" cy="553994"/>
          </a:xfrm>
          <a:prstGeom prst="rect">
            <a:avLst/>
          </a:prstGeom>
          <a:noFill/>
        </p:spPr>
        <p:txBody>
          <a:bodyPr wrap="square" lIns="91432" tIns="45716" rIns="91432" bIns="45716" rtlCol="0">
            <a:spAutoFit/>
          </a:bodyPr>
          <a:lstStyle/>
          <a:p>
            <a:pPr algn="ctr"/>
            <a:r>
              <a:rPr lang="en-US" sz="1000" dirty="0">
                <a:solidFill>
                  <a:srgbClr val="FFFFFF">
                    <a:alpha val="99000"/>
                  </a:srgbClr>
                </a:solidFill>
                <a:ea typeface="Verdana" pitchFamily="34" charset="0"/>
                <a:cs typeface="Verdana" pitchFamily="34" charset="0"/>
              </a:rPr>
              <a:t>Create Storage Account</a:t>
            </a:r>
            <a:br>
              <a:rPr lang="en-US" sz="1000" dirty="0">
                <a:solidFill>
                  <a:srgbClr val="FFFFFF">
                    <a:alpha val="99000"/>
                  </a:srgbClr>
                </a:solidFill>
                <a:ea typeface="Verdana" pitchFamily="34" charset="0"/>
                <a:cs typeface="Verdana" pitchFamily="34" charset="0"/>
              </a:rPr>
            </a:br>
            <a:r>
              <a:rPr lang="en-US" sz="1000" dirty="0">
                <a:solidFill>
                  <a:srgbClr val="FFFFFF">
                    <a:alpha val="99000"/>
                  </a:srgbClr>
                </a:solidFill>
                <a:ea typeface="Verdana" pitchFamily="34" charset="0"/>
                <a:cs typeface="Verdana" pitchFamily="34" charset="0"/>
              </a:rPr>
              <a:t>via Portal</a:t>
            </a:r>
          </a:p>
        </p:txBody>
      </p:sp>
      <p:sp>
        <p:nvSpPr>
          <p:cNvPr id="46" name="TextBox 45"/>
          <p:cNvSpPr txBox="1"/>
          <p:nvPr/>
        </p:nvSpPr>
        <p:spPr>
          <a:xfrm>
            <a:off x="6248402" y="2581496"/>
            <a:ext cx="1107988" cy="400105"/>
          </a:xfrm>
          <a:prstGeom prst="rect">
            <a:avLst/>
          </a:prstGeom>
          <a:noFill/>
        </p:spPr>
        <p:txBody>
          <a:bodyPr wrap="none" lIns="91432" tIns="45716" rIns="91432" bIns="45716" rtlCol="0">
            <a:spAutoFit/>
          </a:bodyPr>
          <a:lstStyle/>
          <a:p>
            <a:r>
              <a:rPr lang="en-US" sz="1000" dirty="0">
                <a:solidFill>
                  <a:srgbClr val="FFFFFF">
                    <a:alpha val="99000"/>
                  </a:srgbClr>
                </a:solidFill>
                <a:ea typeface="Verdana" pitchFamily="34" charset="0"/>
                <a:cs typeface="Verdana" pitchFamily="34" charset="0"/>
              </a:rPr>
              <a:t>Enable CDN for</a:t>
            </a:r>
          </a:p>
          <a:p>
            <a:r>
              <a:rPr lang="en-US" sz="1000" dirty="0">
                <a:solidFill>
                  <a:srgbClr val="FFFFFF">
                    <a:alpha val="99000"/>
                  </a:srgbClr>
                </a:solidFill>
                <a:ea typeface="Verdana" pitchFamily="34" charset="0"/>
                <a:cs typeface="Verdana" pitchFamily="34" charset="0"/>
              </a:rPr>
              <a:t>Storage account</a:t>
            </a:r>
          </a:p>
        </p:txBody>
      </p:sp>
      <p:sp>
        <p:nvSpPr>
          <p:cNvPr id="48" name="Right Arrow 47"/>
          <p:cNvSpPr/>
          <p:nvPr/>
        </p:nvSpPr>
        <p:spPr bwMode="auto">
          <a:xfrm rot="16200000">
            <a:off x="7335907" y="2923529"/>
            <a:ext cx="1168439" cy="293532"/>
          </a:xfrm>
          <a:prstGeom prst="rightArrow">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endParaRPr lang="en-US" spc="-38" dirty="0">
              <a:gradFill>
                <a:gsLst>
                  <a:gs pos="0">
                    <a:srgbClr val="000000"/>
                  </a:gs>
                  <a:gs pos="100000">
                    <a:srgbClr val="000000"/>
                  </a:gs>
                </a:gsLst>
                <a:lin ang="5400000" scaled="0"/>
              </a:gradFill>
            </a:endParaRPr>
          </a:p>
        </p:txBody>
      </p:sp>
      <p:grpSp>
        <p:nvGrpSpPr>
          <p:cNvPr id="49" name="Group 48"/>
          <p:cNvGrpSpPr/>
          <p:nvPr/>
        </p:nvGrpSpPr>
        <p:grpSpPr>
          <a:xfrm>
            <a:off x="7010400" y="3654517"/>
            <a:ext cx="1478566" cy="617336"/>
            <a:chOff x="6695100" y="560700"/>
            <a:chExt cx="4893040" cy="1512560"/>
          </a:xfrm>
        </p:grpSpPr>
        <p:sp>
          <p:nvSpPr>
            <p:cNvPr id="50" name="Rounded Rectangle 49"/>
            <p:cNvSpPr/>
            <p:nvPr/>
          </p:nvSpPr>
          <p:spPr bwMode="auto">
            <a:xfrm>
              <a:off x="6695100" y="560700"/>
              <a:ext cx="4893040" cy="1512560"/>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37" fontAlgn="base">
                <a:spcBef>
                  <a:spcPct val="0"/>
                </a:spcBef>
                <a:spcAft>
                  <a:spcPct val="0"/>
                </a:spcAft>
              </a:pPr>
              <a:r>
                <a:rPr lang="en-US" spc="-38" dirty="0">
                  <a:gradFill>
                    <a:gsLst>
                      <a:gs pos="0">
                        <a:srgbClr val="000000"/>
                      </a:gs>
                      <a:gs pos="100000">
                        <a:srgbClr val="000000"/>
                      </a:gs>
                    </a:gsLst>
                    <a:lin ang="5400000" scaled="0"/>
                  </a:gradFill>
                </a:rPr>
                <a:t>  </a:t>
              </a:r>
            </a:p>
          </p:txBody>
        </p:sp>
        <p:sp>
          <p:nvSpPr>
            <p:cNvPr id="51" name="TextBox 50"/>
            <p:cNvSpPr txBox="1"/>
            <p:nvPr/>
          </p:nvSpPr>
          <p:spPr>
            <a:xfrm>
              <a:off x="7703779" y="570133"/>
              <a:ext cx="2994920" cy="1447864"/>
            </a:xfrm>
            <a:prstGeom prst="rect">
              <a:avLst/>
            </a:prstGeom>
            <a:noFill/>
          </p:spPr>
          <p:txBody>
            <a:bodyPr wrap="square" lIns="0" rIns="0" rtlCol="0">
              <a:spAutoFit/>
            </a:bodyPr>
            <a:lstStyle/>
            <a:p>
              <a:pPr marL="0" lvl="1" algn="ctr" defTabSz="685637" fontAlgn="base">
                <a:lnSpc>
                  <a:spcPct val="90000"/>
                </a:lnSpc>
                <a:spcBef>
                  <a:spcPct val="0"/>
                </a:spcBef>
                <a:spcAft>
                  <a:spcPct val="0"/>
                </a:spcAft>
                <a:buClr>
                  <a:srgbClr val="FFC000"/>
                </a:buClr>
              </a:pPr>
              <a:r>
                <a:rPr lang="en-US" sz="1200" spc="-38" dirty="0">
                  <a:gradFill>
                    <a:gsLst>
                      <a:gs pos="0">
                        <a:srgbClr val="000000"/>
                      </a:gs>
                      <a:gs pos="100000">
                        <a:srgbClr val="000000"/>
                      </a:gs>
                    </a:gsLst>
                    <a:lin ang="5400000" scaled="0"/>
                  </a:gradFill>
                </a:rPr>
                <a:t>Windows</a:t>
              </a:r>
              <a:br>
                <a:rPr lang="en-US" sz="1200" spc="-38" dirty="0">
                  <a:gradFill>
                    <a:gsLst>
                      <a:gs pos="0">
                        <a:srgbClr val="000000"/>
                      </a:gs>
                      <a:gs pos="100000">
                        <a:srgbClr val="000000"/>
                      </a:gs>
                    </a:gsLst>
                    <a:lin ang="5400000" scaled="0"/>
                  </a:gradFill>
                </a:rPr>
              </a:br>
              <a:r>
                <a:rPr lang="en-US" sz="1200" spc="-38" dirty="0">
                  <a:gradFill>
                    <a:gsLst>
                      <a:gs pos="0">
                        <a:srgbClr val="000000"/>
                      </a:gs>
                      <a:gs pos="100000">
                        <a:srgbClr val="000000"/>
                      </a:gs>
                    </a:gsLst>
                    <a:lin ang="5400000" scaled="0"/>
                  </a:gradFill>
                </a:rPr>
                <a:t>Azure</a:t>
              </a:r>
            </a:p>
            <a:p>
              <a:pPr marL="0" lvl="1" algn="ctr" defTabSz="685637" fontAlgn="base">
                <a:lnSpc>
                  <a:spcPct val="90000"/>
                </a:lnSpc>
                <a:spcBef>
                  <a:spcPct val="0"/>
                </a:spcBef>
                <a:spcAft>
                  <a:spcPct val="0"/>
                </a:spcAft>
                <a:buClr>
                  <a:srgbClr val="FFC000"/>
                </a:buClr>
              </a:pPr>
              <a:r>
                <a:rPr lang="en-US" sz="1200" spc="-38" dirty="0">
                  <a:gradFill>
                    <a:gsLst>
                      <a:gs pos="0">
                        <a:srgbClr val="000000"/>
                      </a:gs>
                      <a:gs pos="100000">
                        <a:srgbClr val="000000"/>
                      </a:gs>
                    </a:gsLst>
                    <a:lin ang="5400000" scaled="0"/>
                  </a:gradFill>
                </a:rPr>
                <a:t>Customer</a:t>
              </a:r>
              <a:endParaRPr lang="en-US" sz="1500" spc="-38" dirty="0">
                <a:gradFill>
                  <a:gsLst>
                    <a:gs pos="0">
                      <a:srgbClr val="000000"/>
                    </a:gs>
                    <a:gs pos="100000">
                      <a:srgbClr val="000000"/>
                    </a:gs>
                  </a:gsLst>
                  <a:lin ang="5400000" scaled="0"/>
                </a:gradFill>
              </a:endParaRPr>
            </a:p>
          </p:txBody>
        </p:sp>
      </p:grpSp>
      <p:sp>
        <p:nvSpPr>
          <p:cNvPr id="52" name="TextBox 51"/>
          <p:cNvSpPr txBox="1"/>
          <p:nvPr/>
        </p:nvSpPr>
        <p:spPr>
          <a:xfrm>
            <a:off x="7876765" y="2702575"/>
            <a:ext cx="1413949" cy="1015659"/>
          </a:xfrm>
          <a:prstGeom prst="rect">
            <a:avLst/>
          </a:prstGeom>
          <a:noFill/>
        </p:spPr>
        <p:txBody>
          <a:bodyPr wrap="square" lIns="91432" tIns="45716" rIns="91432" bIns="45716" rtlCol="0">
            <a:spAutoFit/>
          </a:bodyPr>
          <a:lstStyle/>
          <a:p>
            <a:pPr algn="ctr"/>
            <a:r>
              <a:rPr lang="en-US" sz="1000" dirty="0">
                <a:solidFill>
                  <a:srgbClr val="FFFFFF">
                    <a:alpha val="99000"/>
                  </a:srgbClr>
                </a:solidFill>
                <a:ea typeface="Verdana" pitchFamily="34" charset="0"/>
                <a:cs typeface="Verdana" pitchFamily="34" charset="0"/>
              </a:rPr>
              <a:t>Upload </a:t>
            </a:r>
            <a:br>
              <a:rPr lang="en-US" sz="1000" dirty="0">
                <a:solidFill>
                  <a:srgbClr val="FFFFFF">
                    <a:alpha val="99000"/>
                  </a:srgbClr>
                </a:solidFill>
                <a:ea typeface="Verdana" pitchFamily="34" charset="0"/>
                <a:cs typeface="Verdana" pitchFamily="34" charset="0"/>
              </a:rPr>
            </a:br>
            <a:r>
              <a:rPr lang="en-US" sz="1000" dirty="0">
                <a:solidFill>
                  <a:srgbClr val="FFFFFF">
                    <a:alpha val="99000"/>
                  </a:srgbClr>
                </a:solidFill>
                <a:ea typeface="Verdana" pitchFamily="34" charset="0"/>
                <a:cs typeface="Verdana" pitchFamily="34" charset="0"/>
              </a:rPr>
              <a:t>content</a:t>
            </a:r>
          </a:p>
          <a:p>
            <a:pPr algn="ctr"/>
            <a:r>
              <a:rPr lang="en-US" sz="1000" dirty="0">
                <a:solidFill>
                  <a:srgbClr val="FFFFFF">
                    <a:alpha val="99000"/>
                  </a:srgbClr>
                </a:solidFill>
                <a:ea typeface="Verdana" pitchFamily="34" charset="0"/>
                <a:cs typeface="Verdana" pitchFamily="34" charset="0"/>
              </a:rPr>
              <a:t>to public</a:t>
            </a:r>
            <a:br>
              <a:rPr lang="en-US" sz="1000" dirty="0">
                <a:solidFill>
                  <a:srgbClr val="FFFFFF">
                    <a:alpha val="99000"/>
                  </a:srgbClr>
                </a:solidFill>
                <a:ea typeface="Verdana" pitchFamily="34" charset="0"/>
                <a:cs typeface="Verdana" pitchFamily="34" charset="0"/>
              </a:rPr>
            </a:br>
            <a:r>
              <a:rPr lang="en-US" sz="1000" dirty="0">
                <a:solidFill>
                  <a:srgbClr val="FFFFFF">
                    <a:alpha val="99000"/>
                  </a:srgbClr>
                </a:solidFill>
                <a:ea typeface="Verdana" pitchFamily="34" charset="0"/>
                <a:cs typeface="Verdana" pitchFamily="34" charset="0"/>
              </a:rPr>
              <a:t>BLOB</a:t>
            </a:r>
          </a:p>
          <a:p>
            <a:pPr algn="ctr"/>
            <a:r>
              <a:rPr lang="en-US" sz="1000" dirty="0">
                <a:solidFill>
                  <a:srgbClr val="FFFFFF">
                    <a:alpha val="99000"/>
                  </a:srgbClr>
                </a:solidFill>
                <a:ea typeface="Verdana" pitchFamily="34" charset="0"/>
                <a:cs typeface="Verdana" pitchFamily="34" charset="0"/>
              </a:rPr>
              <a:t>Container</a:t>
            </a:r>
            <a:br>
              <a:rPr lang="en-US" sz="1000" dirty="0">
                <a:solidFill>
                  <a:srgbClr val="FFFFFF">
                    <a:alpha val="99000"/>
                  </a:srgbClr>
                </a:solidFill>
                <a:ea typeface="Verdana" pitchFamily="34" charset="0"/>
                <a:cs typeface="Verdana" pitchFamily="34" charset="0"/>
              </a:rPr>
            </a:br>
            <a:endParaRPr lang="en-US" sz="1000" dirty="0">
              <a:solidFill>
                <a:srgbClr val="FFFFFF">
                  <a:alpha val="99000"/>
                </a:srgbClr>
              </a:solidFill>
              <a:ea typeface="Verdana" pitchFamily="34" charset="0"/>
              <a:cs typeface="Verdana" pitchFamily="34" charset="0"/>
            </a:endParaRPr>
          </a:p>
        </p:txBody>
      </p:sp>
      <p:grpSp>
        <p:nvGrpSpPr>
          <p:cNvPr id="53" name="Group 52"/>
          <p:cNvGrpSpPr/>
          <p:nvPr/>
        </p:nvGrpSpPr>
        <p:grpSpPr>
          <a:xfrm>
            <a:off x="457200" y="1152135"/>
            <a:ext cx="1447800" cy="1065340"/>
            <a:chOff x="457200" y="2068555"/>
            <a:chExt cx="1447800" cy="1420453"/>
          </a:xfrm>
        </p:grpSpPr>
        <p:grpSp>
          <p:nvGrpSpPr>
            <p:cNvPr id="54" name="Group 53"/>
            <p:cNvGrpSpPr/>
            <p:nvPr/>
          </p:nvGrpSpPr>
          <p:grpSpPr>
            <a:xfrm>
              <a:off x="457200" y="2068555"/>
              <a:ext cx="1447800" cy="1360445"/>
              <a:chOff x="838200" y="1066800"/>
              <a:chExt cx="1447800" cy="1360445"/>
            </a:xfrm>
          </p:grpSpPr>
          <p:pic>
            <p:nvPicPr>
              <p:cNvPr id="56" name="Picture 55" descr="D:\Clipart\DVD_ART36\Artwork_Imagery\Icons - Illustrations\_ REAL VISTA STYLE\desktop computer.png"/>
              <p:cNvPicPr>
                <a:picLocks noChangeAspect="1" noChangeArrowheads="1"/>
              </p:cNvPicPr>
              <p:nvPr/>
            </p:nvPicPr>
            <p:blipFill>
              <a:blip r:embed="rId5" cstate="print"/>
              <a:srcRect/>
              <a:stretch>
                <a:fillRect/>
              </a:stretch>
            </p:blipFill>
            <p:spPr bwMode="auto">
              <a:xfrm>
                <a:off x="1143000" y="1066800"/>
                <a:ext cx="1143000" cy="1143000"/>
              </a:xfrm>
              <a:prstGeom prst="rect">
                <a:avLst/>
              </a:prstGeom>
              <a:noFill/>
            </p:spPr>
          </p:pic>
          <p:pic>
            <p:nvPicPr>
              <p:cNvPr id="57" name="Picture 56" descr="D:\Clipart\DVD_ART36\Artwork_Imagery\Icons - Illustrations\_ XML ICONS\user business user woman people person.png"/>
              <p:cNvPicPr>
                <a:picLocks noChangeAspect="1" noChangeArrowheads="1"/>
              </p:cNvPicPr>
              <p:nvPr/>
            </p:nvPicPr>
            <p:blipFill>
              <a:blip r:embed="rId6" cstate="print"/>
              <a:srcRect/>
              <a:stretch>
                <a:fillRect/>
              </a:stretch>
            </p:blipFill>
            <p:spPr bwMode="auto">
              <a:xfrm>
                <a:off x="838200" y="1676400"/>
                <a:ext cx="555625" cy="750845"/>
              </a:xfrm>
              <a:prstGeom prst="rect">
                <a:avLst/>
              </a:prstGeom>
              <a:noFill/>
            </p:spPr>
          </p:pic>
        </p:grpSp>
        <p:pic>
          <p:nvPicPr>
            <p:cNvPr id="5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897" y="3250550"/>
              <a:ext cx="335856" cy="23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8" name="Group 57"/>
          <p:cNvGrpSpPr/>
          <p:nvPr/>
        </p:nvGrpSpPr>
        <p:grpSpPr>
          <a:xfrm>
            <a:off x="487363" y="1150252"/>
            <a:ext cx="1265502" cy="1027874"/>
            <a:chOff x="239712" y="3688773"/>
            <a:chExt cx="1265502" cy="1370498"/>
          </a:xfrm>
        </p:grpSpPr>
        <p:pic>
          <p:nvPicPr>
            <p:cNvPr id="59" name="Picture 58" descr="D:\Clipart\DVD_ART36\Artwork_Imagery\Icons - Illustrations\_ REAL VISTA STYLE\desktop computer.png"/>
            <p:cNvPicPr>
              <a:picLocks noChangeAspect="1" noChangeArrowheads="1"/>
            </p:cNvPicPr>
            <p:nvPr/>
          </p:nvPicPr>
          <p:blipFill>
            <a:blip r:embed="rId5" cstate="print"/>
            <a:srcRect/>
            <a:stretch>
              <a:fillRect/>
            </a:stretch>
          </p:blipFill>
          <p:spPr bwMode="auto">
            <a:xfrm>
              <a:off x="286014" y="3688773"/>
              <a:ext cx="1219200" cy="1219200"/>
            </a:xfrm>
            <a:prstGeom prst="rect">
              <a:avLst/>
            </a:prstGeom>
            <a:noFill/>
          </p:spPr>
        </p:pic>
        <p:pic>
          <p:nvPicPr>
            <p:cNvPr id="60" name="Picture 8" descr="C:\Program Files\Microsoft Resource DVD Artwork\DVD_ART\Artwork_Imagery\HARDWARE_IMAGERY\Illustration - Misc Hardware\XML Icons\user casual man.png"/>
            <p:cNvPicPr>
              <a:picLocks noChangeAspect="1" noChangeArrowheads="1"/>
            </p:cNvPicPr>
            <p:nvPr/>
          </p:nvPicPr>
          <p:blipFill>
            <a:blip r:embed="rId8" cstate="print"/>
            <a:srcRect/>
            <a:stretch>
              <a:fillRect/>
            </a:stretch>
          </p:blipFill>
          <p:spPr bwMode="auto">
            <a:xfrm>
              <a:off x="239712" y="4357819"/>
              <a:ext cx="495300" cy="679340"/>
            </a:xfrm>
            <a:prstGeom prst="rect">
              <a:avLst/>
            </a:prstGeom>
            <a:noFill/>
          </p:spPr>
        </p:pic>
        <p:pic>
          <p:nvPicPr>
            <p:cNvPr id="6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745" y="4799361"/>
              <a:ext cx="382510" cy="25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2" name="Picture 2" descr="C:\Users\jamescon\Documents\Sync\FY11\PDC\Sessions\WA Icons\storage - blob container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9493" y="727298"/>
            <a:ext cx="1219518" cy="1219200"/>
          </a:xfrm>
          <a:prstGeom prst="rect">
            <a:avLst/>
          </a:prstGeom>
          <a:noFill/>
          <a:extLst>
            <a:ext uri="{909E8E84-426E-40DD-AFC4-6F175D3DCCD1}">
              <a14:hiddenFill xmlns:a14="http://schemas.microsoft.com/office/drawing/2010/main">
                <a:solidFill>
                  <a:srgbClr val="FFFFFF"/>
                </a:solidFill>
              </a14:hiddenFill>
            </a:ext>
          </a:extLst>
        </p:spPr>
      </p:pic>
      <p:sp>
        <p:nvSpPr>
          <p:cNvPr id="63" name="Content Placeholder 62"/>
          <p:cNvSpPr>
            <a:spLocks noGrp="1"/>
          </p:cNvSpPr>
          <p:nvPr>
            <p:ph idx="1"/>
          </p:nvPr>
        </p:nvSpPr>
        <p:spPr>
          <a:xfrm>
            <a:off x="287777" y="3292695"/>
            <a:ext cx="8363938" cy="903709"/>
          </a:xfrm>
        </p:spPr>
        <p:txBody>
          <a:bodyPr/>
          <a:lstStyle/>
          <a:p>
            <a:r>
              <a:rPr lang="en-US" sz="2000" dirty="0"/>
              <a:t>Enables a better user experience, global reach, </a:t>
            </a:r>
            <a:br>
              <a:rPr lang="en-US" sz="2000" dirty="0"/>
            </a:br>
            <a:r>
              <a:rPr lang="en-US" sz="2000" dirty="0"/>
              <a:t>increased engagement, more revenue </a:t>
            </a:r>
          </a:p>
          <a:p>
            <a:r>
              <a:rPr lang="en-US" sz="2000" dirty="0"/>
              <a:t>Broad reach with 22+ locations globally </a:t>
            </a:r>
          </a:p>
        </p:txBody>
      </p:sp>
    </p:spTree>
    <p:extLst>
      <p:ext uri="{BB962C8B-B14F-4D97-AF65-F5344CB8AC3E}">
        <p14:creationId xmlns:p14="http://schemas.microsoft.com/office/powerpoint/2010/main" val="775958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2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down)">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4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5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4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fade">
                                      <p:cBhvr>
                                        <p:cTn id="83" dur="500"/>
                                        <p:tgtEl>
                                          <p:spTgt spid="63">
                                            <p:txEl>
                                              <p:pRg st="0" end="0"/>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xEl>
                                              <p:pRg st="1" end="1"/>
                                            </p:txEl>
                                          </p:spTgt>
                                        </p:tgtEl>
                                        <p:attrNameLst>
                                          <p:attrName>style.visibility</p:attrName>
                                        </p:attrNameLst>
                                      </p:cBhvr>
                                      <p:to>
                                        <p:strVal val="visible"/>
                                      </p:to>
                                    </p:set>
                                    <p:animEffect transition="in" filter="fade">
                                      <p:cBhvr>
                                        <p:cTn id="86" dur="5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4" grpId="0"/>
      <p:bldP spid="44" grpId="1"/>
      <p:bldP spid="46" grpId="0"/>
      <p:bldP spid="46" grpId="1"/>
      <p:bldP spid="48" grpId="0" animBg="1"/>
      <p:bldP spid="48" grpId="1" animBg="1"/>
      <p:bldP spid="52" grpId="0"/>
      <p:bldP spid="52" grpId="1"/>
      <p:bldP spid="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342605"/>
            <a:ext cx="8363938" cy="553998"/>
          </a:xfrm>
        </p:spPr>
        <p:txBody>
          <a:bodyPr/>
          <a:lstStyle/>
          <a:p>
            <a:r>
              <a:rPr lang="en-US" sz="4000" dirty="0"/>
              <a:t>Windows Azure November 2010 Update</a:t>
            </a:r>
          </a:p>
        </p:txBody>
      </p:sp>
      <p:sp>
        <p:nvSpPr>
          <p:cNvPr id="4" name="Content Placeholder 3"/>
          <p:cNvSpPr>
            <a:spLocks noGrp="1"/>
          </p:cNvSpPr>
          <p:nvPr>
            <p:ph idx="1"/>
          </p:nvPr>
        </p:nvSpPr>
        <p:spPr>
          <a:xfrm>
            <a:off x="389436" y="1085850"/>
            <a:ext cx="8363938" cy="3323987"/>
          </a:xfrm>
        </p:spPr>
        <p:txBody>
          <a:bodyPr/>
          <a:lstStyle/>
          <a:p>
            <a:r>
              <a:rPr lang="en-US" sz="2000" dirty="0"/>
              <a:t>Windows Azure SDK &amp; Tools 1.3</a:t>
            </a:r>
          </a:p>
          <a:p>
            <a:r>
              <a:rPr lang="en-US" sz="2000" dirty="0"/>
              <a:t>New Windows Azure Platform Management Portal</a:t>
            </a:r>
          </a:p>
          <a:p>
            <a:r>
              <a:rPr lang="en-US" sz="2000" dirty="0"/>
              <a:t>Remote Desktop</a:t>
            </a:r>
          </a:p>
          <a:p>
            <a:r>
              <a:rPr lang="en-US" sz="2000" dirty="0"/>
              <a:t>Multiple Service Administrators</a:t>
            </a:r>
          </a:p>
          <a:p>
            <a:r>
              <a:rPr lang="en-US" sz="2000" dirty="0"/>
              <a:t>Windows Server 2008 R2 &amp; IIS 7.5</a:t>
            </a:r>
          </a:p>
          <a:p>
            <a:r>
              <a:rPr lang="en-US" sz="2000" dirty="0"/>
              <a:t>Full IIS</a:t>
            </a:r>
          </a:p>
          <a:p>
            <a:r>
              <a:rPr lang="en-US" sz="2000" dirty="0"/>
              <a:t>Elevated Privileges (Admin mode)</a:t>
            </a:r>
          </a:p>
          <a:p>
            <a:r>
              <a:rPr lang="en-US" sz="2000" dirty="0"/>
              <a:t>Windows Azure Virtual Machine Role</a:t>
            </a:r>
          </a:p>
          <a:p>
            <a:r>
              <a:rPr lang="en-US" sz="2000" dirty="0"/>
              <a:t>Windows Azure Connect (formerly “Sydney”)</a:t>
            </a:r>
          </a:p>
          <a:p>
            <a:r>
              <a:rPr lang="en-US" sz="2000" dirty="0"/>
              <a:t>Extra Small Virtual Machine Instances</a:t>
            </a:r>
          </a:p>
        </p:txBody>
      </p:sp>
    </p:spTree>
    <p:extLst>
      <p:ext uri="{BB962C8B-B14F-4D97-AF65-F5344CB8AC3E}">
        <p14:creationId xmlns:p14="http://schemas.microsoft.com/office/powerpoint/2010/main" val="10570376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5"/>
            <a:ext cx="8363938" cy="553998"/>
          </a:xfrm>
        </p:spPr>
        <p:txBody>
          <a:bodyPr/>
          <a:lstStyle/>
          <a:p>
            <a:r>
              <a:rPr lang="en-US" sz="4000" dirty="0" smtClean="0"/>
              <a:t>SQL Azure</a:t>
            </a:r>
            <a:endParaRPr lang="en-US" sz="4000" dirty="0"/>
          </a:p>
        </p:txBody>
      </p:sp>
      <p:sp>
        <p:nvSpPr>
          <p:cNvPr id="3" name="TextBox 2"/>
          <p:cNvSpPr txBox="1"/>
          <p:nvPr/>
        </p:nvSpPr>
        <p:spPr>
          <a:xfrm>
            <a:off x="321276" y="837769"/>
            <a:ext cx="8822724" cy="438581"/>
          </a:xfrm>
          <a:prstGeom prst="rect">
            <a:avLst/>
          </a:prstGeom>
          <a:noFill/>
        </p:spPr>
        <p:txBody>
          <a:bodyPr wrap="square" lIns="68586" tIns="34294" rIns="68586" bIns="34294" rtlCol="0">
            <a:spAutoFit/>
          </a:bodyPr>
          <a:lstStyle/>
          <a:p>
            <a:r>
              <a:rPr lang="en-US" sz="2400" i="1" dirty="0">
                <a:effectLst>
                  <a:outerShdw blurRad="38100" dist="38100" dir="2700000" algn="tl">
                    <a:srgbClr val="000000">
                      <a:alpha val="43137"/>
                    </a:srgbClr>
                  </a:outerShdw>
                </a:effectLst>
              </a:rPr>
              <a:t>Extending SQL Server to the Cloud</a:t>
            </a:r>
          </a:p>
        </p:txBody>
      </p:sp>
      <p:grpSp>
        <p:nvGrpSpPr>
          <p:cNvPr id="5" name="Group 4"/>
          <p:cNvGrpSpPr/>
          <p:nvPr/>
        </p:nvGrpSpPr>
        <p:grpSpPr>
          <a:xfrm>
            <a:off x="514628" y="1588771"/>
            <a:ext cx="8077198" cy="2011659"/>
            <a:chOff x="514627" y="925268"/>
            <a:chExt cx="8077198" cy="2682212"/>
          </a:xfrm>
        </p:grpSpPr>
        <p:sp>
          <p:nvSpPr>
            <p:cNvPr id="11" name="Rounded Rectangle 10"/>
            <p:cNvSpPr>
              <a:spLocks/>
            </p:cNvSpPr>
            <p:nvPr/>
          </p:nvSpPr>
          <p:spPr>
            <a:xfrm>
              <a:off x="514627" y="925268"/>
              <a:ext cx="8077198" cy="2682212"/>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solidFill>
                <a:schemeClr val="bg2"/>
              </a:solidFill>
              <a:headEnd type="none" w="med" len="med"/>
              <a:tailEnd type="none" w="med" len="med"/>
            </a:ln>
            <a:effectLst>
              <a:outerShdw blurRad="698500" dist="38100" dir="5400000" rotWithShape="0">
                <a:schemeClr val="tx1"/>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fontAlgn="base">
                <a:lnSpc>
                  <a:spcPct val="85000"/>
                </a:lnSpc>
                <a:spcBef>
                  <a:spcPts val="900"/>
                </a:spcBef>
                <a:spcAft>
                  <a:spcPct val="0"/>
                </a:spcAft>
                <a:defRPr/>
              </a:pPr>
              <a:endParaRPr lang="en-US" sz="1200" spc="-75" dirty="0">
                <a:ln w="18415" cmpd="sng">
                  <a:noFill/>
                  <a:prstDash val="solid"/>
                </a:ln>
                <a:gradFill>
                  <a:gsLst>
                    <a:gs pos="0">
                      <a:srgbClr val="000000"/>
                    </a:gs>
                    <a:gs pos="50000">
                      <a:srgbClr val="000000"/>
                    </a:gs>
                  </a:gsLst>
                  <a:lin ang="5400000" scaled="0"/>
                </a:gradFill>
                <a:latin typeface="Segoe"/>
                <a:cs typeface="Segoe UI" pitchFamily="34" charset="0"/>
              </a:endParaRPr>
            </a:p>
          </p:txBody>
        </p:sp>
        <p:sp>
          <p:nvSpPr>
            <p:cNvPr id="12" name="Rounded Rectangle 11"/>
            <p:cNvSpPr>
              <a:spLocks/>
            </p:cNvSpPr>
            <p:nvPr/>
          </p:nvSpPr>
          <p:spPr bwMode="auto">
            <a:xfrm>
              <a:off x="744295" y="2565741"/>
              <a:ext cx="2126534" cy="82296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0" numCol="1" rtlCol="0" anchor="ctr" anchorCtr="0" compatLnSpc="1">
              <a:prstTxWarp prst="textNoShape">
                <a:avLst/>
              </a:prstTxWarp>
            </a:bodyPr>
            <a:lstStyle/>
            <a:p>
              <a:pPr algn="ctr">
                <a:lnSpc>
                  <a:spcPct val="80000"/>
                </a:lnSpc>
              </a:pPr>
              <a:endParaRPr lang="en-US" sz="2100" dirty="0">
                <a:gradFill>
                  <a:gsLst>
                    <a:gs pos="55000">
                      <a:srgbClr val="000000"/>
                    </a:gs>
                    <a:gs pos="100000">
                      <a:srgbClr val="000000"/>
                    </a:gs>
                  </a:gsLst>
                  <a:lin ang="5400000" scaled="0"/>
                </a:gradFill>
                <a:latin typeface="Segoe" pitchFamily="34" charset="0"/>
              </a:endParaRPr>
            </a:p>
          </p:txBody>
        </p:sp>
        <p:sp>
          <p:nvSpPr>
            <p:cNvPr id="15" name="Rounded Rectangle 14"/>
            <p:cNvSpPr>
              <a:spLocks/>
            </p:cNvSpPr>
            <p:nvPr/>
          </p:nvSpPr>
          <p:spPr bwMode="auto">
            <a:xfrm>
              <a:off x="6183764" y="2565741"/>
              <a:ext cx="2126534" cy="82296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45720" numCol="1" rtlCol="0" anchor="ctr" anchorCtr="0" compatLnSpc="1">
              <a:prstTxWarp prst="textNoShape">
                <a:avLst/>
              </a:prstTxWarp>
            </a:bodyPr>
            <a:lstStyle/>
            <a:p>
              <a:pPr algn="ctr">
                <a:lnSpc>
                  <a:spcPct val="80000"/>
                </a:lnSpc>
              </a:pPr>
              <a:endParaRPr lang="en-US" sz="2300" dirty="0">
                <a:gradFill>
                  <a:gsLst>
                    <a:gs pos="55000">
                      <a:srgbClr val="000000"/>
                    </a:gs>
                    <a:gs pos="100000">
                      <a:srgbClr val="000000"/>
                    </a:gs>
                  </a:gsLst>
                  <a:lin ang="5400000" scaled="0"/>
                </a:gradFill>
                <a:latin typeface="Segoe" pitchFamily="34" charset="0"/>
              </a:endParaRPr>
            </a:p>
          </p:txBody>
        </p:sp>
        <p:pic>
          <p:nvPicPr>
            <p:cNvPr id="10" name="Picture 9" descr="C:\Users\wwegner\Desktop\SQL-Azure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338" y="925268"/>
              <a:ext cx="3129777" cy="1285875"/>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a:spLocks/>
            </p:cNvSpPr>
            <p:nvPr/>
          </p:nvSpPr>
          <p:spPr bwMode="auto">
            <a:xfrm>
              <a:off x="3489960" y="2565741"/>
              <a:ext cx="2126534" cy="82296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0" numCol="1" rtlCol="0" anchor="ctr" anchorCtr="0" compatLnSpc="1">
              <a:prstTxWarp prst="textNoShape">
                <a:avLst/>
              </a:prstTxWarp>
            </a:bodyPr>
            <a:lstStyle/>
            <a:p>
              <a:pPr algn="ctr">
                <a:lnSpc>
                  <a:spcPct val="80000"/>
                </a:lnSpc>
              </a:pPr>
              <a:endParaRPr lang="en-US" dirty="0">
                <a:gradFill>
                  <a:gsLst>
                    <a:gs pos="55000">
                      <a:srgbClr val="000000"/>
                    </a:gs>
                    <a:gs pos="100000">
                      <a:srgbClr val="000000"/>
                    </a:gs>
                  </a:gsLst>
                  <a:lin ang="5400000" scaled="0"/>
                </a:gradFill>
                <a:latin typeface="Segoe" pitchFamily="34" charset="0"/>
              </a:endParaRPr>
            </a:p>
          </p:txBody>
        </p:sp>
      </p:grpSp>
      <p:pic>
        <p:nvPicPr>
          <p:cNvPr id="13" name="Picture 2" descr="C:\Users\jamescon\Documents\Sync\FY11\PDC\Sessions\WA Icons\sql azure report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405" y="2914599"/>
            <a:ext cx="44790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jamescon\Documents\Sync\FY11\PDC\Sessions\WA Icons\sql azure data syn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556" y="2884775"/>
            <a:ext cx="557292" cy="5486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amescon\Documents\Sync\FY11\PDC\Sessions\WA Icons\sql azure databa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150" y="2864823"/>
            <a:ext cx="504068"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9706" y="3021847"/>
            <a:ext cx="1490635" cy="298976"/>
          </a:xfrm>
          <a:prstGeom prst="rect">
            <a:avLst/>
          </a:prstGeom>
          <a:noFill/>
        </p:spPr>
        <p:txBody>
          <a:bodyPr wrap="square" lIns="0" tIns="0" rIns="0" bIns="0" rtlCol="0">
            <a:spAutoFit/>
          </a:bodyPr>
          <a:lstStyle/>
          <a:p>
            <a:pPr>
              <a:lnSpc>
                <a:spcPct val="80000"/>
              </a:lnSpc>
            </a:pPr>
            <a:r>
              <a:rPr lang="en-US" sz="2400" dirty="0">
                <a:gradFill>
                  <a:gsLst>
                    <a:gs pos="55000">
                      <a:srgbClr val="000000"/>
                    </a:gs>
                    <a:gs pos="100000">
                      <a:srgbClr val="000000"/>
                    </a:gs>
                  </a:gsLst>
                  <a:lin ang="5400000" scaled="0"/>
                </a:gradFill>
                <a:latin typeface="Segoe" pitchFamily="34" charset="0"/>
              </a:rPr>
              <a:t>Data Sync</a:t>
            </a:r>
          </a:p>
        </p:txBody>
      </p:sp>
      <p:sp>
        <p:nvSpPr>
          <p:cNvPr id="18" name="TextBox 17"/>
          <p:cNvSpPr txBox="1"/>
          <p:nvPr/>
        </p:nvSpPr>
        <p:spPr>
          <a:xfrm>
            <a:off x="1380194" y="3019815"/>
            <a:ext cx="1490635" cy="298976"/>
          </a:xfrm>
          <a:prstGeom prst="rect">
            <a:avLst/>
          </a:prstGeom>
          <a:noFill/>
        </p:spPr>
        <p:txBody>
          <a:bodyPr wrap="square" lIns="0" tIns="0" rIns="0" bIns="0" rtlCol="0">
            <a:spAutoFit/>
          </a:bodyPr>
          <a:lstStyle/>
          <a:p>
            <a:pPr>
              <a:lnSpc>
                <a:spcPct val="80000"/>
              </a:lnSpc>
            </a:pPr>
            <a:r>
              <a:rPr lang="en-US" sz="2400" dirty="0">
                <a:gradFill>
                  <a:gsLst>
                    <a:gs pos="55000">
                      <a:srgbClr val="000000"/>
                    </a:gs>
                    <a:gs pos="100000">
                      <a:srgbClr val="000000"/>
                    </a:gs>
                  </a:gsLst>
                  <a:lin ang="5400000" scaled="0"/>
                </a:gradFill>
                <a:latin typeface="Segoe" pitchFamily="34" charset="0"/>
              </a:rPr>
              <a:t>Database</a:t>
            </a:r>
          </a:p>
        </p:txBody>
      </p:sp>
      <p:sp>
        <p:nvSpPr>
          <p:cNvPr id="19" name="TextBox 18"/>
          <p:cNvSpPr txBox="1"/>
          <p:nvPr/>
        </p:nvSpPr>
        <p:spPr>
          <a:xfrm>
            <a:off x="4125859" y="3019792"/>
            <a:ext cx="1490635" cy="298976"/>
          </a:xfrm>
          <a:prstGeom prst="rect">
            <a:avLst/>
          </a:prstGeom>
          <a:noFill/>
        </p:spPr>
        <p:txBody>
          <a:bodyPr wrap="square" lIns="0" tIns="0" rIns="0" bIns="0" rtlCol="0">
            <a:spAutoFit/>
          </a:bodyPr>
          <a:lstStyle/>
          <a:p>
            <a:pPr>
              <a:lnSpc>
                <a:spcPct val="80000"/>
              </a:lnSpc>
            </a:pPr>
            <a:r>
              <a:rPr lang="en-US" sz="2400" dirty="0">
                <a:gradFill>
                  <a:gsLst>
                    <a:gs pos="55000">
                      <a:srgbClr val="000000"/>
                    </a:gs>
                    <a:gs pos="100000">
                      <a:srgbClr val="000000"/>
                    </a:gs>
                  </a:gsLst>
                  <a:lin ang="5400000" scaled="0"/>
                </a:gradFill>
                <a:latin typeface="Segoe" pitchFamily="34" charset="0"/>
              </a:rPr>
              <a:t>Reporting</a:t>
            </a:r>
          </a:p>
        </p:txBody>
      </p:sp>
    </p:spTree>
    <p:extLst>
      <p:ext uri="{BB962C8B-B14F-4D97-AF65-F5344CB8AC3E}">
        <p14:creationId xmlns:p14="http://schemas.microsoft.com/office/powerpoint/2010/main" val="337767589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342605"/>
            <a:ext cx="8363938" cy="553998"/>
          </a:xfrm>
        </p:spPr>
        <p:txBody>
          <a:bodyPr/>
          <a:lstStyle/>
          <a:p>
            <a:r>
              <a:rPr lang="en-US" sz="4000" dirty="0"/>
              <a:t>SQL Azure Database</a:t>
            </a:r>
          </a:p>
        </p:txBody>
      </p:sp>
      <p:sp>
        <p:nvSpPr>
          <p:cNvPr id="4" name="Content Placeholder 3"/>
          <p:cNvSpPr>
            <a:spLocks noGrp="1"/>
          </p:cNvSpPr>
          <p:nvPr>
            <p:ph idx="1"/>
          </p:nvPr>
        </p:nvSpPr>
        <p:spPr>
          <a:xfrm>
            <a:off x="389436" y="1025932"/>
            <a:ext cx="8363938" cy="3831818"/>
          </a:xfrm>
        </p:spPr>
        <p:txBody>
          <a:bodyPr/>
          <a:lstStyle/>
          <a:p>
            <a:pPr>
              <a:lnSpc>
                <a:spcPct val="100000"/>
              </a:lnSpc>
              <a:spcBef>
                <a:spcPts val="0"/>
              </a:spcBef>
            </a:pPr>
            <a:r>
              <a:rPr lang="en-NZ" sz="2100" dirty="0"/>
              <a:t>Familiar SQL Server relational database model delivered as a service</a:t>
            </a:r>
          </a:p>
          <a:p>
            <a:pPr lvl="1">
              <a:lnSpc>
                <a:spcPct val="100000"/>
              </a:lnSpc>
              <a:spcBef>
                <a:spcPts val="0"/>
              </a:spcBef>
            </a:pPr>
            <a:r>
              <a:rPr lang="en-NZ" sz="1800" dirty="0"/>
              <a:t>Support for existing APIs &amp; tools</a:t>
            </a:r>
          </a:p>
          <a:p>
            <a:pPr lvl="1">
              <a:lnSpc>
                <a:spcPct val="100000"/>
              </a:lnSpc>
              <a:spcBef>
                <a:spcPts val="0"/>
              </a:spcBef>
            </a:pPr>
            <a:r>
              <a:rPr lang="en-NZ" sz="1800" dirty="0"/>
              <a:t>Built for the cloud with high availability &amp; fault tolerance</a:t>
            </a:r>
          </a:p>
          <a:p>
            <a:pPr lvl="1">
              <a:lnSpc>
                <a:spcPct val="100000"/>
              </a:lnSpc>
              <a:spcBef>
                <a:spcPts val="0"/>
              </a:spcBef>
            </a:pPr>
            <a:r>
              <a:rPr lang="en-NZ" sz="1800" dirty="0"/>
              <a:t>Easily provision and manage databases across multiple </a:t>
            </a:r>
            <a:r>
              <a:rPr lang="en-NZ" sz="1800" dirty="0" err="1"/>
              <a:t>datacenters</a:t>
            </a:r>
            <a:endParaRPr lang="en-NZ" sz="1800" dirty="0"/>
          </a:p>
          <a:p>
            <a:pPr>
              <a:lnSpc>
                <a:spcPct val="100000"/>
              </a:lnSpc>
              <a:spcBef>
                <a:spcPts val="0"/>
              </a:spcBef>
            </a:pPr>
            <a:r>
              <a:rPr lang="en-NZ" sz="2100" dirty="0"/>
              <a:t>SQL Azure provides logical server</a:t>
            </a:r>
          </a:p>
          <a:p>
            <a:pPr lvl="1">
              <a:lnSpc>
                <a:spcPct val="100000"/>
              </a:lnSpc>
              <a:spcBef>
                <a:spcPts val="0"/>
              </a:spcBef>
            </a:pPr>
            <a:r>
              <a:rPr lang="en-NZ" sz="1800" dirty="0"/>
              <a:t>Gateway server that understands TDS protocol</a:t>
            </a:r>
          </a:p>
          <a:p>
            <a:pPr lvl="1">
              <a:lnSpc>
                <a:spcPct val="100000"/>
              </a:lnSpc>
              <a:spcBef>
                <a:spcPts val="0"/>
              </a:spcBef>
            </a:pPr>
            <a:r>
              <a:rPr lang="en-NZ" sz="1800" dirty="0"/>
              <a:t>Looks like SQL Server to TDS Client</a:t>
            </a:r>
          </a:p>
          <a:p>
            <a:pPr lvl="1">
              <a:lnSpc>
                <a:spcPct val="100000"/>
              </a:lnSpc>
              <a:spcBef>
                <a:spcPts val="0"/>
              </a:spcBef>
            </a:pPr>
            <a:r>
              <a:rPr lang="en-NZ" sz="1800" dirty="0"/>
              <a:t>Actual data stored on multiple backend data nodes</a:t>
            </a:r>
          </a:p>
          <a:p>
            <a:pPr>
              <a:lnSpc>
                <a:spcPct val="100000"/>
              </a:lnSpc>
              <a:spcBef>
                <a:spcPts val="0"/>
              </a:spcBef>
            </a:pPr>
            <a:r>
              <a:rPr lang="en-NZ" sz="2100" dirty="0"/>
              <a:t>Logical optimizations supported</a:t>
            </a:r>
          </a:p>
          <a:p>
            <a:pPr lvl="1">
              <a:lnSpc>
                <a:spcPct val="100000"/>
              </a:lnSpc>
              <a:spcBef>
                <a:spcPts val="0"/>
              </a:spcBef>
            </a:pPr>
            <a:r>
              <a:rPr lang="en-NZ" sz="1800" dirty="0"/>
              <a:t>Indexes, Query plans etc..</a:t>
            </a:r>
          </a:p>
          <a:p>
            <a:pPr>
              <a:lnSpc>
                <a:spcPct val="100000"/>
              </a:lnSpc>
              <a:spcBef>
                <a:spcPts val="0"/>
              </a:spcBef>
            </a:pPr>
            <a:r>
              <a:rPr lang="en-NZ" sz="2100" dirty="0"/>
              <a:t>Physical optimizations not supported</a:t>
            </a:r>
          </a:p>
          <a:p>
            <a:pPr lvl="1">
              <a:lnSpc>
                <a:spcPct val="100000"/>
              </a:lnSpc>
              <a:spcBef>
                <a:spcPts val="0"/>
              </a:spcBef>
            </a:pPr>
            <a:r>
              <a:rPr lang="en-NZ" sz="1800" dirty="0"/>
              <a:t>File Groups, Partitions etc…</a:t>
            </a:r>
          </a:p>
          <a:p>
            <a:pPr>
              <a:lnSpc>
                <a:spcPct val="100000"/>
              </a:lnSpc>
              <a:spcBef>
                <a:spcPts val="0"/>
              </a:spcBef>
            </a:pPr>
            <a:r>
              <a:rPr lang="en-NZ" sz="2100" dirty="0"/>
              <a:t>Transparently manages physical </a:t>
            </a:r>
            <a:r>
              <a:rPr lang="en-NZ" sz="2100" dirty="0" smtClean="0"/>
              <a:t>storage</a:t>
            </a:r>
            <a:endParaRPr lang="en-NZ" sz="2100" dirty="0"/>
          </a:p>
        </p:txBody>
      </p:sp>
    </p:spTree>
    <p:extLst>
      <p:ext uri="{BB962C8B-B14F-4D97-AF65-F5344CB8AC3E}">
        <p14:creationId xmlns:p14="http://schemas.microsoft.com/office/powerpoint/2010/main" val="413011900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5"/>
            <a:ext cx="8363938" cy="553998"/>
          </a:xfrm>
        </p:spPr>
        <p:txBody>
          <a:bodyPr/>
          <a:lstStyle/>
          <a:p>
            <a:r>
              <a:rPr lang="en-US" sz="4000" dirty="0" smtClean="0"/>
              <a:t>Reporting &amp; Data Sync</a:t>
            </a:r>
            <a:endParaRPr lang="en-US" sz="4000" dirty="0"/>
          </a:p>
        </p:txBody>
      </p:sp>
      <p:sp>
        <p:nvSpPr>
          <p:cNvPr id="3" name="Text Placeholder 2"/>
          <p:cNvSpPr>
            <a:spLocks noGrp="1"/>
          </p:cNvSpPr>
          <p:nvPr>
            <p:ph idx="1"/>
          </p:nvPr>
        </p:nvSpPr>
        <p:spPr>
          <a:xfrm>
            <a:off x="389436" y="971550"/>
            <a:ext cx="8602164" cy="4048809"/>
          </a:xfrm>
          <a:prstGeom prst="rect">
            <a:avLst/>
          </a:prstGeom>
        </p:spPr>
        <p:txBody>
          <a:bodyPr lIns="68586" tIns="34294" rIns="68586" bIns="34294"/>
          <a:lstStyle/>
          <a:p>
            <a:r>
              <a:rPr lang="en-US" sz="2400" dirty="0"/>
              <a:t>SQL Azure Reporting</a:t>
            </a:r>
          </a:p>
          <a:p>
            <a:pPr lvl="1"/>
            <a:r>
              <a:rPr lang="en-US" sz="1800" dirty="0"/>
              <a:t>SQL Server Reporting provided as a service </a:t>
            </a:r>
          </a:p>
          <a:p>
            <a:pPr lvl="1"/>
            <a:r>
              <a:rPr lang="en-US" sz="1800" dirty="0"/>
              <a:t>Reports authored using existing tools (BIDS) and uploaded to the cloud </a:t>
            </a:r>
          </a:p>
          <a:p>
            <a:pPr lvl="1"/>
            <a:r>
              <a:rPr lang="en-US" sz="1800" dirty="0"/>
              <a:t>Reports can have rich Data Visualizations (Maps, Charts, </a:t>
            </a:r>
            <a:r>
              <a:rPr lang="en-US" sz="1800" dirty="0" err="1"/>
              <a:t>Tablix</a:t>
            </a:r>
            <a:r>
              <a:rPr lang="en-US" sz="1800" dirty="0"/>
              <a:t>) and be exported to variety of rendering formats (Excel, Word, PDF)</a:t>
            </a:r>
          </a:p>
          <a:p>
            <a:pPr lvl="1"/>
            <a:r>
              <a:rPr lang="en-US" sz="1800" dirty="0"/>
              <a:t>Reports can be rendered as part of an app using the Report Viewer control</a:t>
            </a:r>
          </a:p>
          <a:p>
            <a:pPr lvl="1"/>
            <a:r>
              <a:rPr lang="en-US" sz="1800" dirty="0"/>
              <a:t>Directly view the reports in the browser</a:t>
            </a:r>
          </a:p>
          <a:p>
            <a:pPr lvl="1"/>
            <a:r>
              <a:rPr lang="en-US" sz="1800" dirty="0"/>
              <a:t>Web Service interface to render and manage reports</a:t>
            </a:r>
          </a:p>
          <a:p>
            <a:r>
              <a:rPr lang="en-US" sz="2400" dirty="0"/>
              <a:t>SQL Azure Data Sync</a:t>
            </a:r>
          </a:p>
          <a:p>
            <a:pPr lvl="1"/>
            <a:r>
              <a:rPr lang="en-US" sz="1800" dirty="0"/>
              <a:t>CTP1 available now provides geo-replication</a:t>
            </a:r>
          </a:p>
          <a:p>
            <a:pPr lvl="1"/>
            <a:r>
              <a:rPr lang="en-US" sz="1800" dirty="0"/>
              <a:t>CTP2 </a:t>
            </a:r>
            <a:r>
              <a:rPr lang="en-US" sz="1800" dirty="0" smtClean="0"/>
              <a:t>coming soon adds </a:t>
            </a:r>
            <a:r>
              <a:rPr lang="en-US" sz="1800" dirty="0"/>
              <a:t>sync between SQL Server and </a:t>
            </a:r>
            <a:br>
              <a:rPr lang="en-US" sz="1800" dirty="0"/>
            </a:br>
            <a:r>
              <a:rPr lang="en-US" sz="1800" dirty="0"/>
              <a:t>SQL Azure</a:t>
            </a:r>
          </a:p>
          <a:p>
            <a:pPr lvl="1"/>
            <a:r>
              <a:rPr lang="en-US" sz="1800" dirty="0"/>
              <a:t>Builds on Sync Framework</a:t>
            </a:r>
          </a:p>
        </p:txBody>
      </p:sp>
    </p:spTree>
    <p:extLst>
      <p:ext uri="{BB962C8B-B14F-4D97-AF65-F5344CB8AC3E}">
        <p14:creationId xmlns:p14="http://schemas.microsoft.com/office/powerpoint/2010/main" val="104038221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a:t>
            </a:r>
            <a:r>
              <a:rPr lang="en-US" dirty="0" err="1" smtClean="0"/>
              <a:t>AppFabric</a:t>
            </a:r>
            <a:endParaRPr lang="en-US" dirty="0"/>
          </a:p>
        </p:txBody>
      </p:sp>
      <p:sp>
        <p:nvSpPr>
          <p:cNvPr id="3" name="TextBox 2"/>
          <p:cNvSpPr txBox="1"/>
          <p:nvPr/>
        </p:nvSpPr>
        <p:spPr>
          <a:xfrm>
            <a:off x="321276" y="913969"/>
            <a:ext cx="8822724" cy="438581"/>
          </a:xfrm>
          <a:prstGeom prst="rect">
            <a:avLst/>
          </a:prstGeom>
          <a:noFill/>
        </p:spPr>
        <p:txBody>
          <a:bodyPr wrap="square" lIns="68586" tIns="34294" rIns="68586" bIns="34294" rtlCol="0">
            <a:spAutoFit/>
          </a:bodyPr>
          <a:lstStyle/>
          <a:p>
            <a:r>
              <a:rPr lang="en-US" sz="2400" i="1" dirty="0">
                <a:effectLst>
                  <a:outerShdw blurRad="38100" dist="38100" dir="2700000" algn="tl">
                    <a:srgbClr val="000000">
                      <a:alpha val="43137"/>
                    </a:srgbClr>
                  </a:outerShdw>
                </a:effectLst>
              </a:rPr>
              <a:t>Building Block Services for developing connected applications</a:t>
            </a:r>
          </a:p>
        </p:txBody>
      </p:sp>
      <p:grpSp>
        <p:nvGrpSpPr>
          <p:cNvPr id="5" name="Group 4"/>
          <p:cNvGrpSpPr/>
          <p:nvPr/>
        </p:nvGrpSpPr>
        <p:grpSpPr>
          <a:xfrm>
            <a:off x="514628" y="1588771"/>
            <a:ext cx="8077198" cy="2011659"/>
            <a:chOff x="514627" y="925268"/>
            <a:chExt cx="8077198" cy="2682212"/>
          </a:xfrm>
        </p:grpSpPr>
        <p:sp>
          <p:nvSpPr>
            <p:cNvPr id="11" name="Rounded Rectangle 10"/>
            <p:cNvSpPr>
              <a:spLocks/>
            </p:cNvSpPr>
            <p:nvPr/>
          </p:nvSpPr>
          <p:spPr>
            <a:xfrm>
              <a:off x="514627" y="925268"/>
              <a:ext cx="8077198" cy="2682212"/>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solidFill>
                <a:schemeClr val="bg2"/>
              </a:solidFill>
              <a:headEnd type="none" w="med" len="med"/>
              <a:tailEnd type="none" w="med" len="med"/>
            </a:ln>
            <a:effectLst>
              <a:outerShdw blurRad="698500" dist="38100" dir="5400000" rotWithShape="0">
                <a:schemeClr val="tx1"/>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fontAlgn="base">
                <a:lnSpc>
                  <a:spcPct val="85000"/>
                </a:lnSpc>
                <a:spcBef>
                  <a:spcPts val="900"/>
                </a:spcBef>
                <a:spcAft>
                  <a:spcPct val="0"/>
                </a:spcAft>
                <a:defRPr/>
              </a:pPr>
              <a:endParaRPr lang="en-US" sz="1200" spc="-75" dirty="0">
                <a:ln w="18415" cmpd="sng">
                  <a:noFill/>
                  <a:prstDash val="solid"/>
                </a:ln>
                <a:gradFill>
                  <a:gsLst>
                    <a:gs pos="0">
                      <a:srgbClr val="000000"/>
                    </a:gs>
                    <a:gs pos="50000">
                      <a:srgbClr val="000000"/>
                    </a:gs>
                  </a:gsLst>
                  <a:lin ang="5400000" scaled="0"/>
                </a:gradFill>
                <a:latin typeface="Segoe"/>
                <a:cs typeface="Segoe UI" pitchFamily="34" charset="0"/>
              </a:endParaRPr>
            </a:p>
          </p:txBody>
        </p:sp>
        <p:sp>
          <p:nvSpPr>
            <p:cNvPr id="12" name="Rounded Rectangle 11"/>
            <p:cNvSpPr>
              <a:spLocks/>
            </p:cNvSpPr>
            <p:nvPr/>
          </p:nvSpPr>
          <p:spPr bwMode="auto">
            <a:xfrm>
              <a:off x="744295" y="2565741"/>
              <a:ext cx="2126534" cy="82296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0" numCol="1" rtlCol="0" anchor="ctr" anchorCtr="0" compatLnSpc="1">
              <a:prstTxWarp prst="textNoShape">
                <a:avLst/>
              </a:prstTxWarp>
            </a:bodyPr>
            <a:lstStyle/>
            <a:p>
              <a:pPr algn="ctr">
                <a:lnSpc>
                  <a:spcPct val="80000"/>
                </a:lnSpc>
              </a:pPr>
              <a:endParaRPr lang="en-US" sz="2100" dirty="0">
                <a:gradFill>
                  <a:gsLst>
                    <a:gs pos="55000">
                      <a:srgbClr val="000000"/>
                    </a:gs>
                    <a:gs pos="100000">
                      <a:srgbClr val="000000"/>
                    </a:gs>
                  </a:gsLst>
                  <a:lin ang="5400000" scaled="0"/>
                </a:gradFill>
                <a:latin typeface="Segoe" pitchFamily="34" charset="0"/>
              </a:endParaRPr>
            </a:p>
          </p:txBody>
        </p:sp>
        <p:sp>
          <p:nvSpPr>
            <p:cNvPr id="15" name="Rounded Rectangle 14"/>
            <p:cNvSpPr>
              <a:spLocks/>
            </p:cNvSpPr>
            <p:nvPr/>
          </p:nvSpPr>
          <p:spPr bwMode="auto">
            <a:xfrm>
              <a:off x="6183764" y="2565741"/>
              <a:ext cx="2126534" cy="82296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45720" numCol="1" rtlCol="0" anchor="ctr" anchorCtr="0" compatLnSpc="1">
              <a:prstTxWarp prst="textNoShape">
                <a:avLst/>
              </a:prstTxWarp>
            </a:bodyPr>
            <a:lstStyle/>
            <a:p>
              <a:pPr algn="ctr">
                <a:lnSpc>
                  <a:spcPct val="80000"/>
                </a:lnSpc>
              </a:pPr>
              <a:endParaRPr lang="en-US" sz="2300" dirty="0">
                <a:gradFill>
                  <a:gsLst>
                    <a:gs pos="55000">
                      <a:srgbClr val="000000"/>
                    </a:gs>
                    <a:gs pos="100000">
                      <a:srgbClr val="000000"/>
                    </a:gs>
                  </a:gsLst>
                  <a:lin ang="5400000" scaled="0"/>
                </a:gradFill>
                <a:latin typeface="Segoe" pitchFamily="34" charset="0"/>
              </a:endParaRPr>
            </a:p>
          </p:txBody>
        </p:sp>
        <p:sp>
          <p:nvSpPr>
            <p:cNvPr id="17" name="Rounded Rectangle 16"/>
            <p:cNvSpPr>
              <a:spLocks/>
            </p:cNvSpPr>
            <p:nvPr/>
          </p:nvSpPr>
          <p:spPr bwMode="auto">
            <a:xfrm>
              <a:off x="3489960" y="2565741"/>
              <a:ext cx="2126534" cy="82296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0" numCol="1" rtlCol="0" anchor="ctr" anchorCtr="0" compatLnSpc="1">
              <a:prstTxWarp prst="textNoShape">
                <a:avLst/>
              </a:prstTxWarp>
            </a:bodyPr>
            <a:lstStyle/>
            <a:p>
              <a:pPr algn="ctr">
                <a:lnSpc>
                  <a:spcPct val="80000"/>
                </a:lnSpc>
              </a:pPr>
              <a:endParaRPr lang="en-US" dirty="0">
                <a:gradFill>
                  <a:gsLst>
                    <a:gs pos="55000">
                      <a:srgbClr val="000000"/>
                    </a:gs>
                    <a:gs pos="100000">
                      <a:srgbClr val="000000"/>
                    </a:gs>
                  </a:gsLst>
                  <a:lin ang="5400000" scaled="0"/>
                </a:gradFill>
                <a:latin typeface="Segoe" pitchFamily="34" charset="0"/>
              </a:endParaRPr>
            </a:p>
          </p:txBody>
        </p:sp>
      </p:grpSp>
      <p:sp>
        <p:nvSpPr>
          <p:cNvPr id="4" name="TextBox 3"/>
          <p:cNvSpPr txBox="1"/>
          <p:nvPr/>
        </p:nvSpPr>
        <p:spPr>
          <a:xfrm>
            <a:off x="6809706" y="3021846"/>
            <a:ext cx="1490635" cy="261563"/>
          </a:xfrm>
          <a:prstGeom prst="rect">
            <a:avLst/>
          </a:prstGeom>
          <a:noFill/>
        </p:spPr>
        <p:txBody>
          <a:bodyPr wrap="square" lIns="0" tIns="0" rIns="0" bIns="0" rtlCol="0">
            <a:spAutoFit/>
          </a:bodyPr>
          <a:lstStyle/>
          <a:p>
            <a:pPr>
              <a:lnSpc>
                <a:spcPct val="80000"/>
              </a:lnSpc>
            </a:pPr>
            <a:r>
              <a:rPr lang="en-US" sz="2100" dirty="0">
                <a:gradFill>
                  <a:gsLst>
                    <a:gs pos="55000">
                      <a:srgbClr val="000000"/>
                    </a:gs>
                    <a:gs pos="100000">
                      <a:srgbClr val="000000"/>
                    </a:gs>
                  </a:gsLst>
                  <a:lin ang="5400000" scaled="0"/>
                </a:gradFill>
                <a:latin typeface="Segoe" pitchFamily="34" charset="0"/>
              </a:rPr>
              <a:t>Caching</a:t>
            </a:r>
          </a:p>
        </p:txBody>
      </p:sp>
      <p:sp>
        <p:nvSpPr>
          <p:cNvPr id="18" name="TextBox 17"/>
          <p:cNvSpPr txBox="1"/>
          <p:nvPr/>
        </p:nvSpPr>
        <p:spPr>
          <a:xfrm>
            <a:off x="1380194" y="3019814"/>
            <a:ext cx="1490635" cy="261563"/>
          </a:xfrm>
          <a:prstGeom prst="rect">
            <a:avLst/>
          </a:prstGeom>
          <a:noFill/>
        </p:spPr>
        <p:txBody>
          <a:bodyPr wrap="square" lIns="0" tIns="0" rIns="0" bIns="0" rtlCol="0">
            <a:spAutoFit/>
          </a:bodyPr>
          <a:lstStyle/>
          <a:p>
            <a:pPr>
              <a:lnSpc>
                <a:spcPct val="80000"/>
              </a:lnSpc>
            </a:pPr>
            <a:r>
              <a:rPr lang="en-US" sz="2100" dirty="0">
                <a:gradFill>
                  <a:gsLst>
                    <a:gs pos="55000">
                      <a:srgbClr val="000000"/>
                    </a:gs>
                    <a:gs pos="100000">
                      <a:srgbClr val="000000"/>
                    </a:gs>
                  </a:gsLst>
                  <a:lin ang="5400000" scaled="0"/>
                </a:gradFill>
                <a:latin typeface="Segoe" pitchFamily="34" charset="0"/>
              </a:rPr>
              <a:t>Service Bus</a:t>
            </a:r>
          </a:p>
        </p:txBody>
      </p:sp>
      <p:sp>
        <p:nvSpPr>
          <p:cNvPr id="19" name="TextBox 18"/>
          <p:cNvSpPr txBox="1"/>
          <p:nvPr/>
        </p:nvSpPr>
        <p:spPr>
          <a:xfrm>
            <a:off x="4114612" y="3019793"/>
            <a:ext cx="1733074" cy="224245"/>
          </a:xfrm>
          <a:prstGeom prst="rect">
            <a:avLst/>
          </a:prstGeom>
          <a:noFill/>
        </p:spPr>
        <p:txBody>
          <a:bodyPr wrap="square" lIns="0" tIns="0" rIns="0" bIns="0" rtlCol="0">
            <a:spAutoFit/>
          </a:bodyPr>
          <a:lstStyle/>
          <a:p>
            <a:pPr>
              <a:lnSpc>
                <a:spcPct val="80000"/>
              </a:lnSpc>
            </a:pPr>
            <a:r>
              <a:rPr lang="en-US" dirty="0">
                <a:gradFill>
                  <a:gsLst>
                    <a:gs pos="55000">
                      <a:srgbClr val="000000"/>
                    </a:gs>
                    <a:gs pos="100000">
                      <a:srgbClr val="000000"/>
                    </a:gs>
                  </a:gsLst>
                  <a:lin ang="5400000" scaled="0"/>
                </a:gradFill>
                <a:latin typeface="Segoe" pitchFamily="34" charset="0"/>
              </a:rPr>
              <a:t>Access Control</a:t>
            </a:r>
          </a:p>
        </p:txBody>
      </p:sp>
      <p:pic>
        <p:nvPicPr>
          <p:cNvPr id="6146" name="Picture 2" descr="C:\Users\jamescon\Documents\Sync\FY11\PDC\Sessions\WA Icons\appfabric - service b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43" y="2853415"/>
            <a:ext cx="475898" cy="54864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amescon\Documents\Sync\FY11\PDC\Sessions\WA Icons\appfabric - access contr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2754" y="2884775"/>
            <a:ext cx="483966" cy="4800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amescon\Documents\Sync\FY11\PDC\Sessions\WA Icons\appfabric - cach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067" y="2898947"/>
            <a:ext cx="510321" cy="466344"/>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jamescon\AppData\Local\Temp\SNAGHTML115294f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3808" y="1751720"/>
            <a:ext cx="3183936" cy="84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01601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342605"/>
            <a:ext cx="8363938" cy="553998"/>
          </a:xfrm>
        </p:spPr>
        <p:txBody>
          <a:bodyPr/>
          <a:lstStyle/>
          <a:p>
            <a:r>
              <a:rPr lang="en-US" sz="4000" dirty="0" err="1" smtClean="0"/>
              <a:t>AppFabric</a:t>
            </a:r>
            <a:r>
              <a:rPr lang="en-US" sz="4000" dirty="0" smtClean="0"/>
              <a:t> Caching</a:t>
            </a:r>
            <a:endParaRPr lang="en-US" sz="4000" dirty="0"/>
          </a:p>
        </p:txBody>
      </p:sp>
      <p:sp>
        <p:nvSpPr>
          <p:cNvPr id="4" name="Content Placeholder 3"/>
          <p:cNvSpPr>
            <a:spLocks noGrp="1"/>
          </p:cNvSpPr>
          <p:nvPr>
            <p:ph idx="1"/>
          </p:nvPr>
        </p:nvSpPr>
        <p:spPr>
          <a:xfrm>
            <a:off x="389436" y="1261872"/>
            <a:ext cx="8363938" cy="3925690"/>
          </a:xfrm>
        </p:spPr>
        <p:txBody>
          <a:bodyPr/>
          <a:lstStyle/>
          <a:p>
            <a:r>
              <a:rPr lang="en-US" sz="2100" dirty="0"/>
              <a:t>Distributed, in-memory application cache for Windows Azure apps</a:t>
            </a:r>
          </a:p>
          <a:p>
            <a:r>
              <a:rPr lang="en-US" sz="2100" dirty="0"/>
              <a:t>Primary use cases</a:t>
            </a:r>
          </a:p>
          <a:p>
            <a:pPr lvl="1"/>
            <a:r>
              <a:rPr lang="en-US" sz="1800" dirty="0"/>
              <a:t>Session state provider for Windows Azure applications</a:t>
            </a:r>
          </a:p>
          <a:p>
            <a:pPr lvl="1"/>
            <a:r>
              <a:rPr lang="en-US" sz="1800" dirty="0"/>
              <a:t>Cache layer for Windows Azure applications that leverage storage in SQL Azure Databases or Windows Azure storage</a:t>
            </a:r>
          </a:p>
          <a:p>
            <a:r>
              <a:rPr lang="en-US" sz="2100" dirty="0"/>
              <a:t>Provided as a service </a:t>
            </a:r>
          </a:p>
          <a:p>
            <a:pPr lvl="1"/>
            <a:r>
              <a:rPr lang="en-US" sz="1800" dirty="0"/>
              <a:t>Provision, configure, and use</a:t>
            </a:r>
          </a:p>
          <a:p>
            <a:pPr lvl="1"/>
            <a:r>
              <a:rPr lang="en-US" sz="1800" dirty="0"/>
              <a:t>No installation or management of machines/instances</a:t>
            </a:r>
          </a:p>
          <a:p>
            <a:pPr lvl="1"/>
            <a:r>
              <a:rPr lang="en-US" sz="1800" dirty="0"/>
              <a:t>Dynamically increase and decrease cache size as needed</a:t>
            </a:r>
          </a:p>
          <a:p>
            <a:pPr lvl="1"/>
            <a:r>
              <a:rPr lang="en-US" sz="1800" dirty="0"/>
              <a:t>Same programming model for both cloud and on-premises</a:t>
            </a:r>
          </a:p>
          <a:p>
            <a:pPr lvl="1"/>
            <a:endParaRPr lang="en-US" sz="1800" dirty="0"/>
          </a:p>
          <a:p>
            <a:endParaRPr lang="en-US" dirty="0"/>
          </a:p>
        </p:txBody>
      </p:sp>
    </p:spTree>
    <p:extLst>
      <p:ext uri="{BB962C8B-B14F-4D97-AF65-F5344CB8AC3E}">
        <p14:creationId xmlns:p14="http://schemas.microsoft.com/office/powerpoint/2010/main" val="26990665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2"/>
          <p:cNvGrpSpPr/>
          <p:nvPr/>
        </p:nvGrpSpPr>
        <p:grpSpPr>
          <a:xfrm>
            <a:off x="-768" y="2208719"/>
            <a:ext cx="9144769" cy="2935443"/>
            <a:chOff x="0" y="771891"/>
            <a:chExt cx="12188825" cy="3122162"/>
          </a:xfrm>
        </p:grpSpPr>
        <p:pic>
          <p:nvPicPr>
            <p:cNvPr id="6" name="Picture 5" descr="blurry-blue-cloud-rays.png"/>
            <p:cNvPicPr>
              <a:picLocks noChangeAspect="1"/>
            </p:cNvPicPr>
            <p:nvPr/>
          </p:nvPicPr>
          <p:blipFill>
            <a:blip r:embed="rId3" cstate="print"/>
            <a:stretch>
              <a:fillRect/>
            </a:stretch>
          </p:blipFill>
          <p:spPr>
            <a:xfrm>
              <a:off x="0" y="771891"/>
              <a:ext cx="12188825" cy="1947558"/>
            </a:xfrm>
            <a:prstGeom prst="rect">
              <a:avLst/>
            </a:prstGeom>
          </p:spPr>
        </p:pic>
        <p:pic>
          <p:nvPicPr>
            <p:cNvPr id="7" name="Picture 6" descr="CLOUD-ARCH-thinner.png"/>
            <p:cNvPicPr>
              <a:picLocks noChangeAspect="1"/>
            </p:cNvPicPr>
            <p:nvPr/>
          </p:nvPicPr>
          <p:blipFill>
            <a:blip r:embed="rId4" cstate="print"/>
            <a:stretch>
              <a:fillRect/>
            </a:stretch>
          </p:blipFill>
          <p:spPr>
            <a:xfrm>
              <a:off x="0" y="2179151"/>
              <a:ext cx="12188825" cy="1714902"/>
            </a:xfrm>
            <a:prstGeom prst="rect">
              <a:avLst/>
            </a:prstGeom>
          </p:spPr>
        </p:pic>
      </p:grpSp>
      <p:sp>
        <p:nvSpPr>
          <p:cNvPr id="4" name="Rectangle 3"/>
          <p:cNvSpPr/>
          <p:nvPr/>
        </p:nvSpPr>
        <p:spPr bwMode="auto">
          <a:xfrm>
            <a:off x="769" y="1043948"/>
            <a:ext cx="9144000" cy="613403"/>
          </a:xfrm>
          <a:prstGeom prst="rect">
            <a:avLst/>
          </a:prstGeom>
          <a:solidFill>
            <a:srgbClr val="000000">
              <a:alpha val="41000"/>
            </a:srgb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2" tIns="304709" rIns="91412" bIns="45707"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endParaRPr lang="en-US" altLang="zh-CN" sz="5400" spc="-125" dirty="0">
              <a:ln w="18415" cmpd="sng">
                <a:noFill/>
                <a:prstDash val="solid"/>
              </a:ln>
              <a:solidFill>
                <a:srgbClr val="000000"/>
              </a:solidFill>
              <a:effectLst>
                <a:glow rad="101600">
                  <a:srgbClr val="CCECFF"/>
                </a:glow>
                <a:innerShdw blurRad="114300">
                  <a:prstClr val="black"/>
                </a:innerShdw>
              </a:effectLst>
              <a:latin typeface="Segoe"/>
            </a:endParaRPr>
          </a:p>
        </p:txBody>
      </p:sp>
      <p:sp>
        <p:nvSpPr>
          <p:cNvPr id="2" name="Title 1"/>
          <p:cNvSpPr>
            <a:spLocks noGrp="1"/>
          </p:cNvSpPr>
          <p:nvPr>
            <p:ph type="title"/>
          </p:nvPr>
        </p:nvSpPr>
        <p:spPr>
          <a:xfrm>
            <a:off x="389436" y="1127744"/>
            <a:ext cx="8363938" cy="664797"/>
          </a:xfrm>
        </p:spPr>
        <p:txBody>
          <a:bodyPr/>
          <a:lstStyle/>
          <a:p>
            <a:pPr algn="ctr"/>
            <a:r>
              <a:rPr lang="en-US" dirty="0" smtClean="0"/>
              <a:t>What is the cloud?</a:t>
            </a:r>
            <a:endParaRPr lang="en-US" dirty="0"/>
          </a:p>
        </p:txBody>
      </p:sp>
      <p:sp>
        <p:nvSpPr>
          <p:cNvPr id="3" name="Text Placeholder 2"/>
          <p:cNvSpPr>
            <a:spLocks noGrp="1"/>
          </p:cNvSpPr>
          <p:nvPr>
            <p:ph idx="1"/>
          </p:nvPr>
        </p:nvSpPr>
        <p:spPr>
          <a:xfrm>
            <a:off x="685800" y="1935845"/>
            <a:ext cx="7696200" cy="1329595"/>
          </a:xfrm>
          <a:prstGeom prst="rect">
            <a:avLst/>
          </a:prstGeom>
        </p:spPr>
        <p:txBody>
          <a:bodyPr/>
          <a:lstStyle/>
          <a:p>
            <a:pPr marL="0" indent="0" algn="ctr">
              <a:buNone/>
            </a:pPr>
            <a:r>
              <a:rPr lang="en-US" i="1" dirty="0">
                <a:effectLst>
                  <a:outerShdw blurRad="38100" dist="38100" dir="2700000" algn="tl">
                    <a:srgbClr val="000000">
                      <a:alpha val="43137"/>
                    </a:srgbClr>
                  </a:outerShdw>
                </a:effectLst>
              </a:rPr>
              <a:t>An approach to computing that’s about internet scale and connecting to a variety of devices and endpoints</a:t>
            </a:r>
          </a:p>
        </p:txBody>
      </p:sp>
    </p:spTree>
    <p:extLst>
      <p:ext uri="{BB962C8B-B14F-4D97-AF65-F5344CB8AC3E}">
        <p14:creationId xmlns:p14="http://schemas.microsoft.com/office/powerpoint/2010/main" val="134707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342605"/>
            <a:ext cx="8363938" cy="553998"/>
          </a:xfrm>
        </p:spPr>
        <p:txBody>
          <a:bodyPr/>
          <a:lstStyle/>
          <a:p>
            <a:r>
              <a:rPr lang="en-US" sz="4000" dirty="0" smtClean="0"/>
              <a:t>Windows Azure Marketplace</a:t>
            </a:r>
            <a:endParaRPr lang="en-US" sz="4000" dirty="0"/>
          </a:p>
        </p:txBody>
      </p:sp>
      <p:sp>
        <p:nvSpPr>
          <p:cNvPr id="5" name="Content Placeholder 4"/>
          <p:cNvSpPr>
            <a:spLocks noGrp="1"/>
          </p:cNvSpPr>
          <p:nvPr>
            <p:ph sz="half" idx="1"/>
          </p:nvPr>
        </p:nvSpPr>
        <p:spPr>
          <a:xfrm>
            <a:off x="389436" y="1085852"/>
            <a:ext cx="4115872" cy="2603790"/>
          </a:xfrm>
        </p:spPr>
        <p:txBody>
          <a:bodyPr/>
          <a:lstStyle/>
          <a:p>
            <a:pPr marL="0" indent="0">
              <a:buNone/>
            </a:pPr>
            <a:r>
              <a:rPr lang="en-US" dirty="0" smtClean="0"/>
              <a:t>Apps</a:t>
            </a:r>
          </a:p>
          <a:p>
            <a:r>
              <a:rPr lang="en-US" sz="1800" dirty="0"/>
              <a:t>Find and publish applications and building block services for Windows Azure</a:t>
            </a:r>
          </a:p>
          <a:p>
            <a:r>
              <a:rPr lang="en-US" sz="1800" dirty="0"/>
              <a:t>Directory available </a:t>
            </a:r>
            <a:r>
              <a:rPr lang="en-US" sz="1800" dirty="0" smtClean="0"/>
              <a:t>in beta.</a:t>
            </a:r>
          </a:p>
          <a:p>
            <a:r>
              <a:rPr lang="en-US" sz="1800" dirty="0">
                <a:hlinkClick r:id="rId3"/>
              </a:rPr>
              <a:t>http://</a:t>
            </a:r>
            <a:r>
              <a:rPr lang="en-US" sz="1800" dirty="0" smtClean="0">
                <a:hlinkClick r:id="rId3"/>
              </a:rPr>
              <a:t>windowsazure.pinpoint.microsoft.com</a:t>
            </a:r>
            <a:endParaRPr lang="en-US" sz="1800" dirty="0" smtClean="0"/>
          </a:p>
          <a:p>
            <a:r>
              <a:rPr lang="en-US" sz="1800" dirty="0" smtClean="0"/>
              <a:t>Commerce </a:t>
            </a:r>
            <a:r>
              <a:rPr lang="en-US" sz="1800" dirty="0"/>
              <a:t>capabilities coming in the future.</a:t>
            </a:r>
          </a:p>
        </p:txBody>
      </p:sp>
      <p:sp>
        <p:nvSpPr>
          <p:cNvPr id="6" name="Content Placeholder 5"/>
          <p:cNvSpPr>
            <a:spLocks noGrp="1"/>
          </p:cNvSpPr>
          <p:nvPr>
            <p:ph sz="half" idx="2"/>
          </p:nvPr>
        </p:nvSpPr>
        <p:spPr>
          <a:xfrm>
            <a:off x="4637500" y="1085851"/>
            <a:ext cx="4277899" cy="3442481"/>
          </a:xfrm>
        </p:spPr>
        <p:txBody>
          <a:bodyPr/>
          <a:lstStyle/>
          <a:p>
            <a:pPr marL="0" indent="0">
              <a:buNone/>
            </a:pPr>
            <a:r>
              <a:rPr lang="en-US" dirty="0" smtClean="0"/>
              <a:t>Data</a:t>
            </a:r>
          </a:p>
          <a:p>
            <a:r>
              <a:rPr lang="en-US" sz="1800" dirty="0"/>
              <a:t>Information marketplace for </a:t>
            </a:r>
            <a:r>
              <a:rPr lang="en-US" sz="1800" dirty="0" smtClean="0"/>
              <a:t>discovering, purchasing</a:t>
            </a:r>
            <a:r>
              <a:rPr lang="en-US" sz="1800" dirty="0"/>
              <a:t>, &amp; selling data</a:t>
            </a:r>
          </a:p>
          <a:p>
            <a:r>
              <a:rPr lang="en-US" sz="1800" dirty="0"/>
              <a:t>Data can be hosted in Windows Azure or by the data provider</a:t>
            </a:r>
          </a:p>
          <a:p>
            <a:r>
              <a:rPr lang="en-US" sz="1800" dirty="0"/>
              <a:t>Data exposed as </a:t>
            </a:r>
            <a:r>
              <a:rPr lang="en-US" sz="1800" dirty="0" err="1"/>
              <a:t>OData</a:t>
            </a:r>
            <a:r>
              <a:rPr lang="en-US" sz="1800" dirty="0"/>
              <a:t> services</a:t>
            </a:r>
          </a:p>
          <a:p>
            <a:r>
              <a:rPr lang="en-US" sz="1800" dirty="0" smtClean="0"/>
              <a:t>Data </a:t>
            </a:r>
            <a:r>
              <a:rPr lang="en-US" sz="1800" dirty="0"/>
              <a:t>providers include:</a:t>
            </a:r>
          </a:p>
          <a:p>
            <a:pPr lvl="1"/>
            <a:r>
              <a:rPr lang="en-US" sz="1500" dirty="0"/>
              <a:t>Data.gov, </a:t>
            </a:r>
            <a:r>
              <a:rPr lang="en-US" sz="1500" dirty="0" err="1"/>
              <a:t>Navteq</a:t>
            </a:r>
            <a:r>
              <a:rPr lang="en-US" sz="1500" dirty="0"/>
              <a:t>, Greg London, etc.</a:t>
            </a:r>
          </a:p>
          <a:p>
            <a:r>
              <a:rPr lang="en-US" sz="1800" dirty="0"/>
              <a:t>Directory &amp; Commerce available </a:t>
            </a:r>
            <a:r>
              <a:rPr lang="en-US" sz="1800" dirty="0" smtClean="0"/>
              <a:t>today</a:t>
            </a:r>
          </a:p>
          <a:p>
            <a:r>
              <a:rPr lang="en-US" sz="1800" dirty="0" smtClean="0">
                <a:hlinkClick r:id="rId4"/>
              </a:rPr>
              <a:t>http://datamarket.azure.com</a:t>
            </a:r>
            <a:r>
              <a:rPr lang="en-US" sz="1800" dirty="0"/>
              <a:t> </a:t>
            </a:r>
          </a:p>
          <a:p>
            <a:pPr marL="0" indent="0">
              <a:buNone/>
            </a:pPr>
            <a:endParaRPr lang="en-US" dirty="0"/>
          </a:p>
        </p:txBody>
      </p:sp>
    </p:spTree>
    <p:extLst>
      <p:ext uri="{BB962C8B-B14F-4D97-AF65-F5344CB8AC3E}">
        <p14:creationId xmlns:p14="http://schemas.microsoft.com/office/powerpoint/2010/main" val="82087118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53998"/>
          </a:xfrm>
        </p:spPr>
        <p:txBody>
          <a:bodyPr/>
          <a:lstStyle/>
          <a:p>
            <a:r>
              <a:rPr lang="en-US" sz="4000" dirty="0"/>
              <a:t>Windows Azure Platform Data Centers</a:t>
            </a:r>
          </a:p>
        </p:txBody>
      </p:sp>
      <p:sp>
        <p:nvSpPr>
          <p:cNvPr id="3" name="Rounded Rectangle 2"/>
          <p:cNvSpPr/>
          <p:nvPr/>
        </p:nvSpPr>
        <p:spPr bwMode="auto">
          <a:xfrm>
            <a:off x="3601390" y="920901"/>
            <a:ext cx="1957897" cy="4222601"/>
          </a:xfrm>
          <a:prstGeom prst="roundRect">
            <a:avLst>
              <a:gd name="adj" fmla="val 0"/>
            </a:avLst>
          </a:prstGeom>
          <a:gradFill flip="none" rotWithShape="1">
            <a:gsLst>
              <a:gs pos="0">
                <a:srgbClr val="041E3A">
                  <a:alpha val="27000"/>
                </a:srgbClr>
              </a:gs>
              <a:gs pos="39000">
                <a:schemeClr val="bg1">
                  <a:alpha val="20000"/>
                </a:schemeClr>
              </a:gs>
              <a:gs pos="88000">
                <a:schemeClr val="bg1">
                  <a:alpha val="39000"/>
                </a:schemeClr>
              </a:gs>
            </a:gsLst>
            <a:lin ang="3000000" scaled="0"/>
            <a:tileRect/>
          </a:gradFill>
          <a:ln w="9525">
            <a:solidFill>
              <a:schemeClr val="tx1"/>
            </a:solidFill>
            <a:headEnd type="none" w="med" len="med"/>
            <a:tailEnd type="none" w="med" len="med"/>
          </a:ln>
          <a:effectLst>
            <a:outerShdw blurRad="2667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88" tIns="60944" rIns="121888" bIns="60944" numCol="1" rtlCol="0" anchor="ctr" anchorCtr="0" compatLnSpc="1">
            <a:prstTxWarp prst="textNoShape">
              <a:avLst/>
            </a:prstTxWarp>
          </a:bodyPr>
          <a:lstStyle/>
          <a:p>
            <a:pPr algn="ctr" defTabSz="1218534"/>
            <a:r>
              <a:rPr lang="en-US" sz="2400" dirty="0">
                <a:solidFill>
                  <a:srgbClr val="FFFFFF"/>
                </a:solidFill>
                <a:latin typeface="Segoe" pitchFamily="34" charset="0"/>
              </a:rPr>
              <a:t> </a:t>
            </a:r>
          </a:p>
        </p:txBody>
      </p:sp>
      <p:sp>
        <p:nvSpPr>
          <p:cNvPr id="4" name="Rounded Rectangle 3"/>
          <p:cNvSpPr/>
          <p:nvPr/>
        </p:nvSpPr>
        <p:spPr bwMode="auto">
          <a:xfrm>
            <a:off x="0" y="920901"/>
            <a:ext cx="3601388" cy="4222601"/>
          </a:xfrm>
          <a:prstGeom prst="roundRect">
            <a:avLst>
              <a:gd name="adj" fmla="val 0"/>
            </a:avLst>
          </a:prstGeom>
          <a:gradFill flip="none" rotWithShape="1">
            <a:gsLst>
              <a:gs pos="0">
                <a:srgbClr val="041E3A">
                  <a:alpha val="52000"/>
                </a:srgbClr>
              </a:gs>
              <a:gs pos="39000">
                <a:schemeClr val="bg1">
                  <a:alpha val="37000"/>
                </a:schemeClr>
              </a:gs>
              <a:gs pos="88000">
                <a:schemeClr val="bg1">
                  <a:alpha val="58000"/>
                </a:schemeClr>
              </a:gs>
            </a:gsLst>
            <a:lin ang="3000000" scaled="0"/>
            <a:tileRect/>
          </a:gradFill>
          <a:ln w="9525">
            <a:solidFill>
              <a:schemeClr val="tx1"/>
            </a:solidFill>
            <a:headEnd type="none" w="med" len="med"/>
            <a:tailEnd type="none" w="med" len="med"/>
          </a:ln>
          <a:effectLst>
            <a:outerShdw blurRad="2667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88" tIns="60944" rIns="121888" bIns="60944" numCol="1" rtlCol="0" anchor="ctr" anchorCtr="0" compatLnSpc="1">
            <a:prstTxWarp prst="textNoShape">
              <a:avLst/>
            </a:prstTxWarp>
          </a:bodyPr>
          <a:lstStyle/>
          <a:p>
            <a:pPr algn="ctr" defTabSz="1218534"/>
            <a:r>
              <a:rPr lang="en-US" sz="2400" dirty="0">
                <a:solidFill>
                  <a:srgbClr val="FFFFFF"/>
                </a:solidFill>
                <a:latin typeface="Segoe" pitchFamily="34" charset="0"/>
              </a:rPr>
              <a:t> </a:t>
            </a:r>
          </a:p>
        </p:txBody>
      </p:sp>
      <p:sp>
        <p:nvSpPr>
          <p:cNvPr id="5" name="Rounded Rectangle 4"/>
          <p:cNvSpPr/>
          <p:nvPr/>
        </p:nvSpPr>
        <p:spPr bwMode="auto">
          <a:xfrm>
            <a:off x="5559287" y="920901"/>
            <a:ext cx="3584715" cy="4222601"/>
          </a:xfrm>
          <a:prstGeom prst="roundRect">
            <a:avLst>
              <a:gd name="adj" fmla="val 0"/>
            </a:avLst>
          </a:prstGeom>
          <a:gradFill flip="none" rotWithShape="1">
            <a:gsLst>
              <a:gs pos="0">
                <a:srgbClr val="041E3A">
                  <a:alpha val="52000"/>
                </a:srgbClr>
              </a:gs>
              <a:gs pos="39000">
                <a:schemeClr val="bg1">
                  <a:alpha val="37000"/>
                </a:schemeClr>
              </a:gs>
              <a:gs pos="88000">
                <a:schemeClr val="bg1">
                  <a:alpha val="58000"/>
                </a:schemeClr>
              </a:gs>
            </a:gsLst>
            <a:lin ang="3000000" scaled="0"/>
            <a:tileRect/>
          </a:gradFill>
          <a:ln w="9525">
            <a:solidFill>
              <a:schemeClr val="tx1"/>
            </a:solidFill>
            <a:headEnd type="none" w="med" len="med"/>
            <a:tailEnd type="none" w="med" len="med"/>
          </a:ln>
          <a:effectLst>
            <a:outerShdw blurRad="2667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88" tIns="60944" rIns="121888" bIns="60944" numCol="1" rtlCol="0" anchor="ctr" anchorCtr="0" compatLnSpc="1">
            <a:prstTxWarp prst="textNoShape">
              <a:avLst/>
            </a:prstTxWarp>
          </a:bodyPr>
          <a:lstStyle/>
          <a:p>
            <a:pPr algn="ctr" defTabSz="1218534"/>
            <a:r>
              <a:rPr lang="en-US" sz="2400" dirty="0">
                <a:solidFill>
                  <a:srgbClr val="FFFFFF"/>
                </a:solidFill>
                <a:latin typeface="Segoe" pitchFamily="34" charset="0"/>
              </a:rPr>
              <a:t> </a:t>
            </a:r>
          </a:p>
        </p:txBody>
      </p:sp>
      <p:pic>
        <p:nvPicPr>
          <p:cNvPr id="6" name="Picture 6" descr="\\server3\InternalBin\Resource DVD\DVD_ART36\Artwork_Imagery\Icons - Illustrations\Maps Globes\world map Transparent blu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 y="1650207"/>
            <a:ext cx="3600197" cy="2908670"/>
          </a:xfrm>
          <a:prstGeom prst="rect">
            <a:avLst/>
          </a:prstGeom>
          <a:noFill/>
        </p:spPr>
      </p:pic>
      <p:pic>
        <p:nvPicPr>
          <p:cNvPr id="7" name="Picture 6" descr="\\server3\InternalBin\Resource DVD\DVD_ART36\Artwork_Imagery\Icons - Illustrations\Maps Globes\world map Transparent blu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08534" y="1657351"/>
            <a:ext cx="1943606" cy="2908670"/>
          </a:xfrm>
          <a:prstGeom prst="rect">
            <a:avLst/>
          </a:prstGeom>
          <a:noFill/>
        </p:spPr>
      </p:pic>
      <p:pic>
        <p:nvPicPr>
          <p:cNvPr id="8" name="Picture 6" descr="\\server3\InternalBin\Resource DVD\DVD_ART36\Artwork_Imagery\Icons - Illustrations\Maps Globes\world map Transparent blue.png"/>
          <p:cNvPicPr>
            <a:picLocks noChangeAspect="1" noChangeArrowheads="1"/>
          </p:cNvPicPr>
          <p:nvPr/>
        </p:nvPicPr>
        <p:blipFill>
          <a:blip r:embed="rId5" cstate="screen">
            <a:extLst>
              <a:ext uri="{28A0092B-C50C-407E-A947-70E740481C1C}">
                <a14:useLocalDpi xmlns:a14="http://schemas.microsoft.com/office/drawing/2010/main"/>
              </a:ext>
            </a:extLst>
          </a:blip>
          <a:srcRect r="-1748"/>
          <a:stretch>
            <a:fillRect/>
          </a:stretch>
        </p:blipFill>
        <p:spPr bwMode="auto">
          <a:xfrm>
            <a:off x="5559287" y="1657351"/>
            <a:ext cx="3584715" cy="2908670"/>
          </a:xfrm>
          <a:prstGeom prst="rect">
            <a:avLst/>
          </a:prstGeom>
          <a:noFill/>
        </p:spPr>
      </p:pic>
      <p:sp>
        <p:nvSpPr>
          <p:cNvPr id="9" name="Rectangle 8"/>
          <p:cNvSpPr/>
          <p:nvPr/>
        </p:nvSpPr>
        <p:spPr bwMode="auto">
          <a:xfrm>
            <a:off x="2" y="2836071"/>
            <a:ext cx="9143999" cy="2307431"/>
          </a:xfrm>
          <a:prstGeom prst="rect">
            <a:avLst/>
          </a:prstGeom>
          <a:gradFill flip="none" rotWithShape="1">
            <a:gsLst>
              <a:gs pos="0">
                <a:schemeClr val="bg1">
                  <a:alpha val="0"/>
                </a:schemeClr>
              </a:gs>
              <a:gs pos="46000">
                <a:schemeClr val="bg1">
                  <a:alpha val="20000"/>
                </a:schemeClr>
              </a:gs>
              <a:gs pos="100000">
                <a:schemeClr val="bg1">
                  <a:alpha val="45000"/>
                </a:schemeClr>
              </a:gs>
            </a:gsLst>
            <a:lin ang="5400000" scaled="0"/>
            <a:tileRect/>
          </a:gra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400" spc="-50" dirty="0">
              <a:gradFill>
                <a:gsLst>
                  <a:gs pos="0">
                    <a:srgbClr val="000000"/>
                  </a:gs>
                  <a:gs pos="100000">
                    <a:srgbClr val="000000"/>
                  </a:gs>
                </a:gsLst>
                <a:lin ang="5400000" scaled="0"/>
              </a:gradFill>
            </a:endParaRPr>
          </a:p>
        </p:txBody>
      </p:sp>
      <p:sp>
        <p:nvSpPr>
          <p:cNvPr id="10" name="TextBox 9"/>
          <p:cNvSpPr txBox="1">
            <a:spLocks noChangeArrowheads="1"/>
          </p:cNvSpPr>
          <p:nvPr/>
        </p:nvSpPr>
        <p:spPr bwMode="auto">
          <a:xfrm>
            <a:off x="453881" y="944193"/>
            <a:ext cx="2689643" cy="715564"/>
          </a:xfrm>
          <a:prstGeom prst="rect">
            <a:avLst/>
          </a:prstGeom>
          <a:noFill/>
          <a:ln w="9525">
            <a:noFill/>
            <a:miter lim="800000"/>
            <a:headEnd/>
            <a:tailEnd/>
          </a:ln>
        </p:spPr>
        <p:txBody>
          <a:bodyPr wrap="square" lIns="91436" tIns="45718" rIns="91436" bIns="45718">
            <a:spAutoFit/>
          </a:bodyPr>
          <a:lstStyle/>
          <a:p>
            <a:pPr algn="ctr" eaLnBrk="0" hangingPunct="0"/>
            <a:r>
              <a:rPr lang="en-US" sz="2000" b="1" dirty="0">
                <a:gradFill>
                  <a:gsLst>
                    <a:gs pos="0">
                      <a:schemeClr val="tx1"/>
                    </a:gs>
                    <a:gs pos="86000">
                      <a:schemeClr val="tx1"/>
                    </a:gs>
                  </a:gsLst>
                  <a:lin ang="5400000" scaled="0"/>
                </a:gradFill>
                <a:effectLst>
                  <a:outerShdw blurRad="63500" algn="ctr" rotWithShape="0">
                    <a:schemeClr val="tx1">
                      <a:alpha val="60000"/>
                    </a:schemeClr>
                  </a:outerShdw>
                </a:effectLst>
              </a:rPr>
              <a:t>North America Region </a:t>
            </a:r>
          </a:p>
        </p:txBody>
      </p:sp>
      <p:sp>
        <p:nvSpPr>
          <p:cNvPr id="11" name="TextBox 8"/>
          <p:cNvSpPr txBox="1">
            <a:spLocks noChangeArrowheads="1"/>
          </p:cNvSpPr>
          <p:nvPr/>
        </p:nvSpPr>
        <p:spPr bwMode="auto">
          <a:xfrm>
            <a:off x="4219751" y="3042325"/>
            <a:ext cx="1536939" cy="369332"/>
          </a:xfrm>
          <a:prstGeom prst="rect">
            <a:avLst/>
          </a:prstGeom>
          <a:noFill/>
          <a:ln w="9525">
            <a:noFill/>
            <a:miter lim="800000"/>
            <a:headEnd/>
            <a:tailEnd/>
          </a:ln>
        </p:spPr>
        <p:txBody>
          <a:bodyPr wrap="square" lIns="91436" tIns="45718" rIns="91436" bIns="45718">
            <a:spAutoFit/>
          </a:bodyPr>
          <a:lstStyle/>
          <a:p>
            <a:pPr eaLnBrk="0" hangingPunct="0"/>
            <a:endParaRPr lang="en-US" b="1" dirty="0">
              <a:effectLst>
                <a:outerShdw blurRad="38100" dist="38100" dir="2700000" algn="tl">
                  <a:srgbClr val="000000">
                    <a:alpha val="43137"/>
                  </a:srgbClr>
                </a:outerShdw>
              </a:effectLst>
              <a:latin typeface="+mj-lt"/>
            </a:endParaRPr>
          </a:p>
        </p:txBody>
      </p:sp>
      <p:sp>
        <p:nvSpPr>
          <p:cNvPr id="12" name="TextBox 9"/>
          <p:cNvSpPr txBox="1">
            <a:spLocks noChangeArrowheads="1"/>
          </p:cNvSpPr>
          <p:nvPr/>
        </p:nvSpPr>
        <p:spPr bwMode="auto">
          <a:xfrm>
            <a:off x="3799900" y="960205"/>
            <a:ext cx="1560874" cy="715564"/>
          </a:xfrm>
          <a:prstGeom prst="rect">
            <a:avLst/>
          </a:prstGeom>
          <a:noFill/>
          <a:ln w="9525">
            <a:noFill/>
            <a:miter lim="800000"/>
            <a:headEnd/>
            <a:tailEnd/>
          </a:ln>
        </p:spPr>
        <p:txBody>
          <a:bodyPr wrap="square" lIns="91436" tIns="45718" rIns="91436" bIns="45718">
            <a:spAutoFit/>
          </a:bodyPr>
          <a:lstStyle/>
          <a:p>
            <a:pPr algn="ctr" eaLnBrk="0" hangingPunct="0"/>
            <a:r>
              <a:rPr lang="en-US" sz="2000" b="1" dirty="0">
                <a:gradFill>
                  <a:gsLst>
                    <a:gs pos="0">
                      <a:schemeClr val="tx1"/>
                    </a:gs>
                    <a:gs pos="86000">
                      <a:schemeClr val="tx1"/>
                    </a:gs>
                  </a:gsLst>
                  <a:lin ang="5400000" scaled="0"/>
                </a:gradFill>
                <a:effectLst>
                  <a:outerShdw blurRad="63500" algn="ctr" rotWithShape="0">
                    <a:schemeClr val="tx1">
                      <a:alpha val="60000"/>
                    </a:schemeClr>
                  </a:outerShdw>
                </a:effectLst>
              </a:rPr>
              <a:t>Europe Region </a:t>
            </a:r>
          </a:p>
        </p:txBody>
      </p:sp>
      <p:sp>
        <p:nvSpPr>
          <p:cNvPr id="13" name="TextBox 9"/>
          <p:cNvSpPr txBox="1">
            <a:spLocks noChangeArrowheads="1"/>
          </p:cNvSpPr>
          <p:nvPr/>
        </p:nvSpPr>
        <p:spPr bwMode="auto">
          <a:xfrm>
            <a:off x="6055966" y="973082"/>
            <a:ext cx="2583711" cy="400110"/>
          </a:xfrm>
          <a:prstGeom prst="rect">
            <a:avLst/>
          </a:prstGeom>
          <a:noFill/>
          <a:ln w="9525">
            <a:noFill/>
            <a:miter lim="800000"/>
            <a:headEnd/>
            <a:tailEnd/>
          </a:ln>
        </p:spPr>
        <p:txBody>
          <a:bodyPr wrap="square" lIns="91436" tIns="45718" rIns="91436" bIns="45718">
            <a:spAutoFit/>
          </a:bodyPr>
          <a:lstStyle/>
          <a:p>
            <a:pPr algn="ctr" eaLnBrk="0" hangingPunct="0"/>
            <a:r>
              <a:rPr lang="en-US" sz="2000" b="1" dirty="0">
                <a:gradFill>
                  <a:gsLst>
                    <a:gs pos="0">
                      <a:schemeClr val="tx1"/>
                    </a:gs>
                    <a:gs pos="86000">
                      <a:schemeClr val="tx1"/>
                    </a:gs>
                  </a:gsLst>
                  <a:lin ang="5400000" scaled="0"/>
                </a:gradFill>
                <a:effectLst>
                  <a:outerShdw blurRad="63500" algn="ctr" rotWithShape="0">
                    <a:schemeClr val="tx1">
                      <a:alpha val="60000"/>
                    </a:schemeClr>
                  </a:outerShdw>
                </a:effectLst>
              </a:rPr>
              <a:t>Asia Pacific Region </a:t>
            </a:r>
          </a:p>
        </p:txBody>
      </p:sp>
      <p:grpSp>
        <p:nvGrpSpPr>
          <p:cNvPr id="14" name="Group 78"/>
          <p:cNvGrpSpPr/>
          <p:nvPr/>
        </p:nvGrpSpPr>
        <p:grpSpPr>
          <a:xfrm>
            <a:off x="-11375" y="3989786"/>
            <a:ext cx="9155376" cy="1166969"/>
            <a:chOff x="-11375" y="5261829"/>
            <a:chExt cx="9155376" cy="1596171"/>
          </a:xfrm>
        </p:grpSpPr>
        <p:sp>
          <p:nvSpPr>
            <p:cNvPr id="15" name="Rectangle 14"/>
            <p:cNvSpPr/>
            <p:nvPr/>
          </p:nvSpPr>
          <p:spPr bwMode="invGray">
            <a:xfrm>
              <a:off x="1" y="5261829"/>
              <a:ext cx="9144000" cy="1596171"/>
            </a:xfrm>
            <a:prstGeom prst="rect">
              <a:avLst/>
            </a:prstGeom>
            <a:gradFill>
              <a:gsLst>
                <a:gs pos="0">
                  <a:srgbClr val="000000">
                    <a:alpha val="0"/>
                  </a:srgbClr>
                </a:gs>
                <a:gs pos="50000">
                  <a:srgbClr val="000000"/>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rtlCol="0" anchor="ctr"/>
            <a:lstStyle/>
            <a:p>
              <a:pPr algn="ctr" defTabSz="914362">
                <a:defRPr/>
              </a:pPr>
              <a:endParaRPr lang="en-US" sz="1100" kern="0" dirty="0">
                <a:solidFill>
                  <a:srgbClr val="000000"/>
                </a:solidFill>
                <a:latin typeface="+mj-lt"/>
              </a:endParaRPr>
            </a:p>
          </p:txBody>
        </p:sp>
        <p:sp>
          <p:nvSpPr>
            <p:cNvPr id="16" name="Rectangle 15"/>
            <p:cNvSpPr/>
            <p:nvPr/>
          </p:nvSpPr>
          <p:spPr bwMode="invGray">
            <a:xfrm>
              <a:off x="-11375" y="5261830"/>
              <a:ext cx="9144000" cy="1584795"/>
            </a:xfrm>
            <a:prstGeom prst="rect">
              <a:avLst/>
            </a:prstGeom>
            <a:gradFill>
              <a:gsLst>
                <a:gs pos="0">
                  <a:srgbClr val="000000">
                    <a:alpha val="0"/>
                  </a:srgbClr>
                </a:gs>
                <a:gs pos="50000">
                  <a:srgbClr val="000000"/>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rtlCol="0" anchor="ctr"/>
            <a:lstStyle/>
            <a:p>
              <a:pPr algn="ctr" defTabSz="914362">
                <a:defRPr/>
              </a:pPr>
              <a:endParaRPr lang="en-US" sz="1100" kern="0" dirty="0">
                <a:solidFill>
                  <a:srgbClr val="000000"/>
                </a:solidFill>
                <a:latin typeface="+mj-lt"/>
              </a:endParaRPr>
            </a:p>
          </p:txBody>
        </p:sp>
        <p:sp>
          <p:nvSpPr>
            <p:cNvPr id="17" name="TextBox 16"/>
            <p:cNvSpPr txBox="1"/>
            <p:nvPr/>
          </p:nvSpPr>
          <p:spPr bwMode="invGray">
            <a:xfrm>
              <a:off x="695207" y="5354656"/>
              <a:ext cx="7730836" cy="694607"/>
            </a:xfrm>
            <a:prstGeom prst="rect">
              <a:avLst/>
            </a:prstGeom>
            <a:noFill/>
          </p:spPr>
          <p:txBody>
            <a:bodyPr wrap="square" tIns="182880" rtlCol="0">
              <a:spAutoFit/>
            </a:bodyPr>
            <a:lstStyle/>
            <a:p>
              <a:pPr marL="0" lvl="1" indent="-155568" algn="ctr">
                <a:lnSpc>
                  <a:spcPct val="90000"/>
                </a:lnSpc>
                <a:spcBef>
                  <a:spcPct val="0"/>
                </a:spcBef>
                <a:buClr>
                  <a:srgbClr val="FFC000"/>
                </a:buClr>
                <a:defRPr/>
              </a:pPr>
              <a:r>
                <a:rPr lang="en-US" sz="2000" b="1" dirty="0">
                  <a:gradFill>
                    <a:gsLst>
                      <a:gs pos="0">
                        <a:schemeClr val="tx1"/>
                      </a:gs>
                      <a:gs pos="86000">
                        <a:schemeClr val="tx1"/>
                      </a:gs>
                    </a:gsLst>
                    <a:lin ang="5400000" scaled="0"/>
                  </a:gradFill>
                  <a:effectLst>
                    <a:outerShdw blurRad="63500" algn="ctr" rotWithShape="0">
                      <a:schemeClr val="tx1">
                        <a:alpha val="60000"/>
                      </a:schemeClr>
                    </a:outerShdw>
                  </a:effectLst>
                </a:rPr>
                <a:t>6 datacenters across 3 continents</a:t>
              </a:r>
            </a:p>
          </p:txBody>
        </p:sp>
        <p:sp>
          <p:nvSpPr>
            <p:cNvPr id="18" name="Rectangle 17"/>
            <p:cNvSpPr/>
            <p:nvPr/>
          </p:nvSpPr>
          <p:spPr>
            <a:xfrm>
              <a:off x="685800" y="5912283"/>
              <a:ext cx="7924800" cy="715656"/>
            </a:xfrm>
            <a:prstGeom prst="rect">
              <a:avLst/>
            </a:prstGeom>
          </p:spPr>
          <p:txBody>
            <a:bodyPr wrap="square">
              <a:spAutoFit/>
            </a:bodyPr>
            <a:lstStyle/>
            <a:p>
              <a:pPr algn="ctr"/>
              <a:r>
                <a:rPr lang="en-US" dirty="0" smtClean="0">
                  <a:gradFill>
                    <a:gsLst>
                      <a:gs pos="0">
                        <a:schemeClr val="tx1"/>
                      </a:gs>
                      <a:gs pos="86000">
                        <a:schemeClr val="tx1"/>
                      </a:gs>
                    </a:gsLst>
                    <a:lin ang="5400000" scaled="0"/>
                  </a:gradFill>
                  <a:effectLst>
                    <a:outerShdw blurRad="63500" algn="ctr" rotWithShape="0">
                      <a:schemeClr val="tx1">
                        <a:alpha val="60000"/>
                      </a:schemeClr>
                    </a:outerShdw>
                  </a:effectLst>
                </a:rPr>
                <a:t>Simply select your data center of choice when deploying an application</a:t>
              </a:r>
            </a:p>
            <a:p>
              <a:pPr algn="ctr"/>
              <a:r>
                <a:rPr lang="en-US" sz="1000" dirty="0">
                  <a:solidFill>
                    <a:srgbClr val="FFFFFF"/>
                  </a:solidFill>
                  <a:effectLst>
                    <a:outerShdw blurRad="38100" dist="38100" dir="2700000" algn="tl">
                      <a:srgbClr val="000000">
                        <a:alpha val="43137"/>
                      </a:srgbClr>
                    </a:outerShdw>
                  </a:effectLst>
                  <a:latin typeface="+mj-lt"/>
                </a:rPr>
                <a:t>  </a:t>
              </a:r>
            </a:p>
          </p:txBody>
        </p:sp>
      </p:grpSp>
      <p:grpSp>
        <p:nvGrpSpPr>
          <p:cNvPr id="22" name="Group 21"/>
          <p:cNvGrpSpPr/>
          <p:nvPr/>
        </p:nvGrpSpPr>
        <p:grpSpPr>
          <a:xfrm>
            <a:off x="1772111" y="2504497"/>
            <a:ext cx="443028" cy="295855"/>
            <a:chOff x="1933575" y="510402"/>
            <a:chExt cx="590550" cy="394473"/>
          </a:xfrm>
        </p:grpSpPr>
        <p:sp>
          <p:nvSpPr>
            <p:cNvPr id="23" name="Oval 22"/>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61"/>
              <a:endParaRPr lang="en-US" sz="2400" spc="-50" dirty="0">
                <a:gradFill>
                  <a:gsLst>
                    <a:gs pos="0">
                      <a:srgbClr val="000000"/>
                    </a:gs>
                    <a:gs pos="100000">
                      <a:srgbClr val="000000"/>
                    </a:gs>
                  </a:gsLst>
                  <a:lin ang="5400000" scaled="0"/>
                </a:gradFill>
              </a:endParaRPr>
            </a:p>
          </p:txBody>
        </p:sp>
        <p:grpSp>
          <p:nvGrpSpPr>
            <p:cNvPr id="24" name="Group 110"/>
            <p:cNvGrpSpPr/>
            <p:nvPr/>
          </p:nvGrpSpPr>
          <p:grpSpPr>
            <a:xfrm>
              <a:off x="2048154" y="510402"/>
              <a:ext cx="407419" cy="345058"/>
              <a:chOff x="-2293085" y="806266"/>
              <a:chExt cx="319677" cy="345058"/>
            </a:xfrm>
          </p:grpSpPr>
          <p:pic>
            <p:nvPicPr>
              <p:cNvPr id="25"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26"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sp>
        <p:nvSpPr>
          <p:cNvPr id="27" name="TextBox 13"/>
          <p:cNvSpPr txBox="1">
            <a:spLocks noChangeArrowheads="1"/>
          </p:cNvSpPr>
          <p:nvPr/>
        </p:nvSpPr>
        <p:spPr bwMode="auto">
          <a:xfrm>
            <a:off x="2400925" y="2943051"/>
            <a:ext cx="1097128" cy="246221"/>
          </a:xfrm>
          <a:prstGeom prst="rect">
            <a:avLst/>
          </a:prstGeom>
          <a:solidFill>
            <a:schemeClr val="bg1">
              <a:alpha val="48000"/>
            </a:schemeClr>
          </a:solidFill>
          <a:ln w="9525">
            <a:noFill/>
            <a:miter lim="800000"/>
            <a:headEnd/>
            <a:tailEnd/>
          </a:ln>
        </p:spPr>
        <p:txBody>
          <a:bodyPr wrap="square" lIns="91436" tIns="45718" rIns="91436" bIns="45718">
            <a:spAutoFit/>
          </a:bodyPr>
          <a:lstStyle/>
          <a:p>
            <a:r>
              <a:rPr lang="en-US" sz="1000" dirty="0">
                <a:gradFill>
                  <a:gsLst>
                    <a:gs pos="0">
                      <a:schemeClr val="tx1"/>
                    </a:gs>
                    <a:gs pos="86000">
                      <a:schemeClr val="tx1"/>
                    </a:gs>
                  </a:gsLst>
                  <a:lin ang="5400000" scaled="0"/>
                </a:gradFill>
                <a:effectLst>
                  <a:outerShdw blurRad="63500" algn="ctr" rotWithShape="0">
                    <a:schemeClr val="tx1">
                      <a:alpha val="60000"/>
                    </a:schemeClr>
                  </a:outerShdw>
                </a:effectLst>
              </a:rPr>
              <a:t>S. Central – U.S. </a:t>
            </a:r>
          </a:p>
        </p:txBody>
      </p:sp>
      <p:grpSp>
        <p:nvGrpSpPr>
          <p:cNvPr id="28" name="Group 27"/>
          <p:cNvGrpSpPr/>
          <p:nvPr/>
        </p:nvGrpSpPr>
        <p:grpSpPr>
          <a:xfrm>
            <a:off x="1643490" y="2811679"/>
            <a:ext cx="443028" cy="295855"/>
            <a:chOff x="1933575" y="510402"/>
            <a:chExt cx="590550" cy="394473"/>
          </a:xfrm>
        </p:grpSpPr>
        <p:sp>
          <p:nvSpPr>
            <p:cNvPr id="29" name="Oval 28"/>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61"/>
              <a:endParaRPr lang="en-US" sz="2400" spc="-50" dirty="0">
                <a:gradFill>
                  <a:gsLst>
                    <a:gs pos="0">
                      <a:srgbClr val="000000"/>
                    </a:gs>
                    <a:gs pos="100000">
                      <a:srgbClr val="000000"/>
                    </a:gs>
                  </a:gsLst>
                  <a:lin ang="5400000" scaled="0"/>
                </a:gradFill>
              </a:endParaRPr>
            </a:p>
          </p:txBody>
        </p:sp>
        <p:grpSp>
          <p:nvGrpSpPr>
            <p:cNvPr id="30" name="Group 110"/>
            <p:cNvGrpSpPr/>
            <p:nvPr/>
          </p:nvGrpSpPr>
          <p:grpSpPr>
            <a:xfrm>
              <a:off x="2048154" y="510402"/>
              <a:ext cx="407419" cy="345058"/>
              <a:chOff x="-2293085" y="806266"/>
              <a:chExt cx="319677" cy="345058"/>
            </a:xfrm>
          </p:grpSpPr>
          <p:pic>
            <p:nvPicPr>
              <p:cNvPr id="31"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32"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cxnSp>
        <p:nvCxnSpPr>
          <p:cNvPr id="33" name="Straight Connector 32"/>
          <p:cNvCxnSpPr/>
          <p:nvPr/>
        </p:nvCxnSpPr>
        <p:spPr>
          <a:xfrm flipV="1">
            <a:off x="2057938" y="3064669"/>
            <a:ext cx="342989" cy="0"/>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3808611" y="2340191"/>
            <a:ext cx="443028" cy="295855"/>
            <a:chOff x="1933575" y="510402"/>
            <a:chExt cx="590550" cy="394473"/>
          </a:xfrm>
        </p:grpSpPr>
        <p:sp>
          <p:nvSpPr>
            <p:cNvPr id="35" name="Oval 34"/>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61"/>
              <a:endParaRPr lang="en-US" sz="2400" spc="-50" dirty="0">
                <a:gradFill>
                  <a:gsLst>
                    <a:gs pos="0">
                      <a:srgbClr val="000000"/>
                    </a:gs>
                    <a:gs pos="100000">
                      <a:srgbClr val="000000"/>
                    </a:gs>
                  </a:gsLst>
                  <a:lin ang="5400000" scaled="0"/>
                </a:gradFill>
              </a:endParaRPr>
            </a:p>
          </p:txBody>
        </p:sp>
        <p:grpSp>
          <p:nvGrpSpPr>
            <p:cNvPr id="36" name="Group 110"/>
            <p:cNvGrpSpPr/>
            <p:nvPr/>
          </p:nvGrpSpPr>
          <p:grpSpPr>
            <a:xfrm>
              <a:off x="2048154" y="510402"/>
              <a:ext cx="407419" cy="345058"/>
              <a:chOff x="-2293085" y="806266"/>
              <a:chExt cx="319677" cy="345058"/>
            </a:xfrm>
          </p:grpSpPr>
          <p:pic>
            <p:nvPicPr>
              <p:cNvPr id="37"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38"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sp>
        <p:nvSpPr>
          <p:cNvPr id="39" name="TextBox 13"/>
          <p:cNvSpPr txBox="1">
            <a:spLocks noChangeArrowheads="1"/>
          </p:cNvSpPr>
          <p:nvPr/>
        </p:nvSpPr>
        <p:spPr bwMode="auto">
          <a:xfrm>
            <a:off x="4754668" y="2664676"/>
            <a:ext cx="791375" cy="246221"/>
          </a:xfrm>
          <a:prstGeom prst="rect">
            <a:avLst/>
          </a:prstGeom>
          <a:solidFill>
            <a:schemeClr val="bg1">
              <a:alpha val="69000"/>
            </a:schemeClr>
          </a:solidFill>
          <a:ln w="9525">
            <a:noFill/>
            <a:miter lim="800000"/>
            <a:headEnd/>
            <a:tailEnd/>
          </a:ln>
        </p:spPr>
        <p:txBody>
          <a:bodyPr wrap="square" lIns="91436" tIns="45718" rIns="91436" bIns="45718">
            <a:spAutoFit/>
          </a:bodyPr>
          <a:lstStyle/>
          <a:p>
            <a:r>
              <a:rPr lang="en-US" sz="1000" dirty="0">
                <a:gradFill>
                  <a:gsLst>
                    <a:gs pos="0">
                      <a:schemeClr val="tx1"/>
                    </a:gs>
                    <a:gs pos="86000">
                      <a:schemeClr val="tx1"/>
                    </a:gs>
                  </a:gsLst>
                  <a:lin ang="5400000" scaled="0"/>
                </a:gradFill>
                <a:effectLst>
                  <a:outerShdw blurRad="63500" algn="ctr" rotWithShape="0">
                    <a:schemeClr val="tx1">
                      <a:alpha val="60000"/>
                    </a:schemeClr>
                  </a:outerShdw>
                </a:effectLst>
              </a:rPr>
              <a:t>W. Europe  </a:t>
            </a:r>
          </a:p>
        </p:txBody>
      </p:sp>
      <p:cxnSp>
        <p:nvCxnSpPr>
          <p:cNvPr id="40" name="Straight Connector 39"/>
          <p:cNvCxnSpPr/>
          <p:nvPr/>
        </p:nvCxnSpPr>
        <p:spPr>
          <a:xfrm flipV="1">
            <a:off x="4551755" y="2771775"/>
            <a:ext cx="205794"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1" name="TextBox 13"/>
          <p:cNvSpPr txBox="1">
            <a:spLocks noChangeArrowheads="1"/>
          </p:cNvSpPr>
          <p:nvPr/>
        </p:nvSpPr>
        <p:spPr bwMode="auto">
          <a:xfrm>
            <a:off x="2408072" y="2655589"/>
            <a:ext cx="1097128" cy="246221"/>
          </a:xfrm>
          <a:prstGeom prst="rect">
            <a:avLst/>
          </a:prstGeom>
          <a:solidFill>
            <a:schemeClr val="bg1">
              <a:alpha val="48000"/>
            </a:schemeClr>
          </a:solidFill>
          <a:ln w="9525">
            <a:noFill/>
            <a:miter lim="800000"/>
            <a:headEnd/>
            <a:tailEnd/>
          </a:ln>
        </p:spPr>
        <p:txBody>
          <a:bodyPr wrap="square" lIns="91436" tIns="45718" rIns="91436" bIns="45718">
            <a:spAutoFit/>
          </a:bodyPr>
          <a:lstStyle/>
          <a:p>
            <a:r>
              <a:rPr lang="en-US" sz="1000" dirty="0">
                <a:gradFill>
                  <a:gsLst>
                    <a:gs pos="0">
                      <a:schemeClr val="tx1"/>
                    </a:gs>
                    <a:gs pos="86000">
                      <a:schemeClr val="tx1"/>
                    </a:gs>
                  </a:gsLst>
                  <a:lin ang="5400000" scaled="0"/>
                </a:gradFill>
                <a:effectLst>
                  <a:outerShdw blurRad="63500" algn="ctr" rotWithShape="0">
                    <a:schemeClr val="tx1">
                      <a:alpha val="60000"/>
                    </a:schemeClr>
                  </a:outerShdw>
                </a:effectLst>
              </a:rPr>
              <a:t>N. Central – U.S. </a:t>
            </a:r>
          </a:p>
        </p:txBody>
      </p:sp>
      <p:cxnSp>
        <p:nvCxnSpPr>
          <p:cNvPr id="42" name="Straight Connector 41"/>
          <p:cNvCxnSpPr/>
          <p:nvPr/>
        </p:nvCxnSpPr>
        <p:spPr>
          <a:xfrm flipV="1">
            <a:off x="2188954" y="2757488"/>
            <a:ext cx="212653"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3" name="TextBox 13"/>
          <p:cNvSpPr txBox="1">
            <a:spLocks noChangeArrowheads="1"/>
          </p:cNvSpPr>
          <p:nvPr/>
        </p:nvSpPr>
        <p:spPr bwMode="auto">
          <a:xfrm>
            <a:off x="4754667" y="2342595"/>
            <a:ext cx="791374" cy="246221"/>
          </a:xfrm>
          <a:prstGeom prst="rect">
            <a:avLst/>
          </a:prstGeom>
          <a:solidFill>
            <a:schemeClr val="bg1">
              <a:alpha val="69000"/>
            </a:schemeClr>
          </a:solidFill>
          <a:ln w="9525">
            <a:noFill/>
            <a:miter lim="800000"/>
            <a:headEnd/>
            <a:tailEnd/>
          </a:ln>
        </p:spPr>
        <p:txBody>
          <a:bodyPr wrap="square" lIns="91436" tIns="45718" rIns="91436" bIns="45718">
            <a:spAutoFit/>
          </a:bodyPr>
          <a:lstStyle/>
          <a:p>
            <a:r>
              <a:rPr lang="en-US" sz="1000" dirty="0">
                <a:gradFill>
                  <a:gsLst>
                    <a:gs pos="0">
                      <a:schemeClr val="tx1"/>
                    </a:gs>
                    <a:gs pos="86000">
                      <a:schemeClr val="tx1"/>
                    </a:gs>
                  </a:gsLst>
                  <a:lin ang="5400000" scaled="0"/>
                </a:gradFill>
                <a:effectLst>
                  <a:outerShdw blurRad="63500" algn="ctr" rotWithShape="0">
                    <a:schemeClr val="tx1">
                      <a:alpha val="60000"/>
                    </a:schemeClr>
                  </a:outerShdw>
                </a:effectLst>
              </a:rPr>
              <a:t>N. Europe  </a:t>
            </a:r>
          </a:p>
        </p:txBody>
      </p:sp>
      <p:cxnSp>
        <p:nvCxnSpPr>
          <p:cNvPr id="44" name="Straight Connector 43"/>
          <p:cNvCxnSpPr>
            <a:stCxn id="38" idx="3"/>
          </p:cNvCxnSpPr>
          <p:nvPr/>
        </p:nvCxnSpPr>
        <p:spPr>
          <a:xfrm flipV="1">
            <a:off x="4200213" y="2433997"/>
            <a:ext cx="355797" cy="76141"/>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702583" y="2881545"/>
            <a:ext cx="443028" cy="295855"/>
            <a:chOff x="1933575" y="510402"/>
            <a:chExt cx="590550" cy="394473"/>
          </a:xfrm>
        </p:grpSpPr>
        <p:sp>
          <p:nvSpPr>
            <p:cNvPr id="46" name="Oval 45"/>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61"/>
              <a:endParaRPr lang="en-US" sz="2400" spc="-50" dirty="0">
                <a:gradFill>
                  <a:gsLst>
                    <a:gs pos="0">
                      <a:srgbClr val="000000"/>
                    </a:gs>
                    <a:gs pos="100000">
                      <a:srgbClr val="000000"/>
                    </a:gs>
                  </a:gsLst>
                  <a:lin ang="5400000" scaled="0"/>
                </a:gradFill>
              </a:endParaRPr>
            </a:p>
          </p:txBody>
        </p:sp>
        <p:grpSp>
          <p:nvGrpSpPr>
            <p:cNvPr id="47" name="Group 110"/>
            <p:cNvGrpSpPr/>
            <p:nvPr/>
          </p:nvGrpSpPr>
          <p:grpSpPr>
            <a:xfrm>
              <a:off x="2048154" y="510402"/>
              <a:ext cx="407419" cy="345058"/>
              <a:chOff x="-2293085" y="806266"/>
              <a:chExt cx="319677" cy="345058"/>
            </a:xfrm>
          </p:grpSpPr>
          <p:pic>
            <p:nvPicPr>
              <p:cNvPr id="48"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49"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sp>
        <p:nvSpPr>
          <p:cNvPr id="50" name="TextBox 13"/>
          <p:cNvSpPr txBox="1">
            <a:spLocks noChangeArrowheads="1"/>
          </p:cNvSpPr>
          <p:nvPr/>
        </p:nvSpPr>
        <p:spPr bwMode="auto">
          <a:xfrm>
            <a:off x="7318427" y="3385528"/>
            <a:ext cx="651349" cy="246221"/>
          </a:xfrm>
          <a:prstGeom prst="rect">
            <a:avLst/>
          </a:prstGeom>
          <a:solidFill>
            <a:schemeClr val="bg1">
              <a:alpha val="48000"/>
            </a:schemeClr>
          </a:solidFill>
          <a:ln w="9525">
            <a:noFill/>
            <a:miter lim="800000"/>
            <a:headEnd/>
            <a:tailEnd/>
          </a:ln>
        </p:spPr>
        <p:txBody>
          <a:bodyPr wrap="square" lIns="91436" tIns="45718" rIns="91436" bIns="45718">
            <a:spAutoFit/>
          </a:bodyPr>
          <a:lstStyle/>
          <a:p>
            <a:r>
              <a:rPr lang="en-US" sz="1000" dirty="0">
                <a:gradFill>
                  <a:gsLst>
                    <a:gs pos="0">
                      <a:schemeClr val="tx1"/>
                    </a:gs>
                    <a:gs pos="86000">
                      <a:schemeClr val="tx1"/>
                    </a:gs>
                  </a:gsLst>
                  <a:lin ang="5400000" scaled="0"/>
                </a:gradFill>
                <a:effectLst>
                  <a:outerShdw blurRad="63500" algn="ctr" rotWithShape="0">
                    <a:schemeClr val="tx1">
                      <a:alpha val="60000"/>
                    </a:schemeClr>
                  </a:outerShdw>
                </a:effectLst>
              </a:rPr>
              <a:t>S.E. Asia</a:t>
            </a:r>
          </a:p>
        </p:txBody>
      </p:sp>
      <p:grpSp>
        <p:nvGrpSpPr>
          <p:cNvPr id="51" name="Group 50"/>
          <p:cNvGrpSpPr/>
          <p:nvPr/>
        </p:nvGrpSpPr>
        <p:grpSpPr>
          <a:xfrm>
            <a:off x="6566816" y="3204585"/>
            <a:ext cx="443028" cy="295855"/>
            <a:chOff x="1933575" y="510402"/>
            <a:chExt cx="590550" cy="394473"/>
          </a:xfrm>
        </p:grpSpPr>
        <p:sp>
          <p:nvSpPr>
            <p:cNvPr id="52" name="Oval 51"/>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61"/>
              <a:endParaRPr lang="en-US" sz="2400" spc="-50" dirty="0">
                <a:gradFill>
                  <a:gsLst>
                    <a:gs pos="0">
                      <a:srgbClr val="000000"/>
                    </a:gs>
                    <a:gs pos="100000">
                      <a:srgbClr val="000000"/>
                    </a:gs>
                  </a:gsLst>
                  <a:lin ang="5400000" scaled="0"/>
                </a:gradFill>
              </a:endParaRPr>
            </a:p>
          </p:txBody>
        </p:sp>
        <p:grpSp>
          <p:nvGrpSpPr>
            <p:cNvPr id="53" name="Group 110"/>
            <p:cNvGrpSpPr/>
            <p:nvPr/>
          </p:nvGrpSpPr>
          <p:grpSpPr>
            <a:xfrm>
              <a:off x="2048154" y="510402"/>
              <a:ext cx="407419" cy="345058"/>
              <a:chOff x="-2293085" y="806266"/>
              <a:chExt cx="319677" cy="345058"/>
            </a:xfrm>
          </p:grpSpPr>
          <p:pic>
            <p:nvPicPr>
              <p:cNvPr id="54"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55"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cxnSp>
        <p:nvCxnSpPr>
          <p:cNvPr id="56" name="Straight Connector 55"/>
          <p:cNvCxnSpPr/>
          <p:nvPr/>
        </p:nvCxnSpPr>
        <p:spPr>
          <a:xfrm flipV="1">
            <a:off x="6981263" y="3461540"/>
            <a:ext cx="342989"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57" name="TextBox 13"/>
          <p:cNvSpPr txBox="1">
            <a:spLocks noChangeArrowheads="1"/>
          </p:cNvSpPr>
          <p:nvPr/>
        </p:nvSpPr>
        <p:spPr bwMode="auto">
          <a:xfrm>
            <a:off x="7331083" y="3029350"/>
            <a:ext cx="651680" cy="246221"/>
          </a:xfrm>
          <a:prstGeom prst="rect">
            <a:avLst/>
          </a:prstGeom>
          <a:solidFill>
            <a:schemeClr val="bg1">
              <a:alpha val="48000"/>
            </a:schemeClr>
          </a:solidFill>
          <a:ln w="9525">
            <a:noFill/>
            <a:miter lim="800000"/>
            <a:headEnd/>
            <a:tailEnd/>
          </a:ln>
        </p:spPr>
        <p:txBody>
          <a:bodyPr wrap="square" lIns="91436" tIns="45718" rIns="91436" bIns="45718">
            <a:spAutoFit/>
          </a:bodyPr>
          <a:lstStyle/>
          <a:p>
            <a:r>
              <a:rPr lang="en-US" sz="1000" dirty="0">
                <a:gradFill>
                  <a:gsLst>
                    <a:gs pos="0">
                      <a:schemeClr val="tx1"/>
                    </a:gs>
                    <a:gs pos="86000">
                      <a:schemeClr val="tx1"/>
                    </a:gs>
                  </a:gsLst>
                  <a:lin ang="5400000" scaled="0"/>
                </a:gradFill>
                <a:effectLst>
                  <a:outerShdw blurRad="63500" algn="ctr" rotWithShape="0">
                    <a:schemeClr val="tx1">
                      <a:alpha val="60000"/>
                    </a:schemeClr>
                  </a:outerShdw>
                </a:effectLst>
              </a:rPr>
              <a:t>E. Asia</a:t>
            </a:r>
          </a:p>
        </p:txBody>
      </p:sp>
      <p:cxnSp>
        <p:nvCxnSpPr>
          <p:cNvPr id="58" name="Straight Connector 57"/>
          <p:cNvCxnSpPr/>
          <p:nvPr/>
        </p:nvCxnSpPr>
        <p:spPr>
          <a:xfrm flipV="1">
            <a:off x="7122094" y="3126607"/>
            <a:ext cx="205794"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551755" y="2432722"/>
            <a:ext cx="205794" cy="0"/>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4158745" y="2504497"/>
            <a:ext cx="443028" cy="295855"/>
            <a:chOff x="1933575" y="510402"/>
            <a:chExt cx="590550" cy="394473"/>
          </a:xfrm>
        </p:grpSpPr>
        <p:sp>
          <p:nvSpPr>
            <p:cNvPr id="61" name="Oval 60"/>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61"/>
              <a:endParaRPr lang="en-US" sz="2400" spc="-50" dirty="0">
                <a:gradFill>
                  <a:gsLst>
                    <a:gs pos="0">
                      <a:srgbClr val="000000"/>
                    </a:gs>
                    <a:gs pos="100000">
                      <a:srgbClr val="000000"/>
                    </a:gs>
                  </a:gsLst>
                  <a:lin ang="5400000" scaled="0"/>
                </a:gradFill>
              </a:endParaRPr>
            </a:p>
          </p:txBody>
        </p:sp>
        <p:grpSp>
          <p:nvGrpSpPr>
            <p:cNvPr id="62" name="Group 110"/>
            <p:cNvGrpSpPr/>
            <p:nvPr/>
          </p:nvGrpSpPr>
          <p:grpSpPr>
            <a:xfrm>
              <a:off x="2048154" y="510402"/>
              <a:ext cx="407419" cy="345058"/>
              <a:chOff x="-2293085" y="806266"/>
              <a:chExt cx="319677" cy="345058"/>
            </a:xfrm>
          </p:grpSpPr>
          <p:pic>
            <p:nvPicPr>
              <p:cNvPr id="63"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64"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spTree>
    <p:extLst>
      <p:ext uri="{BB962C8B-B14F-4D97-AF65-F5344CB8AC3E}">
        <p14:creationId xmlns:p14="http://schemas.microsoft.com/office/powerpoint/2010/main" val="2165004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8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2"/>
            <a:ext cx="8363938" cy="443198"/>
          </a:xfrm>
        </p:spPr>
        <p:txBody>
          <a:bodyPr/>
          <a:lstStyle/>
          <a:p>
            <a:r>
              <a:rPr lang="en-US" sz="3200" dirty="0"/>
              <a:t>Windows Azure Platform International Availability</a:t>
            </a:r>
          </a:p>
        </p:txBody>
      </p:sp>
      <p:sp>
        <p:nvSpPr>
          <p:cNvPr id="3" name="Text Placeholder 3"/>
          <p:cNvSpPr txBox="1">
            <a:spLocks/>
          </p:cNvSpPr>
          <p:nvPr/>
        </p:nvSpPr>
        <p:spPr>
          <a:xfrm>
            <a:off x="685800" y="857252"/>
            <a:ext cx="8364538" cy="4175310"/>
          </a:xfrm>
          <a:prstGeom prst="rect">
            <a:avLst/>
          </a:prstGeom>
        </p:spPr>
        <p:txBody>
          <a:bodyPr vert="horz" wrap="square" lIns="0" tIns="0" rIns="0" bIns="0" numCol="4" rtlCol="0">
            <a:spAutoFit/>
          </a:bodyPr>
          <a:lstStyle>
            <a:lvl1pPr marL="400050" indent="-400050"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latin typeface="+mn-lt"/>
                <a:ea typeface="+mn-ea"/>
                <a:cs typeface="+mn-cs"/>
              </a:defRPr>
            </a:lvl1pPr>
            <a:lvl2pPr marL="746125" indent="-346075"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effectLst/>
                <a:latin typeface="+mn-lt"/>
                <a:ea typeface="+mn-ea"/>
                <a:cs typeface="+mn-cs"/>
              </a:defRPr>
            </a:lvl2pPr>
            <a:lvl3pPr marL="1082675" indent="-336550"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effectLst/>
                <a:latin typeface="+mn-lt"/>
                <a:ea typeface="+mn-ea"/>
                <a:cs typeface="+mn-cs"/>
              </a:defRPr>
            </a:lvl3pPr>
            <a:lvl4pPr marL="1374775" indent="-29210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4pPr>
            <a:lvl5pPr marL="1660525" indent="-2857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Australia</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Austria</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Belgium</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Brazil</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Canada</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Chile</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Colombia</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Costa Rica</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Czech Republic</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Cyprus</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Denmark</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Finland</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France</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Germany</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Greece</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Hong Kong</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Hungary</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Ireland</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Israel</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India</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Italy</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Japan</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Luxembourg</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Malaysia</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Mexico</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Netherlands</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New Zealand</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Norway</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Peru</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Philippines</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Poland</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Portugal</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Puerto Rico</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Romania</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Singapore</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Spain</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Sweden</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Switzerland</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Trinidad &amp; Tobago</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UK</a:t>
            </a:r>
          </a:p>
          <a:p>
            <a:pPr marL="269106" indent="-269106">
              <a:spcAft>
                <a:spcPts val="900"/>
              </a:spcAft>
              <a:buFont typeface="+mj-lt"/>
              <a:buAutoNum type="arabicPeriod"/>
              <a:defRPr/>
            </a:pPr>
            <a:r>
              <a:rPr lang="en-US" sz="1400">
                <a:effectLst>
                  <a:outerShdw blurRad="63500" algn="ctr" rotWithShape="0">
                    <a:schemeClr val="tx1">
                      <a:alpha val="60000"/>
                    </a:schemeClr>
                  </a:outerShdw>
                </a:effectLst>
              </a:rPr>
              <a:t>USA</a:t>
            </a:r>
          </a:p>
          <a:p>
            <a:pPr marL="269106" indent="-269106">
              <a:buFont typeface="+mj-lt"/>
              <a:buAutoNum type="arabicPeriod"/>
            </a:pPr>
            <a:endParaRPr lang="en-US" sz="1800" dirty="0"/>
          </a:p>
        </p:txBody>
      </p:sp>
      <p:pic>
        <p:nvPicPr>
          <p:cNvPr id="4" name="Picture 2" descr="\\server3\Restrict\FTP_Root\Clients\White_Whale\7-20578_Windows_Azure_EBC_Deck_November_09\PPT\SFP_Art\map_2.png"/>
          <p:cNvPicPr>
            <a:picLocks noChangeAspect="1" noChangeArrowheads="1"/>
          </p:cNvPicPr>
          <p:nvPr/>
        </p:nvPicPr>
        <p:blipFill>
          <a:blip r:embed="rId5">
            <a:alphaModFix amt="45000"/>
          </a:blip>
          <a:srcRect r="43864"/>
          <a:stretch>
            <a:fillRect/>
          </a:stretch>
        </p:blipFill>
        <p:spPr bwMode="auto">
          <a:xfrm>
            <a:off x="442749" y="1449223"/>
            <a:ext cx="4279688" cy="2418533"/>
          </a:xfrm>
          <a:prstGeom prst="rect">
            <a:avLst/>
          </a:prstGeom>
          <a:blipFill dpi="0" rotWithShape="1">
            <a:blip r:embed="rId6" cstate="print">
              <a:alphaModFix amt="45000"/>
            </a:blip>
            <a:srcRect/>
            <a:stretch>
              <a:fillRect/>
            </a:stretch>
          </a:blipFill>
          <a:ln w="55000" cap="flat" cmpd="thickThin" algn="ctr">
            <a:noFill/>
            <a:prstDash val="solid"/>
            <a:headEnd type="none" w="med" len="med"/>
            <a:tailEnd type="none" w="med" len="med"/>
          </a:ln>
          <a:effectLst/>
        </p:spPr>
      </p:pic>
      <p:pic>
        <p:nvPicPr>
          <p:cNvPr id="5" name="Picture 2" descr="\\server3\Restrict\FTP_Root\Clients\White_Whale\7-20578_Windows_Azure_EBC_Deck_November_09\PPT\SFP_Art\map_2.png"/>
          <p:cNvPicPr>
            <a:picLocks noChangeAspect="1" noChangeArrowheads="1"/>
          </p:cNvPicPr>
          <p:nvPr/>
        </p:nvPicPr>
        <p:blipFill>
          <a:blip r:embed="rId5">
            <a:alphaModFix amt="45000"/>
          </a:blip>
          <a:srcRect l="54940" r="-465"/>
          <a:stretch>
            <a:fillRect/>
          </a:stretch>
        </p:blipFill>
        <p:spPr bwMode="auto">
          <a:xfrm>
            <a:off x="5504163" y="1428751"/>
            <a:ext cx="3716037" cy="2418533"/>
          </a:xfrm>
          <a:prstGeom prst="rect">
            <a:avLst/>
          </a:prstGeom>
          <a:blipFill dpi="0" rotWithShape="1">
            <a:blip r:embed="rId6" cstate="print">
              <a:alphaModFix amt="45000"/>
            </a:blip>
            <a:srcRect/>
            <a:stretch>
              <a:fillRect/>
            </a:stretch>
          </a:blipFill>
          <a:ln w="55000" cap="flat" cmpd="thickThin" algn="ctr">
            <a:noFill/>
            <a:prstDash val="solid"/>
            <a:headEnd type="none" w="med" len="med"/>
            <a:tailEnd type="none" w="med" len="med"/>
          </a:ln>
          <a:effectLst/>
        </p:spPr>
      </p:pic>
    </p:spTree>
    <p:extLst>
      <p:ext uri="{BB962C8B-B14F-4D97-AF65-F5344CB8AC3E}">
        <p14:creationId xmlns:p14="http://schemas.microsoft.com/office/powerpoint/2010/main" val="28839932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Windows Azure Platform Appliance</a:t>
            </a:r>
          </a:p>
        </p:txBody>
      </p:sp>
      <p:sp>
        <p:nvSpPr>
          <p:cNvPr id="3" name="Content Placeholder 2"/>
          <p:cNvSpPr>
            <a:spLocks noGrp="1"/>
          </p:cNvSpPr>
          <p:nvPr>
            <p:ph idx="1"/>
          </p:nvPr>
        </p:nvSpPr>
        <p:spPr>
          <a:xfrm>
            <a:off x="389436" y="1261872"/>
            <a:ext cx="8363938" cy="3984168"/>
          </a:xfrm>
        </p:spPr>
        <p:txBody>
          <a:bodyPr/>
          <a:lstStyle/>
          <a:p>
            <a:r>
              <a:rPr lang="en-US" sz="2000" dirty="0"/>
              <a:t>Windows Azure Platform in your datacenter</a:t>
            </a:r>
          </a:p>
          <a:p>
            <a:pPr lvl="1"/>
            <a:r>
              <a:rPr lang="en-US" sz="1600" dirty="0"/>
              <a:t>Designed for unlimited scale &amp; multi-tenancy</a:t>
            </a:r>
          </a:p>
          <a:p>
            <a:pPr lvl="1"/>
            <a:r>
              <a:rPr lang="en-US" sz="1600" dirty="0"/>
              <a:t>Identical to the hardware in Microsoft’s datacenters</a:t>
            </a:r>
          </a:p>
          <a:p>
            <a:pPr lvl="1"/>
            <a:r>
              <a:rPr lang="en-US" sz="1600" dirty="0"/>
              <a:t>Delivered by a choice of hardware partners</a:t>
            </a:r>
          </a:p>
          <a:p>
            <a:r>
              <a:rPr lang="en-US" sz="2000" dirty="0"/>
              <a:t>Benefits</a:t>
            </a:r>
          </a:p>
          <a:p>
            <a:pPr lvl="1"/>
            <a:r>
              <a:rPr lang="en-US" sz="1600" dirty="0"/>
              <a:t>Platform as a Service </a:t>
            </a:r>
          </a:p>
          <a:p>
            <a:pPr lvl="1"/>
            <a:r>
              <a:rPr lang="en-US" sz="1600" dirty="0"/>
              <a:t>Physical Control</a:t>
            </a:r>
          </a:p>
          <a:p>
            <a:pPr lvl="1"/>
            <a:r>
              <a:rPr lang="en-US" sz="1600" dirty="0"/>
              <a:t>Geographic Proximity</a:t>
            </a:r>
          </a:p>
          <a:p>
            <a:pPr lvl="1"/>
            <a:r>
              <a:rPr lang="en-US" sz="1600" dirty="0"/>
              <a:t>Regulatory Compliance</a:t>
            </a:r>
          </a:p>
          <a:p>
            <a:pPr lvl="1"/>
            <a:r>
              <a:rPr lang="en-US" sz="1600" dirty="0"/>
              <a:t>Data Sovereignty </a:t>
            </a:r>
          </a:p>
          <a:p>
            <a:r>
              <a:rPr lang="en-US" sz="2000" dirty="0"/>
              <a:t>Currently in development with several partners</a:t>
            </a:r>
          </a:p>
          <a:p>
            <a:pPr lvl="1"/>
            <a:r>
              <a:rPr lang="en-US" sz="1600" dirty="0"/>
              <a:t>Fujitsu, Dell, HP, and eBay</a:t>
            </a:r>
          </a:p>
          <a:p>
            <a:endParaRPr lang="en-US" sz="2800" dirty="0"/>
          </a:p>
        </p:txBody>
      </p:sp>
      <p:sp>
        <p:nvSpPr>
          <p:cNvPr id="4" name="Freeform 3"/>
          <p:cNvSpPr>
            <a:spLocks noChangeAspect="1"/>
          </p:cNvSpPr>
          <p:nvPr/>
        </p:nvSpPr>
        <p:spPr bwMode="auto">
          <a:xfrm>
            <a:off x="6081635" y="1446485"/>
            <a:ext cx="2753852" cy="1143662"/>
          </a:xfrm>
          <a:custGeom>
            <a:avLst/>
            <a:gdLst>
              <a:gd name="T0" fmla="*/ 381 w 2238"/>
              <a:gd name="T1" fmla="*/ 478 h 1239"/>
              <a:gd name="T2" fmla="*/ 211 w 2238"/>
              <a:gd name="T3" fmla="*/ 520 h 1239"/>
              <a:gd name="T4" fmla="*/ 115 w 2238"/>
              <a:gd name="T5" fmla="*/ 587 h 1239"/>
              <a:gd name="T6" fmla="*/ 48 w 2238"/>
              <a:gd name="T7" fmla="*/ 684 h 1239"/>
              <a:gd name="T8" fmla="*/ 9 w 2238"/>
              <a:gd name="T9" fmla="*/ 810 h 1239"/>
              <a:gd name="T10" fmla="*/ 20 w 2238"/>
              <a:gd name="T11" fmla="*/ 956 h 1239"/>
              <a:gd name="T12" fmla="*/ 147 w 2238"/>
              <a:gd name="T13" fmla="*/ 1157 h 1239"/>
              <a:gd name="T14" fmla="*/ 318 w 2238"/>
              <a:gd name="T15" fmla="*/ 1233 h 1239"/>
              <a:gd name="T16" fmla="*/ 411 w 2238"/>
              <a:gd name="T17" fmla="*/ 1239 h 1239"/>
              <a:gd name="T18" fmla="*/ 459 w 2238"/>
              <a:gd name="T19" fmla="*/ 1239 h 1239"/>
              <a:gd name="T20" fmla="*/ 478 w 2238"/>
              <a:gd name="T21" fmla="*/ 1239 h 1239"/>
              <a:gd name="T22" fmla="*/ 790 w 2238"/>
              <a:gd name="T23" fmla="*/ 1236 h 1239"/>
              <a:gd name="T24" fmla="*/ 1109 w 2238"/>
              <a:gd name="T25" fmla="*/ 1237 h 1239"/>
              <a:gd name="T26" fmla="*/ 1423 w 2238"/>
              <a:gd name="T27" fmla="*/ 1239 h 1239"/>
              <a:gd name="T28" fmla="*/ 1489 w 2238"/>
              <a:gd name="T29" fmla="*/ 1239 h 1239"/>
              <a:gd name="T30" fmla="*/ 1553 w 2238"/>
              <a:gd name="T31" fmla="*/ 1239 h 1239"/>
              <a:gd name="T32" fmla="*/ 1750 w 2238"/>
              <a:gd name="T33" fmla="*/ 1226 h 1239"/>
              <a:gd name="T34" fmla="*/ 1983 w 2238"/>
              <a:gd name="T35" fmla="*/ 1125 h 1239"/>
              <a:gd name="T36" fmla="*/ 2144 w 2238"/>
              <a:gd name="T37" fmla="*/ 952 h 1239"/>
              <a:gd name="T38" fmla="*/ 2232 w 2238"/>
              <a:gd name="T39" fmla="*/ 705 h 1239"/>
              <a:gd name="T40" fmla="*/ 2238 w 2238"/>
              <a:gd name="T41" fmla="*/ 628 h 1239"/>
              <a:gd name="T42" fmla="*/ 2234 w 2238"/>
              <a:gd name="T43" fmla="*/ 548 h 1239"/>
              <a:gd name="T44" fmla="*/ 1990 w 2238"/>
              <a:gd name="T45" fmla="*/ 123 h 1239"/>
              <a:gd name="T46" fmla="*/ 1886 w 2238"/>
              <a:gd name="T47" fmla="*/ 60 h 1239"/>
              <a:gd name="T48" fmla="*/ 1607 w 2238"/>
              <a:gd name="T49" fmla="*/ 4 h 1239"/>
              <a:gd name="T50" fmla="*/ 1385 w 2238"/>
              <a:gd name="T51" fmla="*/ 62 h 1239"/>
              <a:gd name="T52" fmla="*/ 1221 w 2238"/>
              <a:gd name="T53" fmla="*/ 175 h 1239"/>
              <a:gd name="T54" fmla="*/ 1221 w 2238"/>
              <a:gd name="T55" fmla="*/ 175 h 1239"/>
              <a:gd name="T56" fmla="*/ 1137 w 2238"/>
              <a:gd name="T57" fmla="*/ 277 h 1239"/>
              <a:gd name="T58" fmla="*/ 1127 w 2238"/>
              <a:gd name="T59" fmla="*/ 290 h 1239"/>
              <a:gd name="T60" fmla="*/ 1112 w 2238"/>
              <a:gd name="T61" fmla="*/ 283 h 1239"/>
              <a:gd name="T62" fmla="*/ 929 w 2238"/>
              <a:gd name="T63" fmla="*/ 242 h 1239"/>
              <a:gd name="T64" fmla="*/ 914 w 2238"/>
              <a:gd name="T65" fmla="*/ 242 h 1239"/>
              <a:gd name="T66" fmla="*/ 830 w 2238"/>
              <a:gd name="T67" fmla="*/ 252 h 1239"/>
              <a:gd name="T68" fmla="*/ 603 w 2238"/>
              <a:gd name="T69" fmla="*/ 361 h 1239"/>
              <a:gd name="T70" fmla="*/ 507 w 2238"/>
              <a:gd name="T71" fmla="*/ 477 h 1239"/>
              <a:gd name="T72" fmla="*/ 492 w 2238"/>
              <a:gd name="T73" fmla="*/ 498 h 1239"/>
              <a:gd name="T74" fmla="*/ 478 w 2238"/>
              <a:gd name="T75" fmla="*/ 493 h 1239"/>
              <a:gd name="T76" fmla="*/ 381 w 2238"/>
              <a:gd name="T77" fmla="*/ 478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38" h="1239">
                <a:moveTo>
                  <a:pt x="381" y="478"/>
                </a:moveTo>
                <a:cubicBezTo>
                  <a:pt x="303" y="478"/>
                  <a:pt x="241" y="504"/>
                  <a:pt x="211" y="520"/>
                </a:cubicBezTo>
                <a:cubicBezTo>
                  <a:pt x="168" y="541"/>
                  <a:pt x="137" y="563"/>
                  <a:pt x="115" y="587"/>
                </a:cubicBezTo>
                <a:cubicBezTo>
                  <a:pt x="90" y="613"/>
                  <a:pt x="67" y="646"/>
                  <a:pt x="48" y="684"/>
                </a:cubicBezTo>
                <a:cubicBezTo>
                  <a:pt x="29" y="720"/>
                  <a:pt x="16" y="761"/>
                  <a:pt x="9" y="810"/>
                </a:cubicBezTo>
                <a:cubicBezTo>
                  <a:pt x="0" y="868"/>
                  <a:pt x="12" y="927"/>
                  <a:pt x="20" y="956"/>
                </a:cubicBezTo>
                <a:cubicBezTo>
                  <a:pt x="43" y="1042"/>
                  <a:pt x="86" y="1109"/>
                  <a:pt x="147" y="1157"/>
                </a:cubicBezTo>
                <a:cubicBezTo>
                  <a:pt x="198" y="1197"/>
                  <a:pt x="254" y="1221"/>
                  <a:pt x="318" y="1233"/>
                </a:cubicBezTo>
                <a:cubicBezTo>
                  <a:pt x="349" y="1239"/>
                  <a:pt x="384" y="1239"/>
                  <a:pt x="411" y="1239"/>
                </a:cubicBezTo>
                <a:cubicBezTo>
                  <a:pt x="427" y="1239"/>
                  <a:pt x="443" y="1239"/>
                  <a:pt x="459" y="1239"/>
                </a:cubicBezTo>
                <a:cubicBezTo>
                  <a:pt x="465" y="1239"/>
                  <a:pt x="471" y="1239"/>
                  <a:pt x="478" y="1239"/>
                </a:cubicBezTo>
                <a:cubicBezTo>
                  <a:pt x="570" y="1237"/>
                  <a:pt x="672" y="1236"/>
                  <a:pt x="790" y="1236"/>
                </a:cubicBezTo>
                <a:cubicBezTo>
                  <a:pt x="896" y="1236"/>
                  <a:pt x="1004" y="1237"/>
                  <a:pt x="1109" y="1237"/>
                </a:cubicBezTo>
                <a:cubicBezTo>
                  <a:pt x="1212" y="1238"/>
                  <a:pt x="1319" y="1239"/>
                  <a:pt x="1423" y="1239"/>
                </a:cubicBezTo>
                <a:cubicBezTo>
                  <a:pt x="1445" y="1239"/>
                  <a:pt x="1467" y="1239"/>
                  <a:pt x="1489" y="1239"/>
                </a:cubicBezTo>
                <a:cubicBezTo>
                  <a:pt x="1511" y="1239"/>
                  <a:pt x="1532" y="1239"/>
                  <a:pt x="1553" y="1239"/>
                </a:cubicBezTo>
                <a:cubicBezTo>
                  <a:pt x="1619" y="1239"/>
                  <a:pt x="1690" y="1238"/>
                  <a:pt x="1750" y="1226"/>
                </a:cubicBezTo>
                <a:cubicBezTo>
                  <a:pt x="1835" y="1211"/>
                  <a:pt x="1913" y="1177"/>
                  <a:pt x="1983" y="1125"/>
                </a:cubicBezTo>
                <a:cubicBezTo>
                  <a:pt x="2047" y="1078"/>
                  <a:pt x="2101" y="1020"/>
                  <a:pt x="2144" y="952"/>
                </a:cubicBezTo>
                <a:cubicBezTo>
                  <a:pt x="2191" y="876"/>
                  <a:pt x="2221" y="793"/>
                  <a:pt x="2232" y="705"/>
                </a:cubicBezTo>
                <a:cubicBezTo>
                  <a:pt x="2235" y="680"/>
                  <a:pt x="2238" y="655"/>
                  <a:pt x="2238" y="628"/>
                </a:cubicBezTo>
                <a:cubicBezTo>
                  <a:pt x="2238" y="605"/>
                  <a:pt x="2238" y="576"/>
                  <a:pt x="2234" y="548"/>
                </a:cubicBezTo>
                <a:cubicBezTo>
                  <a:pt x="2211" y="369"/>
                  <a:pt x="2131" y="230"/>
                  <a:pt x="1990" y="123"/>
                </a:cubicBezTo>
                <a:cubicBezTo>
                  <a:pt x="1957" y="98"/>
                  <a:pt x="1922" y="77"/>
                  <a:pt x="1886" y="60"/>
                </a:cubicBezTo>
                <a:cubicBezTo>
                  <a:pt x="1793" y="18"/>
                  <a:pt x="1702" y="0"/>
                  <a:pt x="1607" y="4"/>
                </a:cubicBezTo>
                <a:cubicBezTo>
                  <a:pt x="1534" y="7"/>
                  <a:pt x="1461" y="26"/>
                  <a:pt x="1385" y="62"/>
                </a:cubicBezTo>
                <a:cubicBezTo>
                  <a:pt x="1324" y="90"/>
                  <a:pt x="1267" y="129"/>
                  <a:pt x="1221" y="175"/>
                </a:cubicBezTo>
                <a:cubicBezTo>
                  <a:pt x="1221" y="175"/>
                  <a:pt x="1221" y="175"/>
                  <a:pt x="1221" y="175"/>
                </a:cubicBezTo>
                <a:cubicBezTo>
                  <a:pt x="1200" y="195"/>
                  <a:pt x="1153" y="256"/>
                  <a:pt x="1137" y="277"/>
                </a:cubicBezTo>
                <a:cubicBezTo>
                  <a:pt x="1127" y="290"/>
                  <a:pt x="1127" y="290"/>
                  <a:pt x="1127" y="290"/>
                </a:cubicBezTo>
                <a:cubicBezTo>
                  <a:pt x="1112" y="283"/>
                  <a:pt x="1112" y="283"/>
                  <a:pt x="1112" y="283"/>
                </a:cubicBezTo>
                <a:cubicBezTo>
                  <a:pt x="1065" y="261"/>
                  <a:pt x="1007" y="248"/>
                  <a:pt x="929" y="242"/>
                </a:cubicBezTo>
                <a:cubicBezTo>
                  <a:pt x="924" y="242"/>
                  <a:pt x="919" y="242"/>
                  <a:pt x="914" y="242"/>
                </a:cubicBezTo>
                <a:cubicBezTo>
                  <a:pt x="886" y="242"/>
                  <a:pt x="857" y="246"/>
                  <a:pt x="830" y="252"/>
                </a:cubicBezTo>
                <a:cubicBezTo>
                  <a:pt x="743" y="269"/>
                  <a:pt x="670" y="303"/>
                  <a:pt x="603" y="361"/>
                </a:cubicBezTo>
                <a:cubicBezTo>
                  <a:pt x="565" y="393"/>
                  <a:pt x="537" y="434"/>
                  <a:pt x="507" y="477"/>
                </a:cubicBezTo>
                <a:cubicBezTo>
                  <a:pt x="492" y="498"/>
                  <a:pt x="492" y="498"/>
                  <a:pt x="492" y="498"/>
                </a:cubicBezTo>
                <a:cubicBezTo>
                  <a:pt x="478" y="493"/>
                  <a:pt x="478" y="493"/>
                  <a:pt x="478" y="493"/>
                </a:cubicBezTo>
                <a:cubicBezTo>
                  <a:pt x="448" y="483"/>
                  <a:pt x="415" y="478"/>
                  <a:pt x="381" y="478"/>
                </a:cubicBezTo>
                <a:close/>
              </a:path>
            </a:pathLst>
          </a:custGeom>
          <a:solidFill>
            <a:schemeClr val="accent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61" fontAlgn="base">
              <a:spcBef>
                <a:spcPct val="0"/>
              </a:spcBef>
              <a:spcAft>
                <a:spcPct val="0"/>
              </a:spcAft>
            </a:pPr>
            <a:endParaRPr lang="en-US" sz="2800" spc="-100">
              <a:ln w="3175">
                <a:noFill/>
              </a:ln>
              <a:gradFill flip="none" rotWithShape="1">
                <a:gsLst>
                  <a:gs pos="0">
                    <a:schemeClr val="bg2">
                      <a:lumMod val="75000"/>
                    </a:schemeClr>
                  </a:gs>
                  <a:gs pos="86000">
                    <a:schemeClr val="bg2">
                      <a:lumMod val="75000"/>
                    </a:schemeClr>
                  </a:gs>
                </a:gsLst>
                <a:lin ang="5400000" scaled="0"/>
                <a:tileRect/>
              </a:gradFill>
              <a:latin typeface="Segoe Light" pitchFamily="34" charset="0"/>
              <a:cs typeface="Arial"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6535110" y="1829256"/>
            <a:ext cx="1923090" cy="742494"/>
          </a:xfrm>
          <a:prstGeom prst="rect">
            <a:avLst/>
          </a:prstGeom>
        </p:spPr>
      </p:pic>
      <p:grpSp>
        <p:nvGrpSpPr>
          <p:cNvPr id="7" name="Group 6"/>
          <p:cNvGrpSpPr/>
          <p:nvPr/>
        </p:nvGrpSpPr>
        <p:grpSpPr>
          <a:xfrm>
            <a:off x="7028997" y="1090315"/>
            <a:ext cx="1742902" cy="930166"/>
            <a:chOff x="1813400" y="3179248"/>
            <a:chExt cx="1201298" cy="854824"/>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547" y="3363392"/>
              <a:ext cx="387003" cy="6706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695" y="3262703"/>
              <a:ext cx="387003" cy="67067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400" y="3179248"/>
              <a:ext cx="387003" cy="670680"/>
            </a:xfrm>
            <a:prstGeom prst="rect">
              <a:avLst/>
            </a:prstGeom>
          </p:spPr>
        </p:pic>
      </p:grpSp>
    </p:spTree>
    <p:extLst>
      <p:ext uri="{BB962C8B-B14F-4D97-AF65-F5344CB8AC3E}">
        <p14:creationId xmlns:p14="http://schemas.microsoft.com/office/powerpoint/2010/main" val="3173265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57150"/>
            <a:ext cx="8363938" cy="498598"/>
          </a:xfrm>
        </p:spPr>
        <p:txBody>
          <a:bodyPr/>
          <a:lstStyle/>
          <a:p>
            <a:r>
              <a:rPr lang="en-US" sz="3600" dirty="0" smtClean="0"/>
              <a:t>Windows Azure Platform Consumption Prices</a:t>
            </a:r>
            <a:endParaRPr lang="en-US" sz="3600" dirty="0"/>
          </a:p>
        </p:txBody>
      </p:sp>
      <p:sp>
        <p:nvSpPr>
          <p:cNvPr id="49" name="Rectangle 48"/>
          <p:cNvSpPr/>
          <p:nvPr/>
        </p:nvSpPr>
        <p:spPr bwMode="auto">
          <a:xfrm rot="10800000">
            <a:off x="2381" y="943140"/>
            <a:ext cx="9141619" cy="2291381"/>
          </a:xfrm>
          <a:prstGeom prst="rect">
            <a:avLst/>
          </a:prstGeom>
          <a:gradFill rotWithShape="1">
            <a:gsLst>
              <a:gs pos="0">
                <a:srgbClr val="000000">
                  <a:alpha val="70000"/>
                </a:srgbClr>
              </a:gs>
              <a:gs pos="100000">
                <a:srgbClr val="000000">
                  <a:alpha val="0"/>
                </a:srgbClr>
              </a:gs>
            </a:gsLst>
            <a:lin ang="16200000" scaled="0"/>
          </a:gradFill>
          <a:ln>
            <a:noFill/>
            <a:headEnd type="none" w="med" len="med"/>
            <a:tailEnd type="none" w="med" len="med"/>
          </a:ln>
          <a:effectLst/>
          <a:scene3d>
            <a:camera prst="orthographicFront"/>
            <a:lightRig rig="threePt" dir="t"/>
          </a:scene3d>
          <a:sp3d prstMaterial="matte">
            <a:contourClr>
              <a:srgbClr val="2DA33B">
                <a:lumMod val="40000"/>
                <a:lumOff val="60000"/>
              </a:srgbClr>
            </a:contourClr>
          </a:sp3d>
        </p:spPr>
        <p:txBody>
          <a:bodyPr vert="horz" wrap="square" lIns="68583" tIns="34292" rIns="68583" bIns="34292" numCol="1" rtlCol="0" anchor="ctr" anchorCtr="0" compatLnSpc="1">
            <a:prstTxWarp prst="textNoShape">
              <a:avLst/>
            </a:prstTxWarp>
          </a:bodyPr>
          <a:lstStyle/>
          <a:p>
            <a:pPr marL="0" marR="0" lvl="0" indent="0" algn="ctr" defTabSz="685637"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gradFill>
                <a:gsLst>
                  <a:gs pos="0">
                    <a:srgbClr val="FFFFFF">
                      <a:lumMod val="85000"/>
                      <a:lumOff val="15000"/>
                    </a:srgbClr>
                  </a:gs>
                  <a:gs pos="100000">
                    <a:srgbClr val="FFFFFF">
                      <a:lumMod val="85000"/>
                      <a:lumOff val="15000"/>
                    </a:srgbClr>
                  </a:gs>
                </a:gsLst>
                <a:lin ang="5400000" scaled="0"/>
              </a:gradFill>
              <a:effectLst/>
              <a:uLnTx/>
              <a:uFillTx/>
              <a:latin typeface="Segoe" pitchFamily="34" charset="0"/>
              <a:ea typeface="+mn-ea"/>
              <a:cs typeface="+mn-cs"/>
            </a:endParaRPr>
          </a:p>
        </p:txBody>
      </p:sp>
      <p:sp>
        <p:nvSpPr>
          <p:cNvPr id="50" name="Rectangle 49"/>
          <p:cNvSpPr/>
          <p:nvPr/>
        </p:nvSpPr>
        <p:spPr bwMode="auto">
          <a:xfrm>
            <a:off x="2" y="2844978"/>
            <a:ext cx="9143999" cy="2307431"/>
          </a:xfrm>
          <a:prstGeom prst="rect">
            <a:avLst/>
          </a:prstGeom>
          <a:gradFill flip="none" rotWithShape="1">
            <a:gsLst>
              <a:gs pos="0">
                <a:srgbClr val="000000">
                  <a:alpha val="0"/>
                </a:srgbClr>
              </a:gs>
              <a:gs pos="46000">
                <a:srgbClr val="000000">
                  <a:alpha val="20000"/>
                </a:srgbClr>
              </a:gs>
              <a:gs pos="100000">
                <a:srgbClr val="000000">
                  <a:alpha val="45000"/>
                </a:srgbClr>
              </a:gs>
            </a:gsLst>
            <a:lin ang="5400000" scaled="0"/>
            <a:tileRect/>
          </a:gradFill>
          <a:ln>
            <a:noFill/>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txBody>
          <a:bodyPr vert="horz" wrap="square" lIns="68583" tIns="34292" rIns="68583" bIns="34292" numCol="1" rtlCol="0" anchor="ctr" anchorCtr="0" compatLnSpc="1">
            <a:prstTxWarp prst="textNoShape">
              <a:avLst/>
            </a:prstTxWarp>
          </a:bodyPr>
          <a:lstStyle/>
          <a:p>
            <a:pPr marL="0" marR="0" lvl="0" indent="0" algn="ctr" defTabSz="685637" eaLnBrk="1" fontAlgn="auto" latinLnBrk="0" hangingPunct="1">
              <a:lnSpc>
                <a:spcPct val="100000"/>
              </a:lnSpc>
              <a:spcBef>
                <a:spcPts val="0"/>
              </a:spcBef>
              <a:spcAft>
                <a:spcPts val="0"/>
              </a:spcAft>
              <a:buClrTx/>
              <a:buSzTx/>
              <a:buFontTx/>
              <a:buNone/>
              <a:tabLst/>
              <a:defRPr/>
            </a:pPr>
            <a:endParaRPr kumimoji="0" lang="en-US" sz="1800" b="0" i="0" u="none" strike="noStrike" kern="0" cap="none" spc="-38" normalizeH="0" baseline="0" noProof="0" dirty="0" smtClean="0">
              <a:ln>
                <a:noFill/>
              </a:ln>
              <a:gradFill>
                <a:gsLst>
                  <a:gs pos="0">
                    <a:srgbClr val="000000"/>
                  </a:gs>
                  <a:gs pos="100000">
                    <a:srgbClr val="000000"/>
                  </a:gs>
                </a:gsLst>
                <a:lin ang="5400000" scaled="0"/>
              </a:gradFill>
              <a:effectLst/>
              <a:uLnTx/>
              <a:uFillTx/>
              <a:latin typeface="Segoe UI"/>
              <a:ea typeface="+mn-ea"/>
              <a:cs typeface="+mn-cs"/>
            </a:endParaRPr>
          </a:p>
        </p:txBody>
      </p:sp>
      <p:sp>
        <p:nvSpPr>
          <p:cNvPr id="51" name="Rectangle 50"/>
          <p:cNvSpPr/>
          <p:nvPr/>
        </p:nvSpPr>
        <p:spPr bwMode="invGray">
          <a:xfrm>
            <a:off x="4572000" y="927794"/>
            <a:ext cx="4572000" cy="621969"/>
          </a:xfrm>
          <a:prstGeom prst="rect">
            <a:avLst/>
          </a:pr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68586" tIns="34294" rIns="68586" bIns="34294" rtlCol="0" anchor="ctr"/>
          <a:lstStyle/>
          <a:p>
            <a:pPr marL="0" marR="0" lvl="0" indent="0" algn="ctr" defTabSz="685862"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endParaRPr>
          </a:p>
        </p:txBody>
      </p:sp>
      <p:sp>
        <p:nvSpPr>
          <p:cNvPr id="52" name="Rectangle 51"/>
          <p:cNvSpPr/>
          <p:nvPr/>
        </p:nvSpPr>
        <p:spPr bwMode="invGray">
          <a:xfrm>
            <a:off x="-167506" y="927794"/>
            <a:ext cx="4777922" cy="603201"/>
          </a:xfrm>
          <a:prstGeom prst="rect">
            <a:avLst/>
          </a:pr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68586" tIns="34294" rIns="68586" bIns="34294" rtlCol="0" anchor="ctr"/>
          <a:lstStyle/>
          <a:p>
            <a:pPr marL="0" marR="0" lvl="0" indent="0" algn="ctr" defTabSz="685862"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endParaRPr>
          </a:p>
        </p:txBody>
      </p:sp>
      <p:sp>
        <p:nvSpPr>
          <p:cNvPr id="53" name="Azure text"/>
          <p:cNvSpPr txBox="1"/>
          <p:nvPr/>
        </p:nvSpPr>
        <p:spPr>
          <a:xfrm>
            <a:off x="322928" y="1615764"/>
            <a:ext cx="4096672" cy="380872"/>
          </a:xfrm>
          <a:prstGeom prst="rect">
            <a:avLst/>
          </a:prstGeom>
          <a:noFill/>
        </p:spPr>
        <p:txBody>
          <a:bodyPr wrap="square" lIns="68586" tIns="34294" rIns="68586" bIns="34294" rtlCol="0">
            <a:spAutoFit/>
          </a:bodyPr>
          <a:lstStyle/>
          <a:p>
            <a:pPr marL="0" marR="0" lvl="1" indent="-116692" algn="ctr" defTabSz="914400" eaLnBrk="1" fontAlgn="auto" latinLnBrk="0" hangingPunct="1">
              <a:lnSpc>
                <a:spcPct val="90000"/>
              </a:lnSpc>
              <a:spcBef>
                <a:spcPct val="0"/>
              </a:spcBef>
              <a:spcAft>
                <a:spcPts val="0"/>
              </a:spcAft>
              <a:buClr>
                <a:srgbClr val="FFC000"/>
              </a:buClr>
              <a:buSzTx/>
              <a:buFontTx/>
              <a:buNone/>
              <a:tabLst/>
              <a:defRPr/>
            </a:pPr>
            <a:r>
              <a:rPr kumimoji="0" lang="en-US" sz="1100" b="1" i="0" u="none" strike="noStrike" kern="0" cap="none" spc="0" normalizeH="0" baseline="0" noProof="0" dirty="0" smtClean="0">
                <a:ln>
                  <a:noFill/>
                </a:ln>
                <a:gradFill>
                  <a:gsLst>
                    <a:gs pos="0">
                      <a:srgbClr val="FFFFFF"/>
                    </a:gs>
                    <a:gs pos="86000">
                      <a:srgbClr val="FFFFFF"/>
                    </a:gs>
                  </a:gsLst>
                  <a:lin ang="5400000" scaled="0"/>
                </a:gradFill>
                <a:effectLst>
                  <a:outerShdw blurRad="63500" algn="ctr" rotWithShape="0">
                    <a:srgbClr val="FFFFFF">
                      <a:alpha val="60000"/>
                    </a:srgbClr>
                  </a:outerShdw>
                </a:effectLst>
                <a:uLnTx/>
                <a:uFillTx/>
              </a:rPr>
              <a:t>Elastic, scalable, secure, and highly available </a:t>
            </a:r>
            <a:br>
              <a:rPr kumimoji="0" lang="en-US" sz="1100" b="1" i="0" u="none" strike="noStrike" kern="0" cap="none" spc="0" normalizeH="0" baseline="0" noProof="0" dirty="0" smtClean="0">
                <a:ln>
                  <a:noFill/>
                </a:ln>
                <a:gradFill>
                  <a:gsLst>
                    <a:gs pos="0">
                      <a:srgbClr val="FFFFFF"/>
                    </a:gs>
                    <a:gs pos="86000">
                      <a:srgbClr val="FFFFFF"/>
                    </a:gs>
                  </a:gsLst>
                  <a:lin ang="5400000" scaled="0"/>
                </a:gradFill>
                <a:effectLst>
                  <a:outerShdw blurRad="63500" algn="ctr" rotWithShape="0">
                    <a:srgbClr val="FFFFFF">
                      <a:alpha val="60000"/>
                    </a:srgbClr>
                  </a:outerShdw>
                </a:effectLst>
                <a:uLnTx/>
                <a:uFillTx/>
              </a:rPr>
            </a:br>
            <a:r>
              <a:rPr kumimoji="0" lang="en-US" sz="1100" b="1" i="0" u="none" strike="noStrike" kern="0" cap="none" spc="0" normalizeH="0" baseline="0" noProof="0" dirty="0" smtClean="0">
                <a:ln>
                  <a:noFill/>
                </a:ln>
                <a:gradFill>
                  <a:gsLst>
                    <a:gs pos="0">
                      <a:srgbClr val="FFFFFF"/>
                    </a:gs>
                    <a:gs pos="86000">
                      <a:srgbClr val="FFFFFF"/>
                    </a:gs>
                  </a:gsLst>
                  <a:lin ang="5400000" scaled="0"/>
                </a:gradFill>
                <a:effectLst>
                  <a:outerShdw blurRad="63500" algn="ctr" rotWithShape="0">
                    <a:srgbClr val="FFFFFF">
                      <a:alpha val="60000"/>
                    </a:srgbClr>
                  </a:outerShdw>
                </a:effectLst>
                <a:uLnTx/>
                <a:uFillTx/>
              </a:rPr>
              <a:t>automated service platform</a:t>
            </a:r>
          </a:p>
        </p:txBody>
      </p:sp>
      <p:sp>
        <p:nvSpPr>
          <p:cNvPr id="54" name="TextBox 53"/>
          <p:cNvSpPr txBox="1"/>
          <p:nvPr/>
        </p:nvSpPr>
        <p:spPr bwMode="invGray">
          <a:xfrm>
            <a:off x="348083" y="440003"/>
            <a:ext cx="8380283" cy="367047"/>
          </a:xfrm>
          <a:prstGeom prst="rect">
            <a:avLst/>
          </a:prstGeom>
          <a:noFill/>
        </p:spPr>
        <p:txBody>
          <a:bodyPr wrap="square" lIns="68586" tIns="137172" rIns="68586" bIns="34294" rtlCol="0">
            <a:spAutoFit/>
          </a:bodyPr>
          <a:lstStyle/>
          <a:p>
            <a:pPr marL="0" marR="0" lvl="1" indent="-116692" algn="ctr" defTabSz="914400" eaLnBrk="1" fontAlgn="auto" latinLnBrk="0" hangingPunct="1">
              <a:lnSpc>
                <a:spcPct val="90000"/>
              </a:lnSpc>
              <a:spcBef>
                <a:spcPct val="0"/>
              </a:spcBef>
              <a:spcAft>
                <a:spcPts val="0"/>
              </a:spcAft>
              <a:buClr>
                <a:srgbClr val="FFC000"/>
              </a:buClr>
              <a:buSzTx/>
              <a:buFontTx/>
              <a:buNone/>
              <a:tabLst/>
              <a:defRPr/>
            </a:pPr>
            <a:r>
              <a:rPr kumimoji="0" lang="en-US" sz="1400" b="0" i="0" u="none" strike="noStrike" kern="0" cap="none" spc="0" normalizeH="0" baseline="0" noProof="0" dirty="0" smtClean="0">
                <a:ln>
                  <a:noFill/>
                </a:ln>
                <a:gradFill>
                  <a:gsLst>
                    <a:gs pos="0">
                      <a:srgbClr val="FFFFFF"/>
                    </a:gs>
                    <a:gs pos="86000">
                      <a:srgbClr val="FFFFFF"/>
                    </a:gs>
                  </a:gsLst>
                  <a:lin ang="5400000" scaled="0"/>
                </a:gradFill>
                <a:effectLst>
                  <a:outerShdw blurRad="63500" algn="ctr" rotWithShape="0">
                    <a:srgbClr val="FFFFFF">
                      <a:alpha val="60000"/>
                    </a:srgbClr>
                  </a:outerShdw>
                </a:effectLst>
                <a:uLnTx/>
                <a:uFillTx/>
              </a:rPr>
              <a:t>Pay as you go and grow for only what you use when you use it </a:t>
            </a:r>
          </a:p>
        </p:txBody>
      </p:sp>
      <p:sp>
        <p:nvSpPr>
          <p:cNvPr id="55" name="Azure text"/>
          <p:cNvSpPr txBox="1"/>
          <p:nvPr/>
        </p:nvSpPr>
        <p:spPr>
          <a:xfrm>
            <a:off x="5037350" y="1615764"/>
            <a:ext cx="3899801" cy="380872"/>
          </a:xfrm>
          <a:prstGeom prst="rect">
            <a:avLst/>
          </a:prstGeom>
          <a:noFill/>
        </p:spPr>
        <p:txBody>
          <a:bodyPr wrap="square" lIns="68586" tIns="34294" rIns="68586" bIns="34294" rtlCol="0">
            <a:spAutoFit/>
          </a:bodyPr>
          <a:lstStyle/>
          <a:p>
            <a:pPr marL="0" marR="0" lvl="1" indent="-116692" algn="ctr" defTabSz="914400" eaLnBrk="1" fontAlgn="auto" latinLnBrk="0" hangingPunct="1">
              <a:lnSpc>
                <a:spcPct val="90000"/>
              </a:lnSpc>
              <a:spcBef>
                <a:spcPct val="0"/>
              </a:spcBef>
              <a:spcAft>
                <a:spcPts val="0"/>
              </a:spcAft>
              <a:buClr>
                <a:srgbClr val="FFC000"/>
              </a:buClr>
              <a:buSzTx/>
              <a:buFontTx/>
              <a:buNone/>
              <a:tabLst/>
              <a:defRPr/>
            </a:pPr>
            <a:r>
              <a:rPr kumimoji="0" lang="en-US" sz="1100" b="1" i="0" u="none" strike="noStrike" kern="0" cap="none" spc="0" normalizeH="0" baseline="0" noProof="0" dirty="0" smtClean="0">
                <a:ln>
                  <a:noFill/>
                </a:ln>
                <a:gradFill>
                  <a:gsLst>
                    <a:gs pos="0">
                      <a:srgbClr val="FFFFFF"/>
                    </a:gs>
                    <a:gs pos="86000">
                      <a:srgbClr val="FFFFFF"/>
                    </a:gs>
                  </a:gsLst>
                  <a:lin ang="5400000" scaled="0"/>
                </a:gradFill>
                <a:effectLst/>
                <a:uLnTx/>
                <a:uFillTx/>
              </a:rPr>
              <a:t>Highly available, scalable, and self managed </a:t>
            </a:r>
            <a:br>
              <a:rPr kumimoji="0" lang="en-US" sz="1100" b="1" i="0" u="none" strike="noStrike" kern="0" cap="none" spc="0" normalizeH="0" baseline="0" noProof="0" dirty="0" smtClean="0">
                <a:ln>
                  <a:noFill/>
                </a:ln>
                <a:gradFill>
                  <a:gsLst>
                    <a:gs pos="0">
                      <a:srgbClr val="FFFFFF"/>
                    </a:gs>
                    <a:gs pos="86000">
                      <a:srgbClr val="FFFFFF"/>
                    </a:gs>
                  </a:gsLst>
                  <a:lin ang="5400000" scaled="0"/>
                </a:gradFill>
                <a:effectLst/>
                <a:uLnTx/>
                <a:uFillTx/>
              </a:rPr>
            </a:br>
            <a:r>
              <a:rPr kumimoji="0" lang="en-US" sz="1100" b="1" i="0" u="none" strike="noStrike" kern="0" cap="none" spc="0" normalizeH="0" baseline="0" noProof="0" dirty="0" smtClean="0">
                <a:ln>
                  <a:noFill/>
                </a:ln>
                <a:gradFill>
                  <a:gsLst>
                    <a:gs pos="0">
                      <a:srgbClr val="FFFFFF"/>
                    </a:gs>
                    <a:gs pos="86000">
                      <a:srgbClr val="FFFFFF"/>
                    </a:gs>
                  </a:gsLst>
                  <a:lin ang="5400000" scaled="0"/>
                </a:gradFill>
                <a:effectLst/>
                <a:uLnTx/>
                <a:uFillTx/>
              </a:rPr>
              <a:t>distributed database service</a:t>
            </a:r>
          </a:p>
        </p:txBody>
      </p:sp>
      <p:pic>
        <p:nvPicPr>
          <p:cNvPr id="56" name="AZURE logo" descr="\\SERVER3\InternalBin\Resource DVD\DVD_ART36\Logos\Azure Services Platform\Windows Azure\Windows Azure logo rev.png"/>
          <p:cNvPicPr>
            <a:picLocks noChangeAspect="1" noChangeArrowheads="1"/>
          </p:cNvPicPr>
          <p:nvPr/>
        </p:nvPicPr>
        <p:blipFill>
          <a:blip r:embed="rId3" cstate="screen">
            <a:extLst>
              <a:ext uri="{28A0092B-C50C-407E-A947-70E740481C1C}">
                <a14:useLocalDpi xmlns:a14="http://schemas.microsoft.com/office/drawing/2010/main"/>
              </a:ext>
            </a:extLst>
          </a:blip>
          <a:srcRect t="9489"/>
          <a:stretch>
            <a:fillRect/>
          </a:stretch>
        </p:blipFill>
        <p:spPr bwMode="auto">
          <a:xfrm>
            <a:off x="5562602" y="1007365"/>
            <a:ext cx="2139519" cy="446885"/>
          </a:xfrm>
          <a:prstGeom prst="rect">
            <a:avLst/>
          </a:prstGeom>
          <a:noFill/>
          <a:ln>
            <a:noFill/>
          </a:ln>
        </p:spPr>
      </p:pic>
      <p:grpSp>
        <p:nvGrpSpPr>
          <p:cNvPr id="57" name="Group 56"/>
          <p:cNvGrpSpPr/>
          <p:nvPr/>
        </p:nvGrpSpPr>
        <p:grpSpPr>
          <a:xfrm>
            <a:off x="235736" y="2043253"/>
            <a:ext cx="2000251" cy="1065190"/>
            <a:chOff x="285654" y="2724335"/>
            <a:chExt cx="2666307" cy="1420253"/>
          </a:xfrm>
        </p:grpSpPr>
        <p:sp>
          <p:nvSpPr>
            <p:cNvPr id="58" name="Rounded Rectangle 57"/>
            <p:cNvSpPr/>
            <p:nvPr/>
          </p:nvSpPr>
          <p:spPr bwMode="auto">
            <a:xfrm>
              <a:off x="285654" y="2796089"/>
              <a:ext cx="2666307" cy="1309710"/>
            </a:xfrm>
            <a:prstGeom prst="roundRect">
              <a:avLst>
                <a:gd name="adj" fmla="val 0"/>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innerShdw blurRad="127000" dir="11220000">
                <a:prstClr val="black">
                  <a:alpha val="50000"/>
                </a:prstClr>
              </a:innerShdw>
              <a:reflection blurRad="6350" stA="52000" endA="300" endPos="35000" dir="5400000" sy="-100000" algn="bl" rotWithShape="0"/>
            </a:effectLst>
            <a:scene3d>
              <a:camera prst="orthographicFront">
                <a:rot lat="0" lon="0" rev="0"/>
              </a:camera>
              <a:lightRig rig="threePt" dir="tl"/>
            </a:scene3d>
            <a:sp3d prstMaterial="matte"/>
          </p:spPr>
          <p:txBody>
            <a:bodyPr vert="horz" wrap="square" lIns="91436" tIns="45718" rIns="91436" bIns="45718" numCol="1" rtlCol="0" anchor="ctr" anchorCtr="0" compatLnSpc="1">
              <a:prstTxWarp prst="textNoShape">
                <a:avLst/>
              </a:prstTxWarp>
            </a:bodyPr>
            <a:lstStyle/>
            <a:p>
              <a:pPr marL="0" marR="0" lvl="0" indent="0" algn="ctr" defTabSz="685637" eaLnBrk="1" fontAlgn="base" latinLnBrk="0" hangingPunct="1">
                <a:lnSpc>
                  <a:spcPct val="80000"/>
                </a:lnSpc>
                <a:spcBef>
                  <a:spcPct val="0"/>
                </a:spcBef>
                <a:spcAft>
                  <a:spcPct val="0"/>
                </a:spcAft>
                <a:buClrTx/>
                <a:buSzTx/>
                <a:buFontTx/>
                <a:buNone/>
                <a:tabLst/>
                <a:defRPr/>
              </a:pPr>
              <a:r>
                <a:rPr kumimoji="0" lang="en-US" sz="1800" b="0" i="0" u="none" strike="noStrike" kern="0" cap="none" spc="-38" normalizeH="0" baseline="0" noProof="0" dirty="0" smtClean="0">
                  <a:ln>
                    <a:noFill/>
                  </a:ln>
                  <a:gradFill>
                    <a:gsLst>
                      <a:gs pos="0">
                        <a:srgbClr val="000000"/>
                      </a:gs>
                      <a:gs pos="100000">
                        <a:srgbClr val="000000"/>
                      </a:gs>
                    </a:gsLst>
                    <a:lin ang="5400000" scaled="0"/>
                  </a:gradFill>
                  <a:effectLst/>
                  <a:uLnTx/>
                  <a:uFillTx/>
                  <a:latin typeface="Segoe UI"/>
                  <a:ea typeface="+mn-ea"/>
                  <a:cs typeface="+mn-cs"/>
                </a:rPr>
                <a:t> </a:t>
              </a:r>
            </a:p>
          </p:txBody>
        </p:sp>
        <p:sp>
          <p:nvSpPr>
            <p:cNvPr id="59" name="TextBox 58"/>
            <p:cNvSpPr txBox="1"/>
            <p:nvPr/>
          </p:nvSpPr>
          <p:spPr bwMode="invGray">
            <a:xfrm>
              <a:off x="621280" y="2724335"/>
              <a:ext cx="1995054" cy="553997"/>
            </a:xfrm>
            <a:prstGeom prst="rect">
              <a:avLst/>
            </a:prstGeom>
            <a:noFill/>
          </p:spPr>
          <p:txBody>
            <a:bodyPr wrap="square" tIns="182880" rtlCol="0">
              <a:spAutoFit/>
            </a:bodyPr>
            <a:lstStyle/>
            <a:p>
              <a:pPr marL="0" marR="0" lvl="1" indent="0" algn="ctr" defTabSz="685637" eaLnBrk="1" fontAlgn="base" latinLnBrk="0" hangingPunct="1">
                <a:lnSpc>
                  <a:spcPct val="80000"/>
                </a:lnSpc>
                <a:spcBef>
                  <a:spcPct val="0"/>
                </a:spcBef>
                <a:spcAft>
                  <a:spcPct val="0"/>
                </a:spcAft>
                <a:buClr>
                  <a:srgbClr val="FFC000"/>
                </a:buClr>
                <a:buSzTx/>
                <a:buFontTx/>
                <a:buNone/>
                <a:tabLst/>
                <a:defRPr/>
              </a:pPr>
              <a:r>
                <a:rPr kumimoji="0" lang="en-US" sz="1500" b="0" i="0" u="none" strike="noStrike" kern="0" cap="none" spc="-38" normalizeH="0" baseline="0" noProof="0" dirty="0" smtClean="0">
                  <a:ln>
                    <a:noFill/>
                  </a:ln>
                  <a:gradFill>
                    <a:gsLst>
                      <a:gs pos="0">
                        <a:srgbClr val="000000"/>
                      </a:gs>
                      <a:gs pos="100000">
                        <a:srgbClr val="000000"/>
                      </a:gs>
                    </a:gsLst>
                    <a:lin ang="5400000" scaled="0"/>
                  </a:gradFill>
                  <a:effectLst/>
                  <a:uLnTx/>
                  <a:uFillTx/>
                </a:rPr>
                <a:t>Compute</a:t>
              </a:r>
            </a:p>
          </p:txBody>
        </p:sp>
        <p:sp>
          <p:nvSpPr>
            <p:cNvPr id="60" name="Rectangle 59"/>
            <p:cNvSpPr/>
            <p:nvPr/>
          </p:nvSpPr>
          <p:spPr>
            <a:xfrm>
              <a:off x="365960" y="3379430"/>
              <a:ext cx="2505694" cy="765158"/>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gradFill>
                    <a:gsLst>
                      <a:gs pos="0">
                        <a:srgbClr val="000000"/>
                      </a:gs>
                      <a:gs pos="100000">
                        <a:srgbClr val="000000"/>
                      </a:gs>
                    </a:gsLst>
                    <a:lin ang="16200000" scaled="0"/>
                  </a:gradFill>
                  <a:effectLst/>
                  <a:uLnTx/>
                  <a:uFillTx/>
                </a:rPr>
                <a:t>$0.05-0.96/hour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t>+ Variable Instance Sizes  </a:t>
              </a:r>
            </a:p>
          </p:txBody>
        </p:sp>
        <p:sp>
          <p:nvSpPr>
            <p:cNvPr id="61" name="Rectangle 60"/>
            <p:cNvSpPr/>
            <p:nvPr/>
          </p:nvSpPr>
          <p:spPr>
            <a:xfrm>
              <a:off x="466901" y="3188762"/>
              <a:ext cx="2303813" cy="30777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t>Per service hour</a:t>
              </a:r>
              <a:endParaRPr kumimoji="0" lang="en-US" sz="2100" b="0" i="0" u="none" strike="noStrike" kern="0" cap="none" spc="0" normalizeH="0" baseline="0" noProof="0" dirty="0" smtClean="0">
                <a:ln>
                  <a:noFill/>
                </a:ln>
                <a:gradFill>
                  <a:gsLst>
                    <a:gs pos="0">
                      <a:srgbClr val="000000"/>
                    </a:gs>
                    <a:gs pos="100000">
                      <a:srgbClr val="000000"/>
                    </a:gs>
                  </a:gsLst>
                  <a:lin ang="16200000" scaled="0"/>
                </a:gradFill>
                <a:effectLst/>
                <a:uLnTx/>
                <a:uFillTx/>
              </a:endParaRPr>
            </a:p>
          </p:txBody>
        </p:sp>
      </p:grpSp>
      <p:grpSp>
        <p:nvGrpSpPr>
          <p:cNvPr id="62" name="Group 61"/>
          <p:cNvGrpSpPr/>
          <p:nvPr/>
        </p:nvGrpSpPr>
        <p:grpSpPr>
          <a:xfrm>
            <a:off x="4653966" y="2052485"/>
            <a:ext cx="2038351" cy="1240919"/>
            <a:chOff x="6175097" y="2736646"/>
            <a:chExt cx="2717094" cy="1654558"/>
          </a:xfrm>
        </p:grpSpPr>
        <p:sp>
          <p:nvSpPr>
            <p:cNvPr id="63" name="Rounded Rectangle 62"/>
            <p:cNvSpPr/>
            <p:nvPr/>
          </p:nvSpPr>
          <p:spPr bwMode="auto">
            <a:xfrm>
              <a:off x="6175097" y="2800720"/>
              <a:ext cx="2717094" cy="1300448"/>
            </a:xfrm>
            <a:prstGeom prst="roundRect">
              <a:avLst>
                <a:gd name="adj" fmla="val 0"/>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innerShdw blurRad="127000" dir="11220000">
                <a:prstClr val="black">
                  <a:alpha val="50000"/>
                </a:prstClr>
              </a:innerShdw>
              <a:reflection blurRad="6350" stA="52000" endA="300" endPos="35000" dir="5400000" sy="-100000" algn="bl" rotWithShape="0"/>
            </a:effectLst>
            <a:scene3d>
              <a:camera prst="orthographicFront">
                <a:rot lat="0" lon="0" rev="0"/>
              </a:camera>
              <a:lightRig rig="threePt" dir="tl"/>
            </a:scene3d>
            <a:sp3d prstMaterial="matte"/>
          </p:spPr>
          <p:txBody>
            <a:bodyPr vert="horz" wrap="square" lIns="91436" tIns="45718" rIns="91436" bIns="45718" numCol="1" rtlCol="0" anchor="ctr" anchorCtr="0" compatLnSpc="1">
              <a:prstTxWarp prst="textNoShape">
                <a:avLst/>
              </a:prstTxWarp>
            </a:bodyPr>
            <a:lstStyle/>
            <a:p>
              <a:pPr marL="0" marR="0" lvl="0" indent="0" algn="ctr" defTabSz="685637" eaLnBrk="1" fontAlgn="base" latinLnBrk="0" hangingPunct="1">
                <a:lnSpc>
                  <a:spcPct val="100000"/>
                </a:lnSpc>
                <a:spcBef>
                  <a:spcPct val="0"/>
                </a:spcBef>
                <a:spcAft>
                  <a:spcPct val="0"/>
                </a:spcAft>
                <a:buClrTx/>
                <a:buSzTx/>
                <a:buFontTx/>
                <a:buNone/>
                <a:tabLst/>
                <a:defRPr/>
              </a:pPr>
              <a:r>
                <a:rPr kumimoji="0" lang="en-US" sz="1800" b="0" i="0" u="none" strike="noStrike" kern="0" cap="none" spc="-38" normalizeH="0" baseline="0" noProof="0" dirty="0" smtClean="0">
                  <a:ln>
                    <a:noFill/>
                  </a:ln>
                  <a:gradFill>
                    <a:gsLst>
                      <a:gs pos="0">
                        <a:srgbClr val="000000"/>
                      </a:gs>
                      <a:gs pos="100000">
                        <a:srgbClr val="000000"/>
                      </a:gs>
                    </a:gsLst>
                    <a:lin ang="5400000" scaled="0"/>
                  </a:gradFill>
                  <a:effectLst/>
                  <a:uLnTx/>
                  <a:uFillTx/>
                  <a:latin typeface="Segoe UI"/>
                  <a:ea typeface="+mn-ea"/>
                  <a:cs typeface="+mn-cs"/>
                </a:rPr>
                <a:t> </a:t>
              </a:r>
            </a:p>
          </p:txBody>
        </p:sp>
        <p:sp>
          <p:nvSpPr>
            <p:cNvPr id="64" name="TextBox 63"/>
            <p:cNvSpPr txBox="1"/>
            <p:nvPr/>
          </p:nvSpPr>
          <p:spPr bwMode="invGray">
            <a:xfrm>
              <a:off x="6322361" y="2736646"/>
              <a:ext cx="2422565" cy="537582"/>
            </a:xfrm>
            <a:prstGeom prst="rect">
              <a:avLst/>
            </a:prstGeom>
            <a:noFill/>
          </p:spPr>
          <p:txBody>
            <a:bodyPr wrap="square" tIns="182880" rtlCol="0">
              <a:spAutoFit/>
            </a:bodyPr>
            <a:lstStyle/>
            <a:p>
              <a:pPr marL="0" marR="0" lvl="1" indent="-116692" algn="ctr" defTabSz="685637" eaLnBrk="1" fontAlgn="base" latinLnBrk="0" hangingPunct="1">
                <a:lnSpc>
                  <a:spcPct val="80000"/>
                </a:lnSpc>
                <a:spcBef>
                  <a:spcPct val="0"/>
                </a:spcBef>
                <a:spcAft>
                  <a:spcPct val="0"/>
                </a:spcAft>
                <a:buClr>
                  <a:srgbClr val="FFC000"/>
                </a:buClr>
                <a:buSzTx/>
                <a:buFontTx/>
                <a:buNone/>
                <a:tabLst/>
                <a:defRPr/>
              </a:pPr>
              <a:r>
                <a:rPr kumimoji="0" lang="en-US" sz="1400" b="0" i="0" u="none" strike="noStrike" kern="0" cap="none" spc="-38" normalizeH="0" baseline="0" noProof="0" dirty="0" smtClean="0">
                  <a:ln>
                    <a:noFill/>
                  </a:ln>
                  <a:gradFill>
                    <a:gsLst>
                      <a:gs pos="0">
                        <a:srgbClr val="000000"/>
                      </a:gs>
                      <a:gs pos="100000">
                        <a:srgbClr val="000000"/>
                      </a:gs>
                    </a:gsLst>
                    <a:lin ang="5400000" scaled="0"/>
                  </a:gradFill>
                  <a:effectLst/>
                  <a:uLnTx/>
                  <a:uFillTx/>
                </a:rPr>
                <a:t>Web Edition</a:t>
              </a:r>
            </a:p>
          </p:txBody>
        </p:sp>
        <p:sp>
          <p:nvSpPr>
            <p:cNvPr id="65" name="Rectangle 64"/>
            <p:cNvSpPr/>
            <p:nvPr/>
          </p:nvSpPr>
          <p:spPr>
            <a:xfrm>
              <a:off x="6328298" y="3188762"/>
              <a:ext cx="2410691" cy="30777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t>Per database/month </a:t>
              </a:r>
            </a:p>
          </p:txBody>
        </p:sp>
        <p:sp>
          <p:nvSpPr>
            <p:cNvPr id="66" name="Rectangle 65"/>
            <p:cNvSpPr/>
            <p:nvPr/>
          </p:nvSpPr>
          <p:spPr>
            <a:xfrm>
              <a:off x="6338152" y="3132814"/>
              <a:ext cx="2368598" cy="1258390"/>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gradFill>
                    <a:gsLst>
                      <a:gs pos="0">
                        <a:srgbClr val="000000"/>
                      </a:gs>
                      <a:gs pos="100000">
                        <a:srgbClr val="000000"/>
                      </a:gs>
                    </a:gsLst>
                    <a:lin ang="16200000" scaled="0"/>
                  </a:gradFill>
                  <a:effectLst/>
                  <a:uLnTx/>
                  <a:uFillTx/>
                </a:rPr>
                <a:t>$9.99/month</a:t>
              </a:r>
              <a: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t/>
              </a:r>
              <a:b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br>
              <a: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t>(up to 1 GB DB/month</a:t>
              </a:r>
              <a:r>
                <a:rPr kumimoji="0" lang="en-US" sz="800" b="0" i="0" u="none" strike="noStrike" kern="0" cap="none" spc="0" normalizeH="0" baseline="0" noProof="0" dirty="0" smtClean="0">
                  <a:ln>
                    <a:noFill/>
                  </a:ln>
                  <a:gradFill>
                    <a:gsLst>
                      <a:gs pos="0">
                        <a:srgbClr val="000000"/>
                      </a:gs>
                      <a:gs pos="100000">
                        <a:srgbClr val="000000"/>
                      </a:gs>
                    </a:gsLst>
                    <a:lin ang="16200000" scaled="0"/>
                  </a:gradFill>
                  <a:effectLst/>
                  <a:uLnTx/>
                  <a:uFillTx/>
                </a:rPr>
                <a:t>) </a:t>
              </a:r>
              <a:endParaRPr kumimoji="0" lang="en-US" sz="1100" b="0" i="0" u="none" strike="noStrike" kern="0" cap="none" spc="0" normalizeH="0" baseline="0" noProof="0" dirty="0" smtClean="0">
                <a:ln>
                  <a:noFill/>
                </a:ln>
                <a:gradFill>
                  <a:gsLst>
                    <a:gs pos="0">
                      <a:srgbClr val="000000"/>
                    </a:gs>
                    <a:gs pos="100000">
                      <a:srgbClr val="000000"/>
                    </a:gs>
                  </a:gsLst>
                  <a:lin ang="16200000" scaled="0"/>
                </a:gradFill>
                <a:effectLst/>
                <a:uLnTx/>
                <a:uFillTx/>
              </a:endParaRPr>
            </a:p>
          </p:txBody>
        </p:sp>
      </p:grpSp>
      <p:grpSp>
        <p:nvGrpSpPr>
          <p:cNvPr id="67" name="Group 66"/>
          <p:cNvGrpSpPr/>
          <p:nvPr/>
        </p:nvGrpSpPr>
        <p:grpSpPr>
          <a:xfrm>
            <a:off x="6879750" y="2052485"/>
            <a:ext cx="2057400" cy="1240919"/>
            <a:chOff x="9151561" y="2736646"/>
            <a:chExt cx="2742486" cy="1654558"/>
          </a:xfrm>
        </p:grpSpPr>
        <p:sp>
          <p:nvSpPr>
            <p:cNvPr id="68" name="Rounded Rectangle 67"/>
            <p:cNvSpPr/>
            <p:nvPr/>
          </p:nvSpPr>
          <p:spPr bwMode="auto">
            <a:xfrm>
              <a:off x="9151561" y="2796089"/>
              <a:ext cx="2742486" cy="1309710"/>
            </a:xfrm>
            <a:prstGeom prst="roundRect">
              <a:avLst>
                <a:gd name="adj" fmla="val 0"/>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innerShdw blurRad="127000" dir="11220000">
                <a:prstClr val="black">
                  <a:alpha val="50000"/>
                </a:prstClr>
              </a:innerShdw>
              <a:reflection blurRad="6350" stA="52000" endA="300" endPos="35000" dir="5400000" sy="-100000" algn="bl" rotWithShape="0"/>
            </a:effectLst>
            <a:scene3d>
              <a:camera prst="orthographicFront">
                <a:rot lat="0" lon="0" rev="0"/>
              </a:camera>
              <a:lightRig rig="threePt" dir="tl"/>
            </a:scene3d>
            <a:sp3d prstMaterial="matte"/>
          </p:spPr>
          <p:txBody>
            <a:bodyPr vert="horz" wrap="square" lIns="91436" tIns="45718" rIns="91436" bIns="45718" numCol="1" rtlCol="0" anchor="ctr" anchorCtr="0" compatLnSpc="1">
              <a:prstTxWarp prst="textNoShape">
                <a:avLst/>
              </a:prstTxWarp>
            </a:bodyPr>
            <a:lstStyle/>
            <a:p>
              <a:pPr marL="0" marR="0" lvl="0" indent="0" algn="ctr" defTabSz="685637" eaLnBrk="1" fontAlgn="base" latinLnBrk="0" hangingPunct="1">
                <a:lnSpc>
                  <a:spcPct val="100000"/>
                </a:lnSpc>
                <a:spcBef>
                  <a:spcPct val="0"/>
                </a:spcBef>
                <a:spcAft>
                  <a:spcPct val="0"/>
                </a:spcAft>
                <a:buClrTx/>
                <a:buSzTx/>
                <a:buFontTx/>
                <a:buNone/>
                <a:tabLst/>
                <a:defRPr/>
              </a:pPr>
              <a:r>
                <a:rPr kumimoji="0" lang="en-US" sz="1800" b="0" i="0" u="none" strike="noStrike" kern="0" cap="none" spc="-38" normalizeH="0" baseline="0" noProof="0" dirty="0" smtClean="0">
                  <a:ln>
                    <a:noFill/>
                  </a:ln>
                  <a:gradFill>
                    <a:gsLst>
                      <a:gs pos="0">
                        <a:srgbClr val="000000"/>
                      </a:gs>
                      <a:gs pos="100000">
                        <a:srgbClr val="000000"/>
                      </a:gs>
                    </a:gsLst>
                    <a:lin ang="5400000" scaled="0"/>
                  </a:gradFill>
                  <a:effectLst/>
                  <a:uLnTx/>
                  <a:uFillTx/>
                  <a:latin typeface="Segoe UI"/>
                  <a:ea typeface="+mn-ea"/>
                  <a:cs typeface="+mn-cs"/>
                </a:rPr>
                <a:t> </a:t>
              </a:r>
            </a:p>
          </p:txBody>
        </p:sp>
        <p:sp>
          <p:nvSpPr>
            <p:cNvPr id="69" name="TextBox 68"/>
            <p:cNvSpPr txBox="1"/>
            <p:nvPr/>
          </p:nvSpPr>
          <p:spPr bwMode="invGray">
            <a:xfrm>
              <a:off x="9425188" y="2736646"/>
              <a:ext cx="2338293" cy="537582"/>
            </a:xfrm>
            <a:prstGeom prst="rect">
              <a:avLst/>
            </a:prstGeom>
            <a:noFill/>
          </p:spPr>
          <p:txBody>
            <a:bodyPr wrap="square" tIns="182880" rtlCol="0">
              <a:spAutoFit/>
            </a:bodyPr>
            <a:lstStyle/>
            <a:p>
              <a:pPr marL="0" marR="0" lvl="1" indent="-116692" algn="ctr" defTabSz="685637" eaLnBrk="1" fontAlgn="base" latinLnBrk="0" hangingPunct="1">
                <a:lnSpc>
                  <a:spcPct val="80000"/>
                </a:lnSpc>
                <a:spcBef>
                  <a:spcPct val="0"/>
                </a:spcBef>
                <a:spcAft>
                  <a:spcPct val="0"/>
                </a:spcAft>
                <a:buClr>
                  <a:srgbClr val="FFC000"/>
                </a:buClr>
                <a:buSzTx/>
                <a:buFontTx/>
                <a:buNone/>
                <a:tabLst/>
                <a:defRPr/>
              </a:pPr>
              <a:r>
                <a:rPr kumimoji="0" lang="en-US" sz="1400" b="0" i="0" u="none" strike="noStrike" kern="0" cap="none" spc="-38" normalizeH="0" baseline="0" noProof="0" dirty="0" smtClean="0">
                  <a:ln>
                    <a:noFill/>
                  </a:ln>
                  <a:gradFill>
                    <a:gsLst>
                      <a:gs pos="0">
                        <a:srgbClr val="000000"/>
                      </a:gs>
                      <a:gs pos="100000">
                        <a:srgbClr val="000000"/>
                      </a:gs>
                    </a:gsLst>
                    <a:lin ang="5400000" scaled="0"/>
                  </a:gradFill>
                  <a:effectLst/>
                  <a:uLnTx/>
                  <a:uFillTx/>
                </a:rPr>
                <a:t>Business Edition  </a:t>
              </a:r>
            </a:p>
          </p:txBody>
        </p:sp>
        <p:sp>
          <p:nvSpPr>
            <p:cNvPr id="70" name="Rectangle 69"/>
            <p:cNvSpPr/>
            <p:nvPr/>
          </p:nvSpPr>
          <p:spPr>
            <a:xfrm>
              <a:off x="9151561" y="3132814"/>
              <a:ext cx="2742485" cy="1258390"/>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US" sz="900" b="1" i="0" u="none" strike="noStrike" kern="0" cap="none" spc="0" normalizeH="0" baseline="0" noProof="0" dirty="0" smtClean="0">
                  <a:ln>
                    <a:noFill/>
                  </a:ln>
                  <a:gradFill>
                    <a:gsLst>
                      <a:gs pos="0">
                        <a:srgbClr val="000000"/>
                      </a:gs>
                      <a:gs pos="100000">
                        <a:srgbClr val="000000"/>
                      </a:gs>
                    </a:gsLst>
                    <a:lin ang="16200000" scaled="0"/>
                  </a:gradFill>
                  <a:effectLst/>
                  <a:uLnTx/>
                  <a:uFillTx/>
                </a:rPr>
                <a:t>Starting at $99.99/month</a:t>
              </a:r>
              <a: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t/>
              </a:r>
              <a:b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br>
              <a: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t>(10-50 GB DB/month</a:t>
              </a:r>
              <a:r>
                <a:rPr kumimoji="0" lang="en-US" sz="800" b="0" i="0" u="none" strike="noStrike" kern="0" cap="none" spc="0" normalizeH="0" baseline="0" noProof="0" dirty="0" smtClean="0">
                  <a:ln>
                    <a:noFill/>
                  </a:ln>
                  <a:gradFill>
                    <a:gsLst>
                      <a:gs pos="0">
                        <a:srgbClr val="000000"/>
                      </a:gs>
                      <a:gs pos="100000">
                        <a:srgbClr val="000000"/>
                      </a:gs>
                    </a:gsLst>
                    <a:lin ang="16200000" scaled="0"/>
                  </a:gradFill>
                  <a:effectLst/>
                  <a:uLnTx/>
                  <a:uFillTx/>
                </a:rPr>
                <a:t>)</a:t>
              </a:r>
            </a:p>
          </p:txBody>
        </p:sp>
        <p:sp>
          <p:nvSpPr>
            <p:cNvPr id="71" name="Rectangle 70"/>
            <p:cNvSpPr/>
            <p:nvPr/>
          </p:nvSpPr>
          <p:spPr>
            <a:xfrm>
              <a:off x="9465900" y="3188762"/>
              <a:ext cx="2113808" cy="30777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t>Per database/month </a:t>
              </a:r>
            </a:p>
          </p:txBody>
        </p:sp>
      </p:grpSp>
      <p:grpSp>
        <p:nvGrpSpPr>
          <p:cNvPr id="72" name="Group 71"/>
          <p:cNvGrpSpPr/>
          <p:nvPr/>
        </p:nvGrpSpPr>
        <p:grpSpPr>
          <a:xfrm>
            <a:off x="2430563" y="2043251"/>
            <a:ext cx="2028825" cy="1036098"/>
            <a:chOff x="3195968" y="2724335"/>
            <a:chExt cx="2704396" cy="1381464"/>
          </a:xfrm>
        </p:grpSpPr>
        <p:sp>
          <p:nvSpPr>
            <p:cNvPr id="73" name="Rounded Rectangle 72"/>
            <p:cNvSpPr/>
            <p:nvPr/>
          </p:nvSpPr>
          <p:spPr bwMode="auto">
            <a:xfrm>
              <a:off x="3195968" y="2796089"/>
              <a:ext cx="2704396" cy="1309710"/>
            </a:xfrm>
            <a:prstGeom prst="roundRect">
              <a:avLst>
                <a:gd name="adj" fmla="val 0"/>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innerShdw blurRad="127000" dir="11220000">
                <a:prstClr val="black">
                  <a:alpha val="50000"/>
                </a:prstClr>
              </a:innerShdw>
              <a:reflection blurRad="6350" stA="52000" endA="300" endPos="35000" dir="5400000" sy="-100000" algn="bl" rotWithShape="0"/>
            </a:effectLst>
            <a:scene3d>
              <a:camera prst="orthographicFront">
                <a:rot lat="0" lon="0" rev="0"/>
              </a:camera>
              <a:lightRig rig="threePt" dir="tl"/>
            </a:scene3d>
            <a:sp3d prstMaterial="matte"/>
          </p:spPr>
          <p:txBody>
            <a:bodyPr vert="horz" wrap="square" lIns="91436" tIns="45718" rIns="91436" bIns="45718" numCol="1" rtlCol="0" anchor="ctr" anchorCtr="0" compatLnSpc="1">
              <a:prstTxWarp prst="textNoShape">
                <a:avLst/>
              </a:prstTxWarp>
            </a:bodyPr>
            <a:lstStyle/>
            <a:p>
              <a:pPr marL="0" marR="0" lvl="0" indent="0" algn="ctr" defTabSz="685637" eaLnBrk="1" fontAlgn="base" latinLnBrk="0" hangingPunct="1">
                <a:lnSpc>
                  <a:spcPct val="100000"/>
                </a:lnSpc>
                <a:spcBef>
                  <a:spcPct val="0"/>
                </a:spcBef>
                <a:spcAft>
                  <a:spcPct val="0"/>
                </a:spcAft>
                <a:buClrTx/>
                <a:buSzTx/>
                <a:buFontTx/>
                <a:buNone/>
                <a:tabLst/>
                <a:defRPr/>
              </a:pPr>
              <a:r>
                <a:rPr kumimoji="0" lang="en-US" sz="1800" b="0" i="0" u="none" strike="noStrike" kern="0" cap="none" spc="-38" normalizeH="0" baseline="0" noProof="0" dirty="0" smtClean="0">
                  <a:ln>
                    <a:noFill/>
                  </a:ln>
                  <a:gradFill>
                    <a:gsLst>
                      <a:gs pos="0">
                        <a:srgbClr val="000000"/>
                      </a:gs>
                      <a:gs pos="100000">
                        <a:srgbClr val="000000"/>
                      </a:gs>
                    </a:gsLst>
                    <a:lin ang="5400000" scaled="0"/>
                  </a:gradFill>
                  <a:effectLst/>
                  <a:uLnTx/>
                  <a:uFillTx/>
                  <a:latin typeface="Segoe UI"/>
                  <a:ea typeface="+mn-ea"/>
                  <a:cs typeface="+mn-cs"/>
                </a:rPr>
                <a:t> </a:t>
              </a:r>
            </a:p>
          </p:txBody>
        </p:sp>
        <p:sp>
          <p:nvSpPr>
            <p:cNvPr id="74" name="TextBox 73"/>
            <p:cNvSpPr txBox="1"/>
            <p:nvPr/>
          </p:nvSpPr>
          <p:spPr bwMode="invGray">
            <a:xfrm>
              <a:off x="3378447" y="2724335"/>
              <a:ext cx="2339439" cy="553997"/>
            </a:xfrm>
            <a:prstGeom prst="rect">
              <a:avLst/>
            </a:prstGeom>
            <a:noFill/>
          </p:spPr>
          <p:txBody>
            <a:bodyPr wrap="square" tIns="182880" rtlCol="0">
              <a:spAutoFit/>
            </a:bodyPr>
            <a:lstStyle/>
            <a:p>
              <a:pPr marL="0" marR="0" lvl="1" indent="0" algn="ctr" defTabSz="685637" eaLnBrk="1" fontAlgn="base" latinLnBrk="0" hangingPunct="1">
                <a:lnSpc>
                  <a:spcPct val="80000"/>
                </a:lnSpc>
                <a:spcBef>
                  <a:spcPct val="0"/>
                </a:spcBef>
                <a:spcAft>
                  <a:spcPct val="0"/>
                </a:spcAft>
                <a:buClr>
                  <a:srgbClr val="FFC000"/>
                </a:buClr>
                <a:buSzTx/>
                <a:buFontTx/>
                <a:buNone/>
                <a:tabLst/>
                <a:defRPr/>
              </a:pPr>
              <a:r>
                <a:rPr kumimoji="0" lang="en-US" sz="1500" b="0" i="0" u="none" strike="noStrike" kern="0" cap="none" spc="-38" normalizeH="0" baseline="0" noProof="0" dirty="0" smtClean="0">
                  <a:ln>
                    <a:noFill/>
                  </a:ln>
                  <a:gradFill>
                    <a:gsLst>
                      <a:gs pos="0">
                        <a:srgbClr val="000000"/>
                      </a:gs>
                      <a:gs pos="100000">
                        <a:srgbClr val="000000"/>
                      </a:gs>
                    </a:gsLst>
                    <a:lin ang="5400000" scaled="0"/>
                  </a:gradFill>
                  <a:effectLst/>
                  <a:uLnTx/>
                  <a:uFillTx/>
                </a:rPr>
                <a:t>Storage  </a:t>
              </a:r>
            </a:p>
          </p:txBody>
        </p:sp>
        <p:sp>
          <p:nvSpPr>
            <p:cNvPr id="75" name="Rectangle 74"/>
            <p:cNvSpPr/>
            <p:nvPr/>
          </p:nvSpPr>
          <p:spPr>
            <a:xfrm>
              <a:off x="3264639" y="3186927"/>
              <a:ext cx="2567052" cy="30777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t>Per GB stored and transactions</a:t>
              </a:r>
            </a:p>
          </p:txBody>
        </p:sp>
        <p:sp>
          <p:nvSpPr>
            <p:cNvPr id="76" name="Rectangle 75"/>
            <p:cNvSpPr/>
            <p:nvPr/>
          </p:nvSpPr>
          <p:spPr>
            <a:xfrm>
              <a:off x="3313132" y="3462780"/>
              <a:ext cx="2470068" cy="598458"/>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gradFill>
                    <a:gsLst>
                      <a:gs pos="0">
                        <a:srgbClr val="000000"/>
                      </a:gs>
                      <a:gs pos="100000">
                        <a:srgbClr val="000000"/>
                      </a:gs>
                    </a:gsLst>
                    <a:lin ang="16200000" scaled="0"/>
                  </a:gradFill>
                  <a:effectLst/>
                  <a:uLnTx/>
                  <a:uFillTx/>
                </a:rPr>
                <a:t>$0.15 GB/month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gradFill>
                    <a:gsLst>
                      <a:gs pos="0">
                        <a:srgbClr val="000000"/>
                      </a:gs>
                      <a:gs pos="100000">
                        <a:srgbClr val="000000"/>
                      </a:gs>
                    </a:gsLst>
                    <a:lin ang="16200000" scaled="0"/>
                  </a:gradFill>
                  <a:effectLst/>
                  <a:uLnTx/>
                  <a:uFillTx/>
                </a:rPr>
                <a:t>$0.01/10k transactions </a:t>
              </a:r>
            </a:p>
          </p:txBody>
        </p:sp>
      </p:grpSp>
      <p:pic>
        <p:nvPicPr>
          <p:cNvPr id="77" name="AZURE logo" descr="\\SERVER3\InternalBin\Resource DVD\DVD_ART36\Logos\Azure Services Platform\Windows Azure\Windows Azure logo rev.pn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143000" y="1076221"/>
            <a:ext cx="2402032" cy="306350"/>
          </a:xfrm>
          <a:prstGeom prst="rect">
            <a:avLst/>
          </a:prstGeom>
          <a:noFill/>
          <a:ln>
            <a:noFill/>
          </a:ln>
        </p:spPr>
      </p:pic>
      <p:grpSp>
        <p:nvGrpSpPr>
          <p:cNvPr id="78" name="Group 77"/>
          <p:cNvGrpSpPr/>
          <p:nvPr/>
        </p:nvGrpSpPr>
        <p:grpSpPr>
          <a:xfrm>
            <a:off x="-1" y="3233629"/>
            <a:ext cx="9144001" cy="605642"/>
            <a:chOff x="-1" y="4343400"/>
            <a:chExt cx="12188826" cy="807523"/>
          </a:xfrm>
        </p:grpSpPr>
        <p:sp>
          <p:nvSpPr>
            <p:cNvPr id="79" name="Rectangle 78"/>
            <p:cNvSpPr/>
            <p:nvPr/>
          </p:nvSpPr>
          <p:spPr bwMode="invGray">
            <a:xfrm>
              <a:off x="1" y="4343400"/>
              <a:ext cx="12188824" cy="807523"/>
            </a:xfrm>
            <a:prstGeom prst="rect">
              <a:avLst/>
            </a:pr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rtlCol="0" anchor="ctr"/>
            <a:lstStyle/>
            <a:p>
              <a:pPr marL="0" marR="0" lvl="0" indent="0" algn="ctr" defTabSz="685862"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endParaRPr>
            </a:p>
          </p:txBody>
        </p:sp>
        <p:sp>
          <p:nvSpPr>
            <p:cNvPr id="80" name="Rectangle 79"/>
            <p:cNvSpPr/>
            <p:nvPr/>
          </p:nvSpPr>
          <p:spPr>
            <a:xfrm>
              <a:off x="-1" y="4409211"/>
              <a:ext cx="12188825" cy="455510"/>
            </a:xfrm>
            <a:prstGeom prst="rect">
              <a:avLst/>
            </a:prstGeom>
          </p:spPr>
          <p:txBody>
            <a:bodyPr wrap="square">
              <a:spAutoFit/>
            </a:bodyPr>
            <a:lstStyle/>
            <a:p>
              <a:pPr marL="0" marR="0" lvl="1" indent="-116692" algn="ctr" defTabSz="914400" eaLnBrk="1" fontAlgn="auto" latinLnBrk="0" hangingPunct="1">
                <a:lnSpc>
                  <a:spcPct val="90000"/>
                </a:lnSpc>
                <a:spcBef>
                  <a:spcPct val="0"/>
                </a:spcBef>
                <a:spcAft>
                  <a:spcPts val="0"/>
                </a:spcAft>
                <a:buClr>
                  <a:srgbClr val="FFC000"/>
                </a:buClr>
                <a:buSzTx/>
                <a:buFontTx/>
                <a:buNone/>
                <a:tabLst/>
                <a:defRPr/>
              </a:pPr>
              <a:r>
                <a:rPr kumimoji="0" 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63500" algn="ctr" rotWithShape="0">
                      <a:srgbClr val="FFFFFF">
                        <a:alpha val="60000"/>
                      </a:srgbClr>
                    </a:outerShdw>
                  </a:effectLst>
                  <a:uLnTx/>
                  <a:uFillTx/>
                </a:rPr>
                <a:t>Windows Azure </a:t>
              </a:r>
              <a:r>
                <a:rPr kumimoji="0" lang="en-US" sz="1800" b="0" i="0" u="none" strike="noStrike" kern="0" cap="none" spc="0" normalizeH="0" baseline="0" noProof="0" dirty="0" err="1" smtClean="0">
                  <a:ln>
                    <a:noFill/>
                  </a:ln>
                  <a:gradFill>
                    <a:gsLst>
                      <a:gs pos="0">
                        <a:srgbClr val="FFFFFF"/>
                      </a:gs>
                      <a:gs pos="86000">
                        <a:srgbClr val="FFFFFF"/>
                      </a:gs>
                    </a:gsLst>
                    <a:lin ang="5400000" scaled="0"/>
                  </a:gradFill>
                  <a:effectLst>
                    <a:outerShdw blurRad="63500" algn="ctr" rotWithShape="0">
                      <a:srgbClr val="FFFFFF">
                        <a:alpha val="60000"/>
                      </a:srgbClr>
                    </a:outerShdw>
                  </a:effectLst>
                  <a:uLnTx/>
                  <a:uFillTx/>
                </a:rPr>
                <a:t>AppFabric</a:t>
              </a:r>
              <a:r>
                <a:rPr kumimoji="0" 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63500" algn="ctr" rotWithShape="0">
                      <a:srgbClr val="FFFFFF">
                        <a:alpha val="60000"/>
                      </a:srgbClr>
                    </a:outerShdw>
                  </a:effectLst>
                  <a:uLnTx/>
                  <a:uFillTx/>
                </a:rPr>
                <a:t> Service Bus and Access Control Service</a:t>
              </a:r>
            </a:p>
          </p:txBody>
        </p:sp>
        <p:sp>
          <p:nvSpPr>
            <p:cNvPr id="81" name="Azure text"/>
            <p:cNvSpPr txBox="1"/>
            <p:nvPr/>
          </p:nvSpPr>
          <p:spPr>
            <a:xfrm>
              <a:off x="1707946" y="4797480"/>
              <a:ext cx="8817111" cy="326243"/>
            </a:xfrm>
            <a:prstGeom prst="rect">
              <a:avLst/>
            </a:prstGeom>
            <a:noFill/>
          </p:spPr>
          <p:txBody>
            <a:bodyPr wrap="square" rtlCol="0">
              <a:spAutoFit/>
            </a:bodyPr>
            <a:lstStyle/>
            <a:p>
              <a:pPr marL="0" marR="0" lvl="1" indent="-116692" algn="ctr" defTabSz="914400" eaLnBrk="1" fontAlgn="auto" latinLnBrk="0" hangingPunct="1">
                <a:lnSpc>
                  <a:spcPct val="90000"/>
                </a:lnSpc>
                <a:spcBef>
                  <a:spcPct val="0"/>
                </a:spcBef>
                <a:spcAft>
                  <a:spcPts val="0"/>
                </a:spcAft>
                <a:buClr>
                  <a:srgbClr val="FFC000"/>
                </a:buClr>
                <a:buSzTx/>
                <a:buFontTx/>
                <a:buNone/>
                <a:tabLst/>
                <a:defRPr/>
              </a:pPr>
              <a:r>
                <a:rPr kumimoji="0" lang="en-US" sz="1100" b="0" i="0" u="none" strike="noStrike" kern="0" cap="none" spc="0" normalizeH="0" baseline="0" noProof="0" dirty="0" smtClean="0">
                  <a:ln>
                    <a:noFill/>
                  </a:ln>
                  <a:gradFill>
                    <a:gsLst>
                      <a:gs pos="0">
                        <a:srgbClr val="FFFFFF"/>
                      </a:gs>
                      <a:gs pos="86000">
                        <a:srgbClr val="FFFFFF"/>
                      </a:gs>
                    </a:gsLst>
                    <a:lin ang="5400000" scaled="0"/>
                  </a:gradFill>
                  <a:effectLst>
                    <a:outerShdw blurRad="63500" algn="ctr" rotWithShape="0">
                      <a:srgbClr val="FFFFFF">
                        <a:alpha val="60000"/>
                      </a:srgbClr>
                    </a:outerShdw>
                  </a:effectLst>
                  <a:uLnTx/>
                  <a:uFillTx/>
                </a:rPr>
                <a:t>Scalable, automated, highly available services for secure connectivity</a:t>
              </a:r>
            </a:p>
          </p:txBody>
        </p:sp>
      </p:grpSp>
      <p:sp>
        <p:nvSpPr>
          <p:cNvPr id="82" name="Rectangle 81"/>
          <p:cNvSpPr/>
          <p:nvPr/>
        </p:nvSpPr>
        <p:spPr>
          <a:xfrm>
            <a:off x="266299" y="4868712"/>
            <a:ext cx="1317050" cy="196208"/>
          </a:xfrm>
          <a:prstGeom prst="rect">
            <a:avLst/>
          </a:prstGeom>
        </p:spPr>
        <p:txBody>
          <a:bodyPr wrap="none" lIns="68586" tIns="34294" rIns="68586" bIns="3429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gradFill>
                  <a:gsLst>
                    <a:gs pos="0">
                      <a:srgbClr val="FFFFFF"/>
                    </a:gs>
                    <a:gs pos="100000">
                      <a:srgbClr val="FFFFFF"/>
                    </a:gs>
                  </a:gsLst>
                  <a:lin ang="16200000" scaled="0"/>
                </a:gradFill>
                <a:effectLst/>
                <a:uLnTx/>
                <a:uFillTx/>
              </a:rPr>
              <a:t>Prices shown in USD only</a:t>
            </a:r>
          </a:p>
        </p:txBody>
      </p:sp>
      <p:grpSp>
        <p:nvGrpSpPr>
          <p:cNvPr id="83" name="Group 82"/>
          <p:cNvGrpSpPr/>
          <p:nvPr/>
        </p:nvGrpSpPr>
        <p:grpSpPr>
          <a:xfrm>
            <a:off x="1965807" y="3996050"/>
            <a:ext cx="5209714" cy="1097445"/>
            <a:chOff x="2658493" y="5328065"/>
            <a:chExt cx="6944477" cy="1463260"/>
          </a:xfrm>
        </p:grpSpPr>
        <p:grpSp>
          <p:nvGrpSpPr>
            <p:cNvPr id="84" name="Group 83"/>
            <p:cNvGrpSpPr/>
            <p:nvPr/>
          </p:nvGrpSpPr>
          <p:grpSpPr>
            <a:xfrm>
              <a:off x="2658493" y="5328065"/>
              <a:ext cx="3267075" cy="1333711"/>
              <a:chOff x="2658493" y="5328065"/>
              <a:chExt cx="3267075" cy="1333711"/>
            </a:xfrm>
          </p:grpSpPr>
          <p:sp>
            <p:nvSpPr>
              <p:cNvPr id="90" name="Rounded Rectangle 89"/>
              <p:cNvSpPr/>
              <p:nvPr/>
            </p:nvSpPr>
            <p:spPr bwMode="auto">
              <a:xfrm>
                <a:off x="2661577" y="5388429"/>
                <a:ext cx="3260907" cy="969841"/>
              </a:xfrm>
              <a:prstGeom prst="roundRect">
                <a:avLst>
                  <a:gd name="adj" fmla="val 0"/>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a:noFill/>
                <a:headEnd type="none" w="med" len="med"/>
                <a:tailEnd type="none" w="med" len="med"/>
              </a:ln>
              <a:effectLst>
                <a:reflection blurRad="6350" stA="52000" endA="300" endPos="35000" dir="5400000" sy="-100000" algn="bl" rotWithShape="0"/>
              </a:effectLst>
              <a:scene3d>
                <a:camera prst="orthographicFront">
                  <a:rot lat="0" lon="0" rev="0"/>
                </a:camera>
                <a:lightRig rig="threePt" dir="tl"/>
              </a:scene3d>
              <a:sp3d prstMaterial="matte"/>
            </p:spPr>
            <p:txBody>
              <a:bodyPr vert="horz" wrap="square" lIns="91436" tIns="45718" rIns="91436" bIns="45718" numCol="1" rtlCol="0" anchor="ctr" anchorCtr="0" compatLnSpc="1">
                <a:prstTxWarp prst="textNoShape">
                  <a:avLst/>
                </a:prstTxWarp>
              </a:bodyPr>
              <a:lstStyle/>
              <a:p>
                <a:pPr marL="0" marR="0" lvl="0" indent="0" algn="ctr" defTabSz="685637" eaLnBrk="1" fontAlgn="base" latinLnBrk="0" hangingPunct="1">
                  <a:lnSpc>
                    <a:spcPct val="90000"/>
                  </a:lnSpc>
                  <a:spcBef>
                    <a:spcPct val="0"/>
                  </a:spcBef>
                  <a:spcAft>
                    <a:spcPct val="0"/>
                  </a:spcAft>
                  <a:buClrTx/>
                  <a:buSzTx/>
                  <a:buFontTx/>
                  <a:buNone/>
                  <a:tabLst>
                    <a:tab pos="211951" algn="l"/>
                  </a:tabLst>
                  <a:defRPr/>
                </a:pPr>
                <a:r>
                  <a:rPr kumimoji="0" lang="en-US" altLang="zh-CN" sz="800" b="0" i="0" u="none" strike="noStrike" kern="0" cap="none" spc="-38" normalizeH="0" baseline="0" noProof="0" dirty="0">
                    <a:ln>
                      <a:noFill/>
                    </a:ln>
                    <a:gradFill>
                      <a:gsLst>
                        <a:gs pos="0">
                          <a:srgbClr val="000000"/>
                        </a:gs>
                        <a:gs pos="100000">
                          <a:srgbClr val="000000"/>
                        </a:gs>
                      </a:gsLst>
                      <a:lin ang="5400000" scaled="0"/>
                    </a:gradFill>
                    <a:effectLst/>
                    <a:uLnTx/>
                    <a:uFillTx/>
                    <a:latin typeface="Segoe UI"/>
                    <a:ea typeface="+mn-ea"/>
                    <a:cs typeface="+mn-cs"/>
                  </a:rPr>
                  <a:t> </a:t>
                </a:r>
              </a:p>
            </p:txBody>
          </p:sp>
          <p:sp>
            <p:nvSpPr>
              <p:cNvPr id="91" name="TextBox 90"/>
              <p:cNvSpPr txBox="1"/>
              <p:nvPr/>
            </p:nvSpPr>
            <p:spPr bwMode="invGray">
              <a:xfrm>
                <a:off x="2658493" y="5328065"/>
                <a:ext cx="3267075" cy="553997"/>
              </a:xfrm>
              <a:prstGeom prst="rect">
                <a:avLst/>
              </a:prstGeom>
              <a:noFill/>
            </p:spPr>
            <p:txBody>
              <a:bodyPr wrap="square" tIns="182880" rtlCol="0">
                <a:spAutoFit/>
              </a:bodyPr>
              <a:lstStyle/>
              <a:p>
                <a:pPr marL="0" marR="0" lvl="1" indent="-116692" algn="ctr" defTabSz="685637" eaLnBrk="1" fontAlgn="base" latinLnBrk="0" hangingPunct="1">
                  <a:lnSpc>
                    <a:spcPct val="80000"/>
                  </a:lnSpc>
                  <a:spcBef>
                    <a:spcPct val="0"/>
                  </a:spcBef>
                  <a:spcAft>
                    <a:spcPct val="0"/>
                  </a:spcAft>
                  <a:buClr>
                    <a:srgbClr val="FFC000"/>
                  </a:buClr>
                  <a:buSzTx/>
                  <a:buFontTx/>
                  <a:buNone/>
                  <a:tabLst/>
                  <a:defRPr/>
                </a:pPr>
                <a:r>
                  <a:rPr kumimoji="0" lang="en-US" sz="1500" b="0" i="0" u="none" strike="noStrike" kern="0" cap="none" spc="-38" normalizeH="0" baseline="0" noProof="0" dirty="0" smtClean="0">
                    <a:ln>
                      <a:noFill/>
                    </a:ln>
                    <a:solidFill>
                      <a:srgbClr val="FFFFFF"/>
                    </a:solidFill>
                    <a:effectLst/>
                    <a:uLnTx/>
                    <a:uFillTx/>
                  </a:rPr>
                  <a:t>Access Control</a:t>
                </a:r>
              </a:p>
            </p:txBody>
          </p:sp>
          <p:sp>
            <p:nvSpPr>
              <p:cNvPr id="92" name="Rectangle 91"/>
              <p:cNvSpPr/>
              <p:nvPr/>
            </p:nvSpPr>
            <p:spPr>
              <a:xfrm>
                <a:off x="2793430" y="5562599"/>
                <a:ext cx="2997201" cy="1099177"/>
              </a:xfrm>
              <a:prstGeom prst="rect">
                <a:avLst/>
              </a:prstGeom>
            </p:spPr>
            <p:txBody>
              <a:bodyPr wrap="square" anchor="ctr" anchorCtr="0">
                <a:noAutofit/>
              </a:bodyP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rPr>
                  <a:t>$1.99/10k transactions</a:t>
                </a:r>
              </a:p>
            </p:txBody>
          </p:sp>
          <p:sp>
            <p:nvSpPr>
              <p:cNvPr id="93" name="Rectangle 92"/>
              <p:cNvSpPr/>
              <p:nvPr/>
            </p:nvSpPr>
            <p:spPr>
              <a:xfrm>
                <a:off x="2817242" y="5762822"/>
                <a:ext cx="2949575" cy="30777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FFFFFF"/>
                    </a:solidFill>
                    <a:effectLst/>
                    <a:uLnTx/>
                    <a:uFillTx/>
                  </a:rPr>
                  <a:t>Per Message Operation</a:t>
                </a:r>
              </a:p>
            </p:txBody>
          </p:sp>
        </p:grpSp>
        <p:grpSp>
          <p:nvGrpSpPr>
            <p:cNvPr id="85" name="Group 84"/>
            <p:cNvGrpSpPr/>
            <p:nvPr/>
          </p:nvGrpSpPr>
          <p:grpSpPr>
            <a:xfrm>
              <a:off x="6342063" y="5337364"/>
              <a:ext cx="3260907" cy="1453961"/>
              <a:chOff x="6203598" y="5328065"/>
              <a:chExt cx="3260907" cy="1453961"/>
            </a:xfrm>
          </p:grpSpPr>
          <p:sp>
            <p:nvSpPr>
              <p:cNvPr id="86" name="Rounded Rectangle 85"/>
              <p:cNvSpPr/>
              <p:nvPr/>
            </p:nvSpPr>
            <p:spPr bwMode="auto">
              <a:xfrm>
                <a:off x="6203598" y="5386357"/>
                <a:ext cx="3260907" cy="969841"/>
              </a:xfrm>
              <a:prstGeom prst="roundRect">
                <a:avLst>
                  <a:gd name="adj" fmla="val 0"/>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a:noFill/>
                <a:headEnd type="none" w="med" len="med"/>
                <a:tailEnd type="none" w="med" len="med"/>
              </a:ln>
              <a:effectLst>
                <a:reflection blurRad="6350" stA="52000" endA="300" endPos="35000" dir="5400000" sy="-100000" algn="bl" rotWithShape="0"/>
              </a:effectLst>
              <a:scene3d>
                <a:camera prst="orthographicFront">
                  <a:rot lat="0" lon="0" rev="0"/>
                </a:camera>
                <a:lightRig rig="threePt" dir="tl"/>
              </a:scene3d>
              <a:sp3d prstMaterial="matte"/>
            </p:spPr>
            <p:txBody>
              <a:bodyPr vert="horz" wrap="square" lIns="91436" tIns="45718" rIns="91436" bIns="45718" numCol="1" rtlCol="0" anchor="ctr" anchorCtr="0" compatLnSpc="1">
                <a:prstTxWarp prst="textNoShape">
                  <a:avLst/>
                </a:prstTxWarp>
              </a:bodyPr>
              <a:lstStyle/>
              <a:p>
                <a:pPr marL="0" marR="0" lvl="0" indent="0" algn="ctr" defTabSz="685637" eaLnBrk="1" fontAlgn="base" latinLnBrk="0" hangingPunct="1">
                  <a:lnSpc>
                    <a:spcPct val="90000"/>
                  </a:lnSpc>
                  <a:spcBef>
                    <a:spcPct val="0"/>
                  </a:spcBef>
                  <a:spcAft>
                    <a:spcPct val="0"/>
                  </a:spcAft>
                  <a:buClrTx/>
                  <a:buSzTx/>
                  <a:buFontTx/>
                  <a:buNone/>
                  <a:tabLst>
                    <a:tab pos="211951" algn="l"/>
                  </a:tabLst>
                  <a:defRPr/>
                </a:pPr>
                <a:r>
                  <a:rPr kumimoji="0" lang="en-US" altLang="zh-CN" sz="800" b="0" i="0" u="none" strike="noStrike" kern="0" cap="none" spc="-38" normalizeH="0" baseline="0" noProof="0" dirty="0">
                    <a:ln>
                      <a:noFill/>
                    </a:ln>
                    <a:gradFill>
                      <a:gsLst>
                        <a:gs pos="0">
                          <a:srgbClr val="000000"/>
                        </a:gs>
                        <a:gs pos="100000">
                          <a:srgbClr val="000000"/>
                        </a:gs>
                      </a:gsLst>
                      <a:lin ang="5400000" scaled="0"/>
                    </a:gradFill>
                    <a:effectLst/>
                    <a:uLnTx/>
                    <a:uFillTx/>
                    <a:latin typeface="Segoe UI"/>
                    <a:ea typeface="+mn-ea"/>
                    <a:cs typeface="+mn-cs"/>
                  </a:rPr>
                  <a:t> </a:t>
                </a:r>
              </a:p>
            </p:txBody>
          </p:sp>
          <p:sp>
            <p:nvSpPr>
              <p:cNvPr id="87" name="Rectangle 86"/>
              <p:cNvSpPr/>
              <p:nvPr/>
            </p:nvSpPr>
            <p:spPr>
              <a:xfrm>
                <a:off x="6203598" y="5437548"/>
                <a:ext cx="3260907" cy="1344478"/>
              </a:xfrm>
              <a:prstGeom prst="rect">
                <a:avLst/>
              </a:prstGeom>
              <a:noFill/>
            </p:spPr>
            <p:txBody>
              <a:bodyPr wrap="squar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rPr>
                  <a:t>$3.99/month per connection</a:t>
                </a:r>
              </a:p>
            </p:txBody>
          </p:sp>
          <p:sp>
            <p:nvSpPr>
              <p:cNvPr id="88" name="Rectangle 87"/>
              <p:cNvSpPr/>
              <p:nvPr/>
            </p:nvSpPr>
            <p:spPr>
              <a:xfrm>
                <a:off x="6452926" y="5753524"/>
                <a:ext cx="2762250" cy="30777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FFFFFF"/>
                    </a:solidFill>
                    <a:effectLst/>
                    <a:uLnTx/>
                    <a:uFillTx/>
                  </a:rPr>
                  <a:t>Per Message Operation</a:t>
                </a:r>
              </a:p>
            </p:txBody>
          </p:sp>
          <p:sp>
            <p:nvSpPr>
              <p:cNvPr id="89" name="TextBox 88"/>
              <p:cNvSpPr txBox="1"/>
              <p:nvPr/>
            </p:nvSpPr>
            <p:spPr bwMode="invGray">
              <a:xfrm>
                <a:off x="6319576" y="5328065"/>
                <a:ext cx="3028950" cy="553997"/>
              </a:xfrm>
              <a:prstGeom prst="rect">
                <a:avLst/>
              </a:prstGeom>
              <a:noFill/>
            </p:spPr>
            <p:txBody>
              <a:bodyPr wrap="square" tIns="182880" rtlCol="0">
                <a:spAutoFit/>
              </a:bodyPr>
              <a:lstStyle/>
              <a:p>
                <a:pPr marL="0" marR="0" lvl="1" indent="-116692" algn="ctr" defTabSz="685637" eaLnBrk="1" fontAlgn="base" latinLnBrk="0" hangingPunct="1">
                  <a:lnSpc>
                    <a:spcPct val="80000"/>
                  </a:lnSpc>
                  <a:spcBef>
                    <a:spcPct val="0"/>
                  </a:spcBef>
                  <a:spcAft>
                    <a:spcPct val="0"/>
                  </a:spcAft>
                  <a:buClr>
                    <a:srgbClr val="FFC000"/>
                  </a:buClr>
                  <a:buSzTx/>
                  <a:buFontTx/>
                  <a:buNone/>
                  <a:tabLst/>
                  <a:defRPr/>
                </a:pPr>
                <a:r>
                  <a:rPr kumimoji="0" lang="en-US" sz="1500" b="0" i="0" u="none" strike="noStrike" kern="0" cap="none" spc="-38" normalizeH="0" baseline="0" noProof="0" dirty="0" smtClean="0">
                    <a:ln>
                      <a:noFill/>
                    </a:ln>
                    <a:solidFill>
                      <a:srgbClr val="FFFFFF"/>
                    </a:solidFill>
                    <a:effectLst/>
                    <a:uLnTx/>
                    <a:uFillTx/>
                  </a:rPr>
                  <a:t>Service Bus</a:t>
                </a:r>
              </a:p>
            </p:txBody>
          </p:sp>
        </p:grpSp>
      </p:grpSp>
      <p:sp>
        <p:nvSpPr>
          <p:cNvPr id="94" name="Rectangle 93"/>
          <p:cNvSpPr/>
          <p:nvPr/>
        </p:nvSpPr>
        <p:spPr>
          <a:xfrm>
            <a:off x="7214005" y="4868712"/>
            <a:ext cx="1646553" cy="196208"/>
          </a:xfrm>
          <a:prstGeom prst="rect">
            <a:avLst/>
          </a:prstGeom>
        </p:spPr>
        <p:txBody>
          <a:bodyPr wrap="none" lIns="68586" tIns="34294" rIns="68586" bIns="34294">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gradFill>
                  <a:gsLst>
                    <a:gs pos="0">
                      <a:srgbClr val="FFFFFF"/>
                    </a:gs>
                    <a:gs pos="100000">
                      <a:srgbClr val="FFFFFF"/>
                    </a:gs>
                  </a:gsLst>
                  <a:lin ang="16200000" scaled="0"/>
                </a:gradFill>
                <a:effectLst/>
                <a:uLnTx/>
                <a:uFillTx/>
              </a:rPr>
              <a:t>International prices are available</a:t>
            </a:r>
          </a:p>
        </p:txBody>
      </p:sp>
    </p:spTree>
    <p:extLst>
      <p:ext uri="{BB962C8B-B14F-4D97-AF65-F5344CB8AC3E}">
        <p14:creationId xmlns:p14="http://schemas.microsoft.com/office/powerpoint/2010/main" val="110502720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5"/>
            <a:ext cx="8363938" cy="553998"/>
          </a:xfrm>
        </p:spPr>
        <p:txBody>
          <a:bodyPr/>
          <a:lstStyle/>
          <a:p>
            <a:r>
              <a:rPr lang="en-US" sz="4000" dirty="0" smtClean="0"/>
              <a:t>Summary</a:t>
            </a:r>
            <a:endParaRPr lang="en-US" sz="4000" dirty="0"/>
          </a:p>
        </p:txBody>
      </p:sp>
      <p:sp>
        <p:nvSpPr>
          <p:cNvPr id="3" name="Content Placeholder 2"/>
          <p:cNvSpPr>
            <a:spLocks noGrp="1"/>
          </p:cNvSpPr>
          <p:nvPr>
            <p:ph idx="1"/>
          </p:nvPr>
        </p:nvSpPr>
        <p:spPr>
          <a:xfrm>
            <a:off x="389436" y="1261872"/>
            <a:ext cx="8363938" cy="3499420"/>
          </a:xfrm>
        </p:spPr>
        <p:txBody>
          <a:bodyPr/>
          <a:lstStyle/>
          <a:p>
            <a:r>
              <a:rPr lang="en-US" sz="2000" dirty="0" smtClean="0"/>
              <a:t>Windows Azure Platform is a comprehensive </a:t>
            </a:r>
            <a:r>
              <a:rPr lang="en-US" sz="2000" dirty="0" err="1" smtClean="0"/>
              <a:t>PaaS</a:t>
            </a:r>
            <a:r>
              <a:rPr lang="en-US" sz="2000" dirty="0" smtClean="0"/>
              <a:t> offering including:</a:t>
            </a:r>
            <a:endParaRPr lang="en-US" sz="2000" dirty="0"/>
          </a:p>
          <a:p>
            <a:pPr lvl="1"/>
            <a:r>
              <a:rPr lang="en-US" sz="1800" dirty="0"/>
              <a:t>Windows Azure</a:t>
            </a:r>
          </a:p>
          <a:p>
            <a:pPr lvl="1"/>
            <a:r>
              <a:rPr lang="en-US" sz="1800" dirty="0"/>
              <a:t>SQL Azure</a:t>
            </a:r>
          </a:p>
          <a:p>
            <a:pPr lvl="1"/>
            <a:r>
              <a:rPr lang="en-US" sz="1800" dirty="0"/>
              <a:t>Windows Azure </a:t>
            </a:r>
            <a:r>
              <a:rPr lang="en-US" sz="1800" dirty="0" err="1"/>
              <a:t>AppFabric</a:t>
            </a:r>
            <a:endParaRPr lang="en-US" sz="1800" dirty="0"/>
          </a:p>
          <a:p>
            <a:r>
              <a:rPr lang="en-US" sz="2000" dirty="0"/>
              <a:t>Fundamental concepts:</a:t>
            </a:r>
          </a:p>
          <a:p>
            <a:pPr lvl="1"/>
            <a:r>
              <a:rPr lang="en-US" sz="1800" dirty="0"/>
              <a:t>Windows Azure Service Definition &amp; Configuration</a:t>
            </a:r>
          </a:p>
          <a:p>
            <a:pPr lvl="1"/>
            <a:r>
              <a:rPr lang="en-US" sz="1800" dirty="0"/>
              <a:t>Windows Azure Roles </a:t>
            </a:r>
          </a:p>
          <a:p>
            <a:r>
              <a:rPr lang="en-US" sz="2000" dirty="0" smtClean="0"/>
              <a:t>Commercially </a:t>
            </a:r>
            <a:r>
              <a:rPr lang="en-US" sz="2000" dirty="0"/>
              <a:t>available today in 41 countries and 6 data centers</a:t>
            </a:r>
          </a:p>
          <a:p>
            <a:r>
              <a:rPr lang="en-US" sz="2000" dirty="0"/>
              <a:t>In the future Windows Azure &amp; SQL Azure will be available on-premises as an appliance</a:t>
            </a:r>
          </a:p>
          <a:p>
            <a:r>
              <a:rPr lang="en-US" sz="1800" dirty="0" smtClean="0"/>
              <a:t>Continuing to expand the set of services and features</a:t>
            </a:r>
            <a:endParaRPr lang="en-US" sz="1800" dirty="0"/>
          </a:p>
        </p:txBody>
      </p:sp>
    </p:spTree>
    <p:extLst>
      <p:ext uri="{BB962C8B-B14F-4D97-AF65-F5344CB8AC3E}">
        <p14:creationId xmlns:p14="http://schemas.microsoft.com/office/powerpoint/2010/main" val="262083471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ean\Pictures\DVD_ART36\Logos\MICROSOFT (brand)\Microsoft corporate logo white.png"/>
          <p:cNvPicPr>
            <a:picLocks noChangeAspect="1" noChangeArrowheads="1"/>
          </p:cNvPicPr>
          <p:nvPr/>
        </p:nvPicPr>
        <p:blipFill>
          <a:blip r:embed="rId2"/>
          <a:srcRect/>
          <a:stretch>
            <a:fillRect/>
          </a:stretch>
        </p:blipFill>
        <p:spPr bwMode="invGray">
          <a:xfrm>
            <a:off x="1742324" y="2085975"/>
            <a:ext cx="5667375" cy="971550"/>
          </a:xfrm>
          <a:prstGeom prst="rect">
            <a:avLst/>
          </a:prstGeom>
          <a:noFill/>
        </p:spPr>
      </p:pic>
      <p:sp>
        <p:nvSpPr>
          <p:cNvPr id="4" name="Text Box 3"/>
          <p:cNvSpPr txBox="1">
            <a:spLocks noChangeArrowheads="1"/>
          </p:cNvSpPr>
          <p:nvPr/>
        </p:nvSpPr>
        <p:spPr bwMode="blackWhite">
          <a:xfrm>
            <a:off x="381000" y="4562680"/>
            <a:ext cx="8382000" cy="523206"/>
          </a:xfrm>
          <a:prstGeom prst="rect">
            <a:avLst/>
          </a:prstGeom>
          <a:noFill/>
          <a:ln w="12700">
            <a:noFill/>
            <a:miter lim="800000"/>
            <a:headEnd type="none" w="sm" len="sm"/>
            <a:tailEnd type="none" w="sm" len="sm"/>
          </a:ln>
          <a:effectLst/>
        </p:spPr>
        <p:txBody>
          <a:bodyPr vert="horz" wrap="square" lIns="91421" tIns="45711" rIns="91421" bIns="45711" numCol="1" anchor="t" anchorCtr="0" compatLnSpc="1">
            <a:prstTxWarp prst="textNoShape">
              <a:avLst/>
            </a:prstTxWarp>
            <a:spAutoFit/>
          </a:bodyPr>
          <a:lstStyle/>
          <a:p>
            <a:pPr algn="ctr" defTabSz="914061" eaLnBrk="0" hangingPunct="0"/>
            <a:r>
              <a:rPr lang="en-US" sz="700" dirty="0">
                <a:gradFill>
                  <a:gsLst>
                    <a:gs pos="0">
                      <a:schemeClr val="tx1"/>
                    </a:gs>
                    <a:gs pos="100000">
                      <a:schemeClr val="tx1"/>
                    </a:gs>
                  </a:gsLst>
                  <a:lin ang="5400000" scaled="0"/>
                </a:gradFill>
                <a:latin typeface="Segoe UI" pitchFamily="34" charset="0"/>
                <a:cs typeface="Arial" charset="0"/>
              </a:rPr>
              <a:t>© 2010 Microsoft Corporation. All rights reserved. Microsoft, Windows, Windows Vista and other product names are or may be registered trademarks and/or trademarks in the U.S. and/or other countries.</a:t>
            </a:r>
          </a:p>
          <a:p>
            <a:pPr algn="ctr" defTabSz="914061"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19532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2"/>
            <a:ext cx="8363938" cy="553998"/>
          </a:xfrm>
        </p:spPr>
        <p:txBody>
          <a:bodyPr/>
          <a:lstStyle/>
          <a:p>
            <a:r>
              <a:rPr lang="en-US" sz="4000" dirty="0" smtClean="0"/>
              <a:t>Windows Azure Platform</a:t>
            </a:r>
            <a:endParaRPr lang="en-US" sz="4000" dirty="0"/>
          </a:p>
        </p:txBody>
      </p:sp>
      <p:grpSp>
        <p:nvGrpSpPr>
          <p:cNvPr id="13" name="Group 12"/>
          <p:cNvGrpSpPr/>
          <p:nvPr/>
        </p:nvGrpSpPr>
        <p:grpSpPr>
          <a:xfrm>
            <a:off x="570458" y="2284693"/>
            <a:ext cx="7963942" cy="1084544"/>
            <a:chOff x="570458" y="2284693"/>
            <a:chExt cx="7963942" cy="1084544"/>
          </a:xfrm>
        </p:grpSpPr>
        <p:sp>
          <p:nvSpPr>
            <p:cNvPr id="4" name="Round Diagonal Corner Rectangle 3"/>
            <p:cNvSpPr/>
            <p:nvPr/>
          </p:nvSpPr>
          <p:spPr bwMode="gray">
            <a:xfrm>
              <a:off x="570458" y="2284693"/>
              <a:ext cx="7963942" cy="1084544"/>
            </a:xfrm>
            <a:prstGeom prst="round2DiagRect">
              <a:avLst>
                <a:gd name="adj1" fmla="val 0"/>
                <a:gd name="adj2" fmla="val 0"/>
              </a:avLst>
            </a:prstGeom>
            <a:gradFill flip="none" rotWithShape="1">
              <a:gsLst>
                <a:gs pos="0">
                  <a:srgbClr val="000000">
                    <a:alpha val="87000"/>
                  </a:srgbClr>
                </a:gs>
                <a:gs pos="24000">
                  <a:srgbClr val="000000">
                    <a:alpha val="60000"/>
                  </a:srgbClr>
                </a:gs>
                <a:gs pos="60000">
                  <a:srgbClr val="000000">
                    <a:alpha val="16000"/>
                  </a:srgbClr>
                </a:gs>
              </a:gsLst>
              <a:lin ang="10800000" scaled="1"/>
              <a:tileRect/>
            </a:gradFill>
            <a:ln w="12700">
              <a:gradFill flip="none" rotWithShape="1">
                <a:gsLst>
                  <a:gs pos="0">
                    <a:srgbClr val="008EC0">
                      <a:alpha val="60000"/>
                    </a:srgbClr>
                  </a:gs>
                  <a:gs pos="50000">
                    <a:srgbClr val="008EC0">
                      <a:alpha val="50000"/>
                    </a:srgbClr>
                  </a:gs>
                  <a:gs pos="100000">
                    <a:srgbClr val="008EC0">
                      <a:alpha val="0"/>
                    </a:srgbClr>
                  </a:gs>
                </a:gsLst>
                <a:lin ang="10800000" scaled="1"/>
                <a:tileRect/>
              </a:gradFill>
              <a:headEnd type="none" w="med" len="med"/>
              <a:tailEnd type="none" w="med" len="med"/>
            </a:ln>
            <a:effectLst>
              <a:outerShdw blurRad="381000" dist="292100" dir="2700000" algn="tl" rotWithShape="0">
                <a:prstClr val="black">
                  <a:alpha val="58000"/>
                </a:prstClr>
              </a:outerShdw>
            </a:effectLst>
          </p:spPr>
          <p:style>
            <a:lnRef idx="1">
              <a:schemeClr val="accent2"/>
            </a:lnRef>
            <a:fillRef idx="3">
              <a:schemeClr val="accent2"/>
            </a:fillRef>
            <a:effectRef idx="2">
              <a:schemeClr val="accent2"/>
            </a:effectRef>
            <a:fontRef idx="minor">
              <a:schemeClr val="lt1"/>
            </a:fontRef>
          </p:style>
          <p:txBody>
            <a:bodyPr vert="horz" wrap="square" lIns="68570" tIns="228565" rIns="68570" bIns="34284" numCol="1" rtlCol="0" anchor="t" anchorCtr="0" compatLnSpc="1">
              <a:prstTxWarp prst="textNoShape">
                <a:avLst/>
              </a:prstTxWarp>
            </a:bodyPr>
            <a:lstStyle/>
            <a:p>
              <a:pPr algn="ctr" fontAlgn="base">
                <a:lnSpc>
                  <a:spcPct val="80000"/>
                </a:lnSpc>
                <a:spcBef>
                  <a:spcPct val="0"/>
                </a:spcBef>
                <a:spcAft>
                  <a:spcPct val="0"/>
                </a:spcAft>
                <a:buClr>
                  <a:srgbClr val="FFFF99"/>
                </a:buClr>
                <a:buSzPct val="120000"/>
                <a:defRPr/>
              </a:pPr>
              <a:endParaRPr lang="en-US" altLang="zh-CN" sz="4100" spc="-95" dirty="0">
                <a:ln w="18415" cmpd="sng">
                  <a:noFill/>
                  <a:prstDash val="solid"/>
                </a:ln>
                <a:solidFill>
                  <a:srgbClr val="000000"/>
                </a:solidFill>
                <a:effectLst>
                  <a:glow rad="101600">
                    <a:srgbClr val="CCECFF"/>
                  </a:glow>
                  <a:innerShdw blurRad="114300">
                    <a:prstClr val="black"/>
                  </a:innerShdw>
                </a:effectLst>
                <a:latin typeface="Segoe"/>
              </a:endParaRPr>
            </a:p>
          </p:txBody>
        </p:sp>
        <p:pic>
          <p:nvPicPr>
            <p:cNvPr id="7" name="AZURE logo" descr="\\SERVER3\InternalBin\Resource DVD\DVD_ART36\Logos\Azure Services Platform\Windows Azure\Windows Azure logo rev.png"/>
            <p:cNvPicPr>
              <a:picLocks noChangeAspect="1" noChangeArrowheads="1"/>
            </p:cNvPicPr>
            <p:nvPr/>
          </p:nvPicPr>
          <p:blipFill>
            <a:blip r:embed="rId3"/>
            <a:stretch>
              <a:fillRect/>
            </a:stretch>
          </p:blipFill>
          <p:spPr bwMode="auto">
            <a:xfrm>
              <a:off x="776063" y="2533858"/>
              <a:ext cx="1558819" cy="538133"/>
            </a:xfrm>
            <a:prstGeom prst="rect">
              <a:avLst/>
            </a:prstGeom>
            <a:noFill/>
            <a:ln>
              <a:noFill/>
            </a:ln>
          </p:spPr>
        </p:pic>
        <p:sp>
          <p:nvSpPr>
            <p:cNvPr id="23" name="Rounded Rectangle 22"/>
            <p:cNvSpPr/>
            <p:nvPr/>
          </p:nvSpPr>
          <p:spPr bwMode="auto">
            <a:xfrm>
              <a:off x="4898581" y="2609800"/>
              <a:ext cx="1371957" cy="46219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dirty="0">
                  <a:gradFill>
                    <a:gsLst>
                      <a:gs pos="0">
                        <a:srgbClr val="FFFFFF"/>
                      </a:gs>
                      <a:gs pos="100000">
                        <a:srgbClr val="FFFFFF"/>
                      </a:gs>
                    </a:gsLst>
                    <a:lin ang="5400000" scaled="0"/>
                  </a:gradFill>
                </a:rPr>
                <a:t>Reporting</a:t>
              </a:r>
            </a:p>
          </p:txBody>
        </p:sp>
        <p:sp>
          <p:nvSpPr>
            <p:cNvPr id="24" name="Rounded Rectangle 23"/>
            <p:cNvSpPr/>
            <p:nvPr/>
          </p:nvSpPr>
          <p:spPr bwMode="auto">
            <a:xfrm>
              <a:off x="6596761" y="2609800"/>
              <a:ext cx="1371957" cy="46219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dirty="0" smtClean="0">
                  <a:gradFill>
                    <a:gsLst>
                      <a:gs pos="0">
                        <a:srgbClr val="FFFFFF"/>
                      </a:gs>
                      <a:gs pos="100000">
                        <a:srgbClr val="FFFFFF"/>
                      </a:gs>
                    </a:gsLst>
                    <a:lin ang="5400000" scaled="0"/>
                  </a:gradFill>
                </a:rPr>
                <a:t>Data Sync</a:t>
              </a:r>
              <a:endParaRPr lang="en-US" dirty="0">
                <a:gradFill>
                  <a:gsLst>
                    <a:gs pos="0">
                      <a:srgbClr val="FFFFFF"/>
                    </a:gs>
                    <a:gs pos="100000">
                      <a:srgbClr val="FFFFFF"/>
                    </a:gs>
                  </a:gsLst>
                  <a:lin ang="5400000" scaled="0"/>
                </a:gradFill>
              </a:endParaRPr>
            </a:p>
          </p:txBody>
        </p:sp>
        <p:sp>
          <p:nvSpPr>
            <p:cNvPr id="21" name="Rounded Rectangle 20"/>
            <p:cNvSpPr/>
            <p:nvPr/>
          </p:nvSpPr>
          <p:spPr bwMode="auto">
            <a:xfrm>
              <a:off x="3200400" y="2609800"/>
              <a:ext cx="1371957" cy="462191"/>
            </a:xfrm>
            <a:prstGeom prst="roundRect">
              <a:avLst/>
            </a:prstGeom>
            <a:gradFill>
              <a:gsLst>
                <a:gs pos="0">
                  <a:schemeClr val="bg2">
                    <a:lumMod val="60000"/>
                    <a:lumOff val="40000"/>
                  </a:schemeClr>
                </a:gs>
                <a:gs pos="18000">
                  <a:schemeClr val="bg2">
                    <a:lumMod val="60000"/>
                    <a:lumOff val="40000"/>
                  </a:schemeClr>
                </a:gs>
                <a:gs pos="100000">
                  <a:schemeClr val="bg2">
                    <a:lumMod val="75000"/>
                  </a:schemeClr>
                </a:gs>
              </a:gsLst>
            </a:gradFill>
            <a:ln>
              <a:headEnd type="none" w="med" len="med"/>
              <a:tailEnd type="none" w="med" len="med"/>
            </a:ln>
            <a:scene3d>
              <a:camera prst="orthographicFront" fov="0">
                <a:rot lat="0" lon="0" rev="0"/>
              </a:camera>
              <a:lightRig rig="contrasting" dir="t">
                <a:rot lat="0" lon="0" rev="3600000"/>
              </a:lightRig>
            </a:scene3d>
            <a:sp3d contourW="12700" prstMaterial="plastic">
              <a:bevelT w="127000" h="38200" prst="relaxedInset"/>
              <a:contourClr>
                <a:schemeClr val="bg2"/>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dirty="0" smtClean="0">
                  <a:gradFill>
                    <a:gsLst>
                      <a:gs pos="0">
                        <a:srgbClr val="FFFFFF"/>
                      </a:gs>
                      <a:gs pos="100000">
                        <a:srgbClr val="FFFFFF"/>
                      </a:gs>
                    </a:gsLst>
                    <a:lin ang="5400000" scaled="0"/>
                  </a:gradFill>
                </a:rPr>
                <a:t>Database</a:t>
              </a:r>
              <a:endParaRPr lang="en-US" dirty="0">
                <a:gradFill>
                  <a:gsLst>
                    <a:gs pos="0">
                      <a:srgbClr val="FFFFFF"/>
                    </a:gs>
                    <a:gs pos="100000">
                      <a:srgbClr val="FFFFFF"/>
                    </a:gs>
                  </a:gsLst>
                  <a:lin ang="5400000" scaled="0"/>
                </a:gradFill>
              </a:endParaRPr>
            </a:p>
          </p:txBody>
        </p:sp>
      </p:grpSp>
      <p:grpSp>
        <p:nvGrpSpPr>
          <p:cNvPr id="12" name="Group 11"/>
          <p:cNvGrpSpPr/>
          <p:nvPr/>
        </p:nvGrpSpPr>
        <p:grpSpPr>
          <a:xfrm>
            <a:off x="570458" y="3529005"/>
            <a:ext cx="7963942" cy="1161374"/>
            <a:chOff x="570458" y="3529005"/>
            <a:chExt cx="7963942" cy="1161374"/>
          </a:xfrm>
        </p:grpSpPr>
        <p:sp>
          <p:nvSpPr>
            <p:cNvPr id="3" name="Round Diagonal Corner Rectangle 2"/>
            <p:cNvSpPr/>
            <p:nvPr/>
          </p:nvSpPr>
          <p:spPr bwMode="gray">
            <a:xfrm>
              <a:off x="570458" y="3529005"/>
              <a:ext cx="7963942" cy="1161374"/>
            </a:xfrm>
            <a:prstGeom prst="round2DiagRect">
              <a:avLst>
                <a:gd name="adj1" fmla="val 0"/>
                <a:gd name="adj2" fmla="val 0"/>
              </a:avLst>
            </a:prstGeom>
            <a:gradFill flip="none" rotWithShape="1">
              <a:gsLst>
                <a:gs pos="0">
                  <a:srgbClr val="000000">
                    <a:alpha val="73000"/>
                  </a:srgbClr>
                </a:gs>
                <a:gs pos="34000">
                  <a:srgbClr val="000000">
                    <a:alpha val="60000"/>
                  </a:srgbClr>
                </a:gs>
                <a:gs pos="60000">
                  <a:srgbClr val="000000">
                    <a:alpha val="16000"/>
                  </a:srgbClr>
                </a:gs>
              </a:gsLst>
              <a:lin ang="10800000" scaled="1"/>
              <a:tileRect/>
            </a:gradFill>
            <a:ln w="12700">
              <a:gradFill flip="none" rotWithShape="1">
                <a:gsLst>
                  <a:gs pos="0">
                    <a:srgbClr val="008EC0">
                      <a:alpha val="60000"/>
                    </a:srgbClr>
                  </a:gs>
                  <a:gs pos="50000">
                    <a:srgbClr val="008EC0">
                      <a:alpha val="50000"/>
                    </a:srgbClr>
                  </a:gs>
                  <a:gs pos="100000">
                    <a:srgbClr val="008EC0">
                      <a:alpha val="0"/>
                    </a:srgbClr>
                  </a:gs>
                </a:gsLst>
                <a:lin ang="10800000" scaled="1"/>
                <a:tileRect/>
              </a:gradFill>
              <a:headEnd type="none" w="med" len="med"/>
              <a:tailEnd type="none" w="med" len="med"/>
            </a:ln>
            <a:effectLst>
              <a:outerShdw blurRad="381000" dist="292100" dir="2700000" algn="tl" rotWithShape="0">
                <a:prstClr val="black">
                  <a:alpha val="58000"/>
                </a:prstClr>
              </a:outerShdw>
            </a:effectLst>
          </p:spPr>
          <p:style>
            <a:lnRef idx="1">
              <a:schemeClr val="accent2"/>
            </a:lnRef>
            <a:fillRef idx="3">
              <a:schemeClr val="accent2"/>
            </a:fillRef>
            <a:effectRef idx="2">
              <a:schemeClr val="accent2"/>
            </a:effectRef>
            <a:fontRef idx="minor">
              <a:schemeClr val="lt1"/>
            </a:fontRef>
          </p:style>
          <p:txBody>
            <a:bodyPr vert="horz" wrap="square" lIns="68570" tIns="228565" rIns="68570" bIns="34284" numCol="1" rtlCol="0" anchor="t" anchorCtr="0" compatLnSpc="1">
              <a:prstTxWarp prst="textNoShape">
                <a:avLst/>
              </a:prstTxWarp>
            </a:bodyPr>
            <a:lstStyle/>
            <a:p>
              <a:pPr algn="ctr" fontAlgn="base">
                <a:lnSpc>
                  <a:spcPct val="80000"/>
                </a:lnSpc>
                <a:spcBef>
                  <a:spcPct val="0"/>
                </a:spcBef>
                <a:spcAft>
                  <a:spcPct val="0"/>
                </a:spcAft>
                <a:buClr>
                  <a:srgbClr val="FFFF99"/>
                </a:buClr>
                <a:buSzPct val="120000"/>
                <a:defRPr/>
              </a:pPr>
              <a:endParaRPr lang="en-US" altLang="zh-CN" sz="4100" spc="-95" dirty="0">
                <a:ln w="18415" cmpd="sng">
                  <a:noFill/>
                  <a:prstDash val="solid"/>
                </a:ln>
                <a:solidFill>
                  <a:srgbClr val="000000"/>
                </a:solidFill>
                <a:effectLst>
                  <a:glow rad="101600">
                    <a:srgbClr val="CCECFF"/>
                  </a:glow>
                  <a:innerShdw blurRad="114300">
                    <a:prstClr val="black"/>
                  </a:innerShdw>
                </a:effectLst>
                <a:latin typeface="Segoe"/>
              </a:endParaRPr>
            </a:p>
          </p:txBody>
        </p:sp>
        <p:pic>
          <p:nvPicPr>
            <p:cNvPr id="8" name="Picture 3" descr="D:\AA - Microsoft\Events DVD 35\DVD_ART35\Logos\Azure Services Platform\Windows Azure\Windows Azure logo bl.png"/>
            <p:cNvPicPr>
              <a:picLocks noChangeAspect="1" noChangeArrowheads="1"/>
            </p:cNvPicPr>
            <p:nvPr/>
          </p:nvPicPr>
          <p:blipFill>
            <a:blip r:embed="rId4"/>
            <a:srcRect b="35285"/>
            <a:stretch>
              <a:fillRect/>
            </a:stretch>
          </p:blipFill>
          <p:spPr bwMode="auto">
            <a:xfrm>
              <a:off x="784629" y="3964881"/>
              <a:ext cx="1558820" cy="295408"/>
            </a:xfrm>
            <a:prstGeom prst="rect">
              <a:avLst/>
            </a:prstGeom>
            <a:noFill/>
            <a:ln>
              <a:noFill/>
            </a:ln>
          </p:spPr>
        </p:pic>
        <p:sp>
          <p:nvSpPr>
            <p:cNvPr id="25" name="Rounded Rectangle 24"/>
            <p:cNvSpPr/>
            <p:nvPr/>
          </p:nvSpPr>
          <p:spPr bwMode="auto">
            <a:xfrm>
              <a:off x="7043928" y="3867150"/>
              <a:ext cx="1261872" cy="46219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sz="1700" dirty="0">
                  <a:gradFill>
                    <a:gsLst>
                      <a:gs pos="0">
                        <a:srgbClr val="FFFFFF"/>
                      </a:gs>
                      <a:gs pos="100000">
                        <a:srgbClr val="FFFFFF"/>
                      </a:gs>
                    </a:gsLst>
                    <a:lin ang="5400000" scaled="0"/>
                  </a:gradFill>
                </a:rPr>
                <a:t>Connect</a:t>
              </a:r>
            </a:p>
          </p:txBody>
        </p:sp>
        <p:sp>
          <p:nvSpPr>
            <p:cNvPr id="22" name="Rounded Rectangle 21"/>
            <p:cNvSpPr/>
            <p:nvPr/>
          </p:nvSpPr>
          <p:spPr bwMode="auto">
            <a:xfrm>
              <a:off x="2685558" y="3867150"/>
              <a:ext cx="1261872" cy="462191"/>
            </a:xfrm>
            <a:prstGeom prst="roundRect">
              <a:avLst/>
            </a:prstGeom>
            <a:gradFill>
              <a:gsLst>
                <a:gs pos="0">
                  <a:schemeClr val="bg2">
                    <a:lumMod val="60000"/>
                    <a:lumOff val="40000"/>
                  </a:schemeClr>
                </a:gs>
                <a:gs pos="18000">
                  <a:schemeClr val="bg2">
                    <a:lumMod val="60000"/>
                    <a:lumOff val="40000"/>
                  </a:schemeClr>
                </a:gs>
                <a:gs pos="100000">
                  <a:schemeClr val="bg2">
                    <a:lumMod val="75000"/>
                  </a:schemeClr>
                </a:gs>
              </a:gsLst>
            </a:gradFill>
            <a:ln>
              <a:headEnd type="none" w="med" len="med"/>
              <a:tailEnd type="none" w="med" len="med"/>
            </a:ln>
            <a:scene3d>
              <a:camera prst="orthographicFront" fov="0">
                <a:rot lat="0" lon="0" rev="0"/>
              </a:camera>
              <a:lightRig rig="contrasting" dir="t">
                <a:rot lat="0" lon="0" rev="3600000"/>
              </a:lightRig>
            </a:scene3d>
            <a:sp3d contourW="12700" prstMaterial="plastic">
              <a:bevelT w="127000" h="38200" prst="relaxedInset"/>
              <a:contourClr>
                <a:schemeClr val="bg2"/>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dirty="0" smtClean="0">
                  <a:gradFill>
                    <a:gsLst>
                      <a:gs pos="0">
                        <a:srgbClr val="FFFFFF"/>
                      </a:gs>
                      <a:gs pos="100000">
                        <a:srgbClr val="FFFFFF"/>
                      </a:gs>
                    </a:gsLst>
                    <a:lin ang="5400000" scaled="0"/>
                  </a:gradFill>
                </a:rPr>
                <a:t>Compute</a:t>
              </a:r>
              <a:endParaRPr lang="en-US" dirty="0">
                <a:gradFill>
                  <a:gsLst>
                    <a:gs pos="0">
                      <a:srgbClr val="FFFFFF"/>
                    </a:gs>
                    <a:gs pos="100000">
                      <a:srgbClr val="FFFFFF"/>
                    </a:gs>
                  </a:gsLst>
                  <a:lin ang="5400000" scaled="0"/>
                </a:gradFill>
              </a:endParaRPr>
            </a:p>
          </p:txBody>
        </p:sp>
        <p:sp>
          <p:nvSpPr>
            <p:cNvPr id="26" name="Rounded Rectangle 25"/>
            <p:cNvSpPr/>
            <p:nvPr/>
          </p:nvSpPr>
          <p:spPr bwMode="auto">
            <a:xfrm>
              <a:off x="4138348" y="3867150"/>
              <a:ext cx="1261872" cy="462191"/>
            </a:xfrm>
            <a:prstGeom prst="roundRect">
              <a:avLst/>
            </a:prstGeom>
            <a:gradFill>
              <a:gsLst>
                <a:gs pos="0">
                  <a:schemeClr val="bg2">
                    <a:lumMod val="60000"/>
                    <a:lumOff val="40000"/>
                  </a:schemeClr>
                </a:gs>
                <a:gs pos="18000">
                  <a:schemeClr val="bg2">
                    <a:lumMod val="60000"/>
                    <a:lumOff val="40000"/>
                  </a:schemeClr>
                </a:gs>
                <a:gs pos="100000">
                  <a:schemeClr val="bg2">
                    <a:lumMod val="75000"/>
                  </a:schemeClr>
                </a:gs>
              </a:gsLst>
            </a:gradFill>
            <a:ln>
              <a:headEnd type="none" w="med" len="med"/>
              <a:tailEnd type="none" w="med" len="med"/>
            </a:ln>
            <a:scene3d>
              <a:camera prst="orthographicFront" fov="0">
                <a:rot lat="0" lon="0" rev="0"/>
              </a:camera>
              <a:lightRig rig="contrasting" dir="t">
                <a:rot lat="0" lon="0" rev="3600000"/>
              </a:lightRig>
            </a:scene3d>
            <a:sp3d contourW="12700" prstMaterial="plastic">
              <a:bevelT w="127000" h="38200" prst="relaxedInset"/>
              <a:contourClr>
                <a:schemeClr val="bg2"/>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dirty="0" smtClean="0">
                  <a:gradFill>
                    <a:gsLst>
                      <a:gs pos="0">
                        <a:srgbClr val="FFFFFF"/>
                      </a:gs>
                      <a:gs pos="100000">
                        <a:srgbClr val="FFFFFF"/>
                      </a:gs>
                    </a:gsLst>
                    <a:lin ang="5400000" scaled="0"/>
                  </a:gradFill>
                </a:rPr>
                <a:t>Storage</a:t>
              </a:r>
              <a:endParaRPr lang="en-US" dirty="0">
                <a:gradFill>
                  <a:gsLst>
                    <a:gs pos="0">
                      <a:srgbClr val="FFFFFF"/>
                    </a:gs>
                    <a:gs pos="100000">
                      <a:srgbClr val="FFFFFF"/>
                    </a:gs>
                  </a:gsLst>
                  <a:lin ang="5400000" scaled="0"/>
                </a:gradFill>
              </a:endParaRPr>
            </a:p>
          </p:txBody>
        </p:sp>
        <p:sp>
          <p:nvSpPr>
            <p:cNvPr id="27" name="Rounded Rectangle 26"/>
            <p:cNvSpPr/>
            <p:nvPr/>
          </p:nvSpPr>
          <p:spPr bwMode="auto">
            <a:xfrm>
              <a:off x="5591138" y="3867150"/>
              <a:ext cx="1261872" cy="462191"/>
            </a:xfrm>
            <a:prstGeom prst="roundRect">
              <a:avLst/>
            </a:prstGeom>
            <a:gradFill>
              <a:gsLst>
                <a:gs pos="0">
                  <a:schemeClr val="bg2">
                    <a:lumMod val="60000"/>
                    <a:lumOff val="40000"/>
                  </a:schemeClr>
                </a:gs>
                <a:gs pos="18000">
                  <a:schemeClr val="bg2">
                    <a:lumMod val="60000"/>
                    <a:lumOff val="40000"/>
                  </a:schemeClr>
                </a:gs>
                <a:gs pos="100000">
                  <a:schemeClr val="bg2">
                    <a:lumMod val="75000"/>
                  </a:schemeClr>
                </a:gs>
              </a:gsLst>
            </a:gradFill>
            <a:ln>
              <a:headEnd type="none" w="med" len="med"/>
              <a:tailEnd type="none" w="med" len="med"/>
            </a:ln>
            <a:scene3d>
              <a:camera prst="orthographicFront" fov="0">
                <a:rot lat="0" lon="0" rev="0"/>
              </a:camera>
              <a:lightRig rig="contrasting" dir="t">
                <a:rot lat="0" lon="0" rev="3600000"/>
              </a:lightRig>
            </a:scene3d>
            <a:sp3d contourW="12700" prstMaterial="plastic">
              <a:bevelT w="127000" h="38200" prst="relaxedInset"/>
              <a:contourClr>
                <a:schemeClr val="bg2"/>
              </a:contourClr>
            </a:sp3d>
          </p:spPr>
          <p:style>
            <a:lnRef idx="0">
              <a:schemeClr val="accent2"/>
            </a:lnRef>
            <a:fillRef idx="3">
              <a:schemeClr val="accent2"/>
            </a:fillRef>
            <a:effectRef idx="3">
              <a:schemeClr val="accent2"/>
            </a:effectRef>
            <a:fontRef idx="minor">
              <a:schemeClr val="lt1"/>
            </a:fontRef>
          </p:style>
          <p:txBody>
            <a:bodyPr vert="horz" wrap="square" lIns="0" tIns="34293" rIns="0" bIns="34293" numCol="1" rtlCol="0" anchor="ctr" anchorCtr="0" compatLnSpc="1">
              <a:prstTxWarp prst="textNoShape">
                <a:avLst/>
              </a:prstTxWarp>
            </a:bodyPr>
            <a:lstStyle/>
            <a:p>
              <a:pPr algn="ctr" defTabSz="685666"/>
              <a:r>
                <a:rPr lang="en-US" sz="1600" dirty="0" smtClean="0">
                  <a:gradFill>
                    <a:gsLst>
                      <a:gs pos="0">
                        <a:srgbClr val="FFFFFF"/>
                      </a:gs>
                      <a:gs pos="100000">
                        <a:srgbClr val="FFFFFF"/>
                      </a:gs>
                    </a:gsLst>
                    <a:lin ang="5400000" scaled="0"/>
                  </a:gradFill>
                </a:rPr>
                <a:t>Management</a:t>
              </a:r>
              <a:endParaRPr lang="en-US" sz="1600" dirty="0">
                <a:gradFill>
                  <a:gsLst>
                    <a:gs pos="0">
                      <a:srgbClr val="FFFFFF"/>
                    </a:gs>
                    <a:gs pos="100000">
                      <a:srgbClr val="FFFFFF"/>
                    </a:gs>
                  </a:gsLst>
                  <a:lin ang="5400000" scaled="0"/>
                </a:gradFill>
              </a:endParaRPr>
            </a:p>
          </p:txBody>
        </p:sp>
      </p:grpSp>
      <p:grpSp>
        <p:nvGrpSpPr>
          <p:cNvPr id="14" name="Group 13"/>
          <p:cNvGrpSpPr/>
          <p:nvPr/>
        </p:nvGrpSpPr>
        <p:grpSpPr>
          <a:xfrm>
            <a:off x="570458" y="1018506"/>
            <a:ext cx="7963942" cy="1084544"/>
            <a:chOff x="570458" y="1018506"/>
            <a:chExt cx="7963942" cy="1084544"/>
          </a:xfrm>
        </p:grpSpPr>
        <p:sp>
          <p:nvSpPr>
            <p:cNvPr id="5" name="Round Diagonal Corner Rectangle 4"/>
            <p:cNvSpPr/>
            <p:nvPr/>
          </p:nvSpPr>
          <p:spPr bwMode="gray">
            <a:xfrm>
              <a:off x="570458" y="1018506"/>
              <a:ext cx="7963942" cy="1084544"/>
            </a:xfrm>
            <a:prstGeom prst="round2DiagRect">
              <a:avLst>
                <a:gd name="adj1" fmla="val 0"/>
                <a:gd name="adj2" fmla="val 0"/>
              </a:avLst>
            </a:prstGeom>
            <a:gradFill flip="none" rotWithShape="1">
              <a:gsLst>
                <a:gs pos="0">
                  <a:srgbClr val="000000">
                    <a:alpha val="87000"/>
                  </a:srgbClr>
                </a:gs>
                <a:gs pos="24000">
                  <a:srgbClr val="000000">
                    <a:alpha val="60000"/>
                  </a:srgbClr>
                </a:gs>
                <a:gs pos="60000">
                  <a:srgbClr val="000000">
                    <a:alpha val="16000"/>
                  </a:srgbClr>
                </a:gs>
              </a:gsLst>
              <a:lin ang="10800000" scaled="1"/>
              <a:tileRect/>
            </a:gradFill>
            <a:ln w="12700">
              <a:gradFill flip="none" rotWithShape="1">
                <a:gsLst>
                  <a:gs pos="0">
                    <a:srgbClr val="008EC0">
                      <a:alpha val="60000"/>
                    </a:srgbClr>
                  </a:gs>
                  <a:gs pos="50000">
                    <a:srgbClr val="008EC0">
                      <a:alpha val="50000"/>
                    </a:srgbClr>
                  </a:gs>
                  <a:gs pos="100000">
                    <a:srgbClr val="008EC0">
                      <a:alpha val="0"/>
                    </a:srgbClr>
                  </a:gs>
                </a:gsLst>
                <a:lin ang="10800000" scaled="1"/>
                <a:tileRect/>
              </a:gradFill>
              <a:headEnd type="none" w="med" len="med"/>
              <a:tailEnd type="none" w="med" len="med"/>
            </a:ln>
            <a:effectLst>
              <a:outerShdw blurRad="381000" dist="292100" dir="2700000" algn="tl" rotWithShape="0">
                <a:prstClr val="black">
                  <a:alpha val="58000"/>
                </a:prstClr>
              </a:outerShdw>
            </a:effectLst>
          </p:spPr>
          <p:style>
            <a:lnRef idx="1">
              <a:schemeClr val="accent2"/>
            </a:lnRef>
            <a:fillRef idx="3">
              <a:schemeClr val="accent2"/>
            </a:fillRef>
            <a:effectRef idx="2">
              <a:schemeClr val="accent2"/>
            </a:effectRef>
            <a:fontRef idx="minor">
              <a:schemeClr val="lt1"/>
            </a:fontRef>
          </p:style>
          <p:txBody>
            <a:bodyPr vert="horz" wrap="square" lIns="68570" tIns="228565" rIns="68570" bIns="34284" numCol="1" rtlCol="0" anchor="t" anchorCtr="0" compatLnSpc="1">
              <a:prstTxWarp prst="textNoShape">
                <a:avLst/>
              </a:prstTxWarp>
            </a:bodyPr>
            <a:lstStyle/>
            <a:p>
              <a:pPr algn="ctr" fontAlgn="base">
                <a:lnSpc>
                  <a:spcPct val="80000"/>
                </a:lnSpc>
                <a:spcBef>
                  <a:spcPct val="0"/>
                </a:spcBef>
                <a:spcAft>
                  <a:spcPct val="0"/>
                </a:spcAft>
                <a:buClr>
                  <a:srgbClr val="FFFF99"/>
                </a:buClr>
                <a:buSzPct val="120000"/>
                <a:defRPr/>
              </a:pPr>
              <a:endParaRPr lang="en-US" altLang="zh-CN" sz="4100" spc="-95" dirty="0">
                <a:ln w="18415" cmpd="sng">
                  <a:noFill/>
                  <a:prstDash val="solid"/>
                </a:ln>
                <a:solidFill>
                  <a:srgbClr val="000000"/>
                </a:solidFill>
                <a:effectLst>
                  <a:glow rad="101600">
                    <a:srgbClr val="CCECFF"/>
                  </a:glow>
                  <a:innerShdw blurRad="114300">
                    <a:prstClr val="black"/>
                  </a:innerShdw>
                </a:effectLst>
                <a:latin typeface="Segoe"/>
              </a:endParaRPr>
            </a:p>
          </p:txBody>
        </p:sp>
        <p:pic>
          <p:nvPicPr>
            <p:cNvPr id="6" name="Picture 3" descr="C:\Users\andrewl\Desktop\WS08-AppFab_h_c_r.png"/>
            <p:cNvPicPr>
              <a:picLocks noChangeAspect="1" noChangeArrowheads="1"/>
            </p:cNvPicPr>
            <p:nvPr/>
          </p:nvPicPr>
          <p:blipFill>
            <a:blip r:embed="rId4"/>
            <a:stretch>
              <a:fillRect/>
            </a:stretch>
          </p:blipFill>
          <p:spPr bwMode="auto">
            <a:xfrm>
              <a:off x="784521" y="1288081"/>
              <a:ext cx="1901037" cy="462191"/>
            </a:xfrm>
            <a:prstGeom prst="rect">
              <a:avLst/>
            </a:prstGeom>
            <a:noFill/>
          </p:spPr>
        </p:pic>
        <p:sp>
          <p:nvSpPr>
            <p:cNvPr id="20" name="Rounded Rectangle 19"/>
            <p:cNvSpPr/>
            <p:nvPr/>
          </p:nvSpPr>
          <p:spPr bwMode="auto">
            <a:xfrm>
              <a:off x="6596761" y="1288079"/>
              <a:ext cx="1371957" cy="46219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dirty="0">
                  <a:gradFill>
                    <a:gsLst>
                      <a:gs pos="0">
                        <a:srgbClr val="FFFFFF"/>
                      </a:gs>
                      <a:gs pos="100000">
                        <a:srgbClr val="FFFFFF"/>
                      </a:gs>
                    </a:gsLst>
                    <a:lin ang="5400000" scaled="0"/>
                  </a:gradFill>
                </a:rPr>
                <a:t>Caching</a:t>
              </a:r>
              <a:endParaRPr lang="en-US" sz="1500" dirty="0">
                <a:gradFill>
                  <a:gsLst>
                    <a:gs pos="0">
                      <a:srgbClr val="FFFFFF"/>
                    </a:gs>
                    <a:gs pos="100000">
                      <a:srgbClr val="FFFFFF"/>
                    </a:gs>
                  </a:gsLst>
                  <a:lin ang="5400000" scaled="0"/>
                </a:gradFill>
              </a:endParaRPr>
            </a:p>
          </p:txBody>
        </p:sp>
        <p:sp>
          <p:nvSpPr>
            <p:cNvPr id="28" name="Rounded Rectangle 27"/>
            <p:cNvSpPr/>
            <p:nvPr/>
          </p:nvSpPr>
          <p:spPr bwMode="auto">
            <a:xfrm>
              <a:off x="4898581" y="1288079"/>
              <a:ext cx="1371957" cy="462191"/>
            </a:xfrm>
            <a:prstGeom prst="roundRect">
              <a:avLst/>
            </a:prstGeom>
            <a:gradFill>
              <a:gsLst>
                <a:gs pos="0">
                  <a:schemeClr val="bg2">
                    <a:lumMod val="60000"/>
                    <a:lumOff val="40000"/>
                  </a:schemeClr>
                </a:gs>
                <a:gs pos="18000">
                  <a:schemeClr val="bg2">
                    <a:lumMod val="60000"/>
                    <a:lumOff val="40000"/>
                  </a:schemeClr>
                </a:gs>
                <a:gs pos="100000">
                  <a:schemeClr val="bg2">
                    <a:lumMod val="75000"/>
                  </a:schemeClr>
                </a:gs>
              </a:gsLst>
            </a:gradFill>
            <a:ln>
              <a:headEnd type="none" w="med" len="med"/>
              <a:tailEnd type="none" w="med" len="med"/>
            </a:ln>
            <a:scene3d>
              <a:camera prst="orthographicFront" fov="0">
                <a:rot lat="0" lon="0" rev="0"/>
              </a:camera>
              <a:lightRig rig="contrasting" dir="t">
                <a:rot lat="0" lon="0" rev="3600000"/>
              </a:lightRig>
            </a:scene3d>
            <a:sp3d contourW="12700" prstMaterial="plastic">
              <a:bevelT w="127000" h="38200" prst="relaxedInset"/>
              <a:contourClr>
                <a:schemeClr val="bg2"/>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r>
                <a:rPr lang="en-US" dirty="0" smtClean="0">
                  <a:gradFill>
                    <a:gsLst>
                      <a:gs pos="0">
                        <a:srgbClr val="FFFFFF"/>
                      </a:gs>
                      <a:gs pos="100000">
                        <a:srgbClr val="FFFFFF"/>
                      </a:gs>
                    </a:gsLst>
                    <a:lin ang="5400000" scaled="0"/>
                  </a:gradFill>
                </a:rPr>
                <a:t>Service Bus</a:t>
              </a:r>
              <a:endParaRPr lang="en-US" dirty="0">
                <a:gradFill>
                  <a:gsLst>
                    <a:gs pos="0">
                      <a:srgbClr val="FFFFFF"/>
                    </a:gs>
                    <a:gs pos="100000">
                      <a:srgbClr val="FFFFFF"/>
                    </a:gs>
                  </a:gsLst>
                  <a:lin ang="5400000" scaled="0"/>
                </a:gradFill>
              </a:endParaRPr>
            </a:p>
          </p:txBody>
        </p:sp>
        <p:sp>
          <p:nvSpPr>
            <p:cNvPr id="29" name="Rounded Rectangle 28"/>
            <p:cNvSpPr/>
            <p:nvPr/>
          </p:nvSpPr>
          <p:spPr bwMode="auto">
            <a:xfrm>
              <a:off x="3200400" y="1288079"/>
              <a:ext cx="1371957" cy="462191"/>
            </a:xfrm>
            <a:prstGeom prst="roundRect">
              <a:avLst/>
            </a:prstGeom>
            <a:gradFill>
              <a:gsLst>
                <a:gs pos="0">
                  <a:schemeClr val="bg2">
                    <a:lumMod val="60000"/>
                    <a:lumOff val="40000"/>
                  </a:schemeClr>
                </a:gs>
                <a:gs pos="18000">
                  <a:schemeClr val="bg2">
                    <a:lumMod val="60000"/>
                    <a:lumOff val="40000"/>
                  </a:schemeClr>
                </a:gs>
                <a:gs pos="100000">
                  <a:schemeClr val="bg2">
                    <a:lumMod val="75000"/>
                  </a:schemeClr>
                </a:gs>
              </a:gsLst>
            </a:gradFill>
            <a:ln>
              <a:headEnd type="none" w="med" len="med"/>
              <a:tailEnd type="none" w="med" len="med"/>
            </a:ln>
            <a:scene3d>
              <a:camera prst="orthographicFront" fov="0">
                <a:rot lat="0" lon="0" rev="0"/>
              </a:camera>
              <a:lightRig rig="contrasting" dir="t">
                <a:rot lat="0" lon="0" rev="3600000"/>
              </a:lightRig>
            </a:scene3d>
            <a:sp3d contourW="12700" prstMaterial="plastic">
              <a:bevelT w="127000" h="38200" prst="relaxedInset"/>
              <a:contourClr>
                <a:schemeClr val="bg2"/>
              </a:contourClr>
            </a:sp3d>
          </p:spPr>
          <p:style>
            <a:lnRef idx="0">
              <a:schemeClr val="accent2"/>
            </a:lnRef>
            <a:fillRef idx="3">
              <a:schemeClr val="accent2"/>
            </a:fillRef>
            <a:effectRef idx="3">
              <a:schemeClr val="accent2"/>
            </a:effectRef>
            <a:fontRef idx="minor">
              <a:schemeClr val="lt1"/>
            </a:fontRef>
          </p:style>
          <p:txBody>
            <a:bodyPr vert="horz" wrap="square" lIns="0" tIns="34293" rIns="0" bIns="34293" numCol="1" rtlCol="0" anchor="ctr" anchorCtr="0" compatLnSpc="1">
              <a:prstTxWarp prst="textNoShape">
                <a:avLst/>
              </a:prstTxWarp>
            </a:bodyPr>
            <a:lstStyle/>
            <a:p>
              <a:pPr algn="ctr" defTabSz="685666"/>
              <a:r>
                <a:rPr lang="en-US" sz="1600" dirty="0" smtClean="0">
                  <a:gradFill>
                    <a:gsLst>
                      <a:gs pos="0">
                        <a:srgbClr val="FFFFFF"/>
                      </a:gs>
                      <a:gs pos="100000">
                        <a:srgbClr val="FFFFFF"/>
                      </a:gs>
                    </a:gsLst>
                    <a:lin ang="5400000" scaled="0"/>
                  </a:gradFill>
                </a:rPr>
                <a:t>Access Control</a:t>
              </a:r>
              <a:endParaRPr lang="en-US" sz="16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631952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36" y="171452"/>
            <a:ext cx="8363938" cy="664797"/>
          </a:xfrm>
        </p:spPr>
        <p:txBody>
          <a:bodyPr/>
          <a:lstStyle/>
          <a:p>
            <a:r>
              <a:rPr lang="en-US" dirty="0" smtClean="0"/>
              <a:t>Moving Apps to the Cloud</a:t>
            </a:r>
            <a:endParaRPr lang="en-US" sz="3600" dirty="0"/>
          </a:p>
        </p:txBody>
      </p:sp>
      <p:grpSp>
        <p:nvGrpSpPr>
          <p:cNvPr id="4" name="Group 3"/>
          <p:cNvGrpSpPr/>
          <p:nvPr/>
        </p:nvGrpSpPr>
        <p:grpSpPr>
          <a:xfrm>
            <a:off x="228600" y="1085850"/>
            <a:ext cx="2702756" cy="3975769"/>
            <a:chOff x="498781" y="1868906"/>
            <a:chExt cx="3602736" cy="5301024"/>
          </a:xfrm>
        </p:grpSpPr>
        <p:sp>
          <p:nvSpPr>
            <p:cNvPr id="17" name="Round Same Side Corner Rectangle 16"/>
            <p:cNvSpPr/>
            <p:nvPr/>
          </p:nvSpPr>
          <p:spPr bwMode="auto">
            <a:xfrm rot="10800000">
              <a:off x="498781" y="1868906"/>
              <a:ext cx="3602736" cy="1897965"/>
            </a:xfrm>
            <a:prstGeom prst="round2SameRect">
              <a:avLst>
                <a:gd name="adj1" fmla="val 7315"/>
                <a:gd name="adj2" fmla="val 0"/>
              </a:avLst>
            </a:prstGeom>
            <a:gradFill flip="none" rotWithShape="1">
              <a:gsLst>
                <a:gs pos="0">
                  <a:srgbClr val="FFFFFF">
                    <a:alpha val="0"/>
                  </a:srgbClr>
                </a:gs>
                <a:gs pos="26000">
                  <a:srgbClr val="FFFFFF">
                    <a:alpha val="0"/>
                  </a:srgbClr>
                </a:gs>
                <a:gs pos="56000">
                  <a:schemeClr val="bg1">
                    <a:alpha val="57000"/>
                  </a:schemeClr>
                </a:gs>
                <a:gs pos="74000">
                  <a:schemeClr val="bg1">
                    <a:alpha val="20000"/>
                  </a:schemeClr>
                </a:gs>
              </a:gsLst>
              <a:lin ang="4800000" scaled="0"/>
              <a:tileRect/>
            </a:gra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0" tIns="0"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altLang="zh-CN" sz="4800" spc="-144"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Light" pitchFamily="34" charset="0"/>
                <a:cs typeface="Arial" charset="0"/>
              </a:endParaRPr>
            </a:p>
          </p:txBody>
        </p:sp>
        <p:sp>
          <p:nvSpPr>
            <p:cNvPr id="26" name="TextBox 25"/>
            <p:cNvSpPr txBox="1"/>
            <p:nvPr/>
          </p:nvSpPr>
          <p:spPr>
            <a:xfrm>
              <a:off x="662746" y="1885811"/>
              <a:ext cx="3347201" cy="1066959"/>
            </a:xfrm>
            <a:prstGeom prst="rect">
              <a:avLst/>
            </a:prstGeom>
            <a:noFill/>
            <a:effectLst/>
          </p:spPr>
          <p:txBody>
            <a:bodyPr wrap="square" lIns="0" tIns="0" rIns="0" bIns="0" rtlCol="0" anchor="ctr">
              <a:spAutoFit/>
            </a:bodyPr>
            <a:lstStyle/>
            <a:p>
              <a:pPr algn="ctr"/>
              <a:r>
                <a:rPr lang="en-US" sz="2400" dirty="0">
                  <a:latin typeface="Segoe" charset="0"/>
                </a:rPr>
                <a:t>Compatible with </a:t>
              </a:r>
              <a:r>
                <a:rPr lang="en-US" sz="2800" dirty="0">
                  <a:latin typeface="Segoe" charset="0"/>
                </a:rPr>
                <a:t>Windows Azure</a:t>
              </a:r>
              <a:endParaRPr lang="en-US" sz="2000" dirty="0">
                <a:latin typeface="Segoe" charset="0"/>
              </a:endParaRPr>
            </a:p>
          </p:txBody>
        </p:sp>
        <p:sp>
          <p:nvSpPr>
            <p:cNvPr id="36" name="TextBox 35"/>
            <p:cNvSpPr txBox="1"/>
            <p:nvPr/>
          </p:nvSpPr>
          <p:spPr>
            <a:xfrm>
              <a:off x="608013" y="3929044"/>
              <a:ext cx="3346704" cy="3240886"/>
            </a:xfrm>
            <a:prstGeom prst="rect">
              <a:avLst/>
            </a:prstGeom>
            <a:noFill/>
          </p:spPr>
          <p:txBody>
            <a:bodyPr wrap="square" lIns="0" tIns="0" rIns="0" bIns="0" rtlCol="0">
              <a:spAutoFit/>
            </a:bodyPr>
            <a:lstStyle/>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Applications can run in a Windows Azure VM role</a:t>
              </a:r>
            </a:p>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Managed by the customer</a:t>
              </a:r>
            </a:p>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Choice of deployment</a:t>
              </a:r>
            </a:p>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Requires patching &amp; maintenance of VMs</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439" y="3130889"/>
              <a:ext cx="1120588" cy="527187"/>
            </a:xfrm>
            <a:prstGeom prst="rect">
              <a:avLst/>
            </a:prstGeom>
            <a:noFill/>
            <a:ln>
              <a:noFill/>
            </a:ln>
          </p:spPr>
        </p:pic>
      </p:grpSp>
      <p:grpSp>
        <p:nvGrpSpPr>
          <p:cNvPr id="2" name="Group 1"/>
          <p:cNvGrpSpPr/>
          <p:nvPr/>
        </p:nvGrpSpPr>
        <p:grpSpPr>
          <a:xfrm>
            <a:off x="3200400" y="1088860"/>
            <a:ext cx="2702756" cy="4596007"/>
            <a:chOff x="4396676" y="1872919"/>
            <a:chExt cx="3602736" cy="6128009"/>
          </a:xfrm>
        </p:grpSpPr>
        <p:sp>
          <p:nvSpPr>
            <p:cNvPr id="20" name="Round Same Side Corner Rectangle 19"/>
            <p:cNvSpPr/>
            <p:nvPr/>
          </p:nvSpPr>
          <p:spPr bwMode="auto">
            <a:xfrm rot="10800000">
              <a:off x="4396676" y="1872919"/>
              <a:ext cx="3602736" cy="1897965"/>
            </a:xfrm>
            <a:prstGeom prst="round2SameRect">
              <a:avLst>
                <a:gd name="adj1" fmla="val 7315"/>
                <a:gd name="adj2" fmla="val 0"/>
              </a:avLst>
            </a:prstGeom>
            <a:gradFill flip="none" rotWithShape="1">
              <a:gsLst>
                <a:gs pos="0">
                  <a:srgbClr val="FFFFFF">
                    <a:alpha val="0"/>
                  </a:srgbClr>
                </a:gs>
                <a:gs pos="26000">
                  <a:srgbClr val="FFFFFF">
                    <a:alpha val="0"/>
                  </a:srgbClr>
                </a:gs>
                <a:gs pos="56000">
                  <a:schemeClr val="bg1">
                    <a:alpha val="57000"/>
                  </a:schemeClr>
                </a:gs>
                <a:gs pos="74000">
                  <a:schemeClr val="bg1">
                    <a:alpha val="20000"/>
                  </a:schemeClr>
                </a:gs>
              </a:gsLst>
              <a:lin ang="4800000" scaled="0"/>
              <a:tileRect/>
            </a:gra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0" tIns="0"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altLang="zh-CN" sz="4800" spc="-144"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Light" pitchFamily="34" charset="0"/>
                <a:cs typeface="Arial" charset="0"/>
              </a:endParaRPr>
            </a:p>
          </p:txBody>
        </p:sp>
        <p:sp>
          <p:nvSpPr>
            <p:cNvPr id="37" name="TextBox 36"/>
            <p:cNvSpPr txBox="1"/>
            <p:nvPr/>
          </p:nvSpPr>
          <p:spPr>
            <a:xfrm>
              <a:off x="4500308" y="3929044"/>
              <a:ext cx="3499104" cy="4071884"/>
            </a:xfrm>
            <a:prstGeom prst="rect">
              <a:avLst/>
            </a:prstGeom>
            <a:noFill/>
          </p:spPr>
          <p:txBody>
            <a:bodyPr wrap="square" lIns="0" tIns="0" rIns="0" bIns="0" rtlCol="0">
              <a:spAutoFit/>
            </a:bodyPr>
            <a:lstStyle/>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Uses the Windows Azure Service Model</a:t>
              </a:r>
            </a:p>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Application managed by the customer</a:t>
              </a:r>
            </a:p>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OS patching &amp; maintenance provided by the platform</a:t>
              </a:r>
            </a:p>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Faster deployment</a:t>
              </a:r>
            </a:p>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Reliability and fault-tolerance</a:t>
              </a:r>
            </a:p>
          </p:txBody>
        </p:sp>
        <p:sp>
          <p:nvSpPr>
            <p:cNvPr id="29" name="TextBox 28"/>
            <p:cNvSpPr txBox="1"/>
            <p:nvPr/>
          </p:nvSpPr>
          <p:spPr>
            <a:xfrm>
              <a:off x="4418012" y="1900383"/>
              <a:ext cx="3581400" cy="1066959"/>
            </a:xfrm>
            <a:prstGeom prst="rect">
              <a:avLst/>
            </a:prstGeom>
            <a:noFill/>
            <a:effectLst/>
          </p:spPr>
          <p:txBody>
            <a:bodyPr wrap="square" lIns="0" tIns="0" rIns="0" bIns="0" rtlCol="0" anchor="ctr">
              <a:spAutoFit/>
            </a:bodyPr>
            <a:lstStyle/>
            <a:p>
              <a:pPr algn="ctr"/>
              <a:r>
                <a:rPr lang="en-US" sz="2400" dirty="0">
                  <a:latin typeface="Segoe" charset="0"/>
                </a:rPr>
                <a:t>Designed for</a:t>
              </a:r>
            </a:p>
            <a:p>
              <a:pPr algn="ctr"/>
              <a:r>
                <a:rPr lang="en-US" sz="2800" dirty="0">
                  <a:latin typeface="Segoe" charset="0"/>
                </a:rPr>
                <a:t>Windows Azure</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8373" y="3037561"/>
              <a:ext cx="779339" cy="638528"/>
            </a:xfrm>
            <a:prstGeom prst="rect">
              <a:avLst/>
            </a:prstGeom>
          </p:spPr>
        </p:pic>
      </p:grpSp>
      <p:grpSp>
        <p:nvGrpSpPr>
          <p:cNvPr id="3" name="Group 2"/>
          <p:cNvGrpSpPr/>
          <p:nvPr/>
        </p:nvGrpSpPr>
        <p:grpSpPr>
          <a:xfrm>
            <a:off x="6156610" y="1088861"/>
            <a:ext cx="2702756" cy="3972759"/>
            <a:chOff x="8206676" y="1872919"/>
            <a:chExt cx="3602736" cy="5297012"/>
          </a:xfrm>
        </p:grpSpPr>
        <p:sp>
          <p:nvSpPr>
            <p:cNvPr id="24" name="Round Same Side Corner Rectangle 23"/>
            <p:cNvSpPr/>
            <p:nvPr/>
          </p:nvSpPr>
          <p:spPr bwMode="auto">
            <a:xfrm rot="10800000">
              <a:off x="8206676" y="1872919"/>
              <a:ext cx="3602736" cy="1897965"/>
            </a:xfrm>
            <a:prstGeom prst="round2SameRect">
              <a:avLst>
                <a:gd name="adj1" fmla="val 7315"/>
                <a:gd name="adj2" fmla="val 0"/>
              </a:avLst>
            </a:prstGeom>
            <a:gradFill flip="none" rotWithShape="1">
              <a:gsLst>
                <a:gs pos="0">
                  <a:srgbClr val="FFFFFF">
                    <a:alpha val="0"/>
                  </a:srgbClr>
                </a:gs>
                <a:gs pos="26000">
                  <a:srgbClr val="FFFFFF">
                    <a:alpha val="0"/>
                  </a:srgbClr>
                </a:gs>
                <a:gs pos="56000">
                  <a:schemeClr val="bg1">
                    <a:alpha val="57000"/>
                  </a:schemeClr>
                </a:gs>
                <a:gs pos="74000">
                  <a:schemeClr val="bg1">
                    <a:alpha val="20000"/>
                  </a:schemeClr>
                </a:gs>
              </a:gsLst>
              <a:lin ang="4800000" scaled="0"/>
              <a:tileRect/>
            </a:gradFill>
            <a:ln w="6350" cap="flat" cmpd="sng" algn="ctr">
              <a:solidFill>
                <a:srgbClr val="FFFFFF">
                  <a:alpha val="25098"/>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0" tIns="0"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altLang="zh-CN" sz="4800" spc="-144"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Light" pitchFamily="34" charset="0"/>
                <a:cs typeface="Arial" charset="0"/>
              </a:endParaRPr>
            </a:p>
          </p:txBody>
        </p:sp>
        <p:sp>
          <p:nvSpPr>
            <p:cNvPr id="38" name="TextBox 37"/>
            <p:cNvSpPr txBox="1"/>
            <p:nvPr/>
          </p:nvSpPr>
          <p:spPr>
            <a:xfrm>
              <a:off x="8386508" y="3929044"/>
              <a:ext cx="3270504" cy="3240887"/>
            </a:xfrm>
            <a:prstGeom prst="rect">
              <a:avLst/>
            </a:prstGeom>
            <a:noFill/>
          </p:spPr>
          <p:txBody>
            <a:bodyPr wrap="square" lIns="0" tIns="0" rIns="0" bIns="0" rtlCol="0">
              <a:spAutoFit/>
            </a:bodyPr>
            <a:lstStyle/>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Managed by the ISV</a:t>
              </a:r>
            </a:p>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Multi-tenant or isolated</a:t>
              </a:r>
            </a:p>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Latest software for customers</a:t>
              </a:r>
            </a:p>
            <a:p>
              <a:pPr marL="225416" indent="-225416">
                <a:lnSpc>
                  <a:spcPct val="90000"/>
                </a:lnSpc>
                <a:spcBef>
                  <a:spcPct val="20000"/>
                </a:spcBef>
                <a:buClr>
                  <a:srgbClr val="FFC000"/>
                </a:buClr>
                <a:buBlip>
                  <a:blip r:embed="rId3"/>
                </a:buBlip>
                <a:defRPr/>
              </a:pPr>
              <a:r>
                <a:rPr lang="en-US" sz="2000" spc="-50" dirty="0">
                  <a:gradFill>
                    <a:gsLst>
                      <a:gs pos="0">
                        <a:schemeClr val="tx1"/>
                      </a:gs>
                      <a:gs pos="86000">
                        <a:schemeClr val="tx1"/>
                      </a:gs>
                    </a:gsLst>
                    <a:lin ang="5400000" scaled="0"/>
                  </a:gradFill>
                  <a:latin typeface="Segoe Light" pitchFamily="34" charset="0"/>
                </a:rPr>
                <a:t>Flexible business models (per user, subscription, etc.)</a:t>
              </a:r>
            </a:p>
          </p:txBody>
        </p:sp>
        <p:sp>
          <p:nvSpPr>
            <p:cNvPr id="34" name="TextBox 33"/>
            <p:cNvSpPr txBox="1"/>
            <p:nvPr/>
          </p:nvSpPr>
          <p:spPr>
            <a:xfrm>
              <a:off x="8579881" y="1890123"/>
              <a:ext cx="2772331" cy="1149032"/>
            </a:xfrm>
            <a:prstGeom prst="rect">
              <a:avLst/>
            </a:prstGeom>
            <a:noFill/>
            <a:effectLst/>
          </p:spPr>
          <p:txBody>
            <a:bodyPr wrap="square" lIns="0" tIns="0" rIns="0" bIns="0" rtlCol="0" anchor="ctr">
              <a:spAutoFit/>
            </a:bodyPr>
            <a:lstStyle/>
            <a:p>
              <a:pPr algn="ctr"/>
              <a:r>
                <a:rPr lang="en-US" sz="2400" dirty="0">
                  <a:latin typeface="Segoe" charset="0"/>
                </a:rPr>
                <a:t>Delivered as a </a:t>
              </a:r>
            </a:p>
            <a:p>
              <a:pPr algn="ctr"/>
              <a:r>
                <a:rPr lang="en-US" sz="3200" dirty="0">
                  <a:latin typeface="Segoe" charset="0"/>
                </a:rPr>
                <a:t>Service</a:t>
              </a:r>
              <a:endParaRPr lang="en-US" sz="2000" dirty="0">
                <a:latin typeface="Segoe" charset="0"/>
              </a:endParaRPr>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92756" y="2948870"/>
              <a:ext cx="546580" cy="751742"/>
            </a:xfrm>
            <a:prstGeom prst="rect">
              <a:avLst/>
            </a:prstGeom>
            <a:effectLst/>
          </p:spPr>
        </p:pic>
      </p:grpSp>
    </p:spTree>
    <p:extLst>
      <p:ext uri="{BB962C8B-B14F-4D97-AF65-F5344CB8AC3E}">
        <p14:creationId xmlns:p14="http://schemas.microsoft.com/office/powerpoint/2010/main" val="41049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36" y="342605"/>
            <a:ext cx="8363938" cy="553998"/>
          </a:xfrm>
        </p:spPr>
        <p:txBody>
          <a:bodyPr/>
          <a:lstStyle/>
          <a:p>
            <a:r>
              <a:rPr lang="en-US" sz="4000" dirty="0" smtClean="0"/>
              <a:t>Windows Azure Web &amp; Worker Roles</a:t>
            </a:r>
            <a:endParaRPr lang="en-US" sz="4000" dirty="0"/>
          </a:p>
        </p:txBody>
      </p:sp>
      <p:sp>
        <p:nvSpPr>
          <p:cNvPr id="7" name="Content Placeholder 4"/>
          <p:cNvSpPr txBox="1">
            <a:spLocks/>
          </p:cNvSpPr>
          <p:nvPr/>
        </p:nvSpPr>
        <p:spPr>
          <a:xfrm>
            <a:off x="5334000" y="3471640"/>
            <a:ext cx="3429000" cy="1500411"/>
          </a:xfrm>
          <a:prstGeom prst="rect">
            <a:avLst/>
          </a:prstGeom>
        </p:spPr>
        <p:txBody>
          <a:bodyPr vert="horz" wrap="square" lIns="0" tIns="0" rIns="0" bIns="0" rtlCol="0">
            <a:normAutofit/>
          </a:bodyPr>
          <a:lstStyle>
            <a:lvl1pPr marL="400050" indent="-400050"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latin typeface="+mn-lt"/>
                <a:ea typeface="+mn-ea"/>
                <a:cs typeface="+mn-cs"/>
              </a:defRPr>
            </a:lvl1pPr>
            <a:lvl2pPr marL="746125" indent="-346075"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effectLst/>
                <a:latin typeface="+mn-lt"/>
                <a:ea typeface="+mn-ea"/>
                <a:cs typeface="+mn-cs"/>
              </a:defRPr>
            </a:lvl2pPr>
            <a:lvl3pPr marL="1082675" indent="-336550"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effectLst/>
                <a:latin typeface="+mn-lt"/>
                <a:ea typeface="+mn-ea"/>
                <a:cs typeface="+mn-cs"/>
              </a:defRPr>
            </a:lvl3pPr>
            <a:lvl4pPr marL="1374775" indent="-29210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4pPr>
            <a:lvl5pPr marL="1660525" indent="-2857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Role is hosted on IIS</a:t>
            </a:r>
          </a:p>
          <a:p>
            <a:r>
              <a:rPr lang="en-US" sz="1800" dirty="0"/>
              <a:t>HTTP/HTTPS</a:t>
            </a:r>
          </a:p>
          <a:p>
            <a:r>
              <a:rPr lang="en-US" sz="1800" dirty="0"/>
              <a:t>ASP.NET</a:t>
            </a:r>
          </a:p>
          <a:p>
            <a:r>
              <a:rPr lang="en-US" sz="1800" dirty="0"/>
              <a:t>Fast CGI + PHP</a:t>
            </a:r>
          </a:p>
        </p:txBody>
      </p:sp>
      <p:sp>
        <p:nvSpPr>
          <p:cNvPr id="8" name="Content Placeholder 5"/>
          <p:cNvSpPr txBox="1">
            <a:spLocks/>
          </p:cNvSpPr>
          <p:nvPr/>
        </p:nvSpPr>
        <p:spPr>
          <a:xfrm>
            <a:off x="685800" y="3471641"/>
            <a:ext cx="4114800" cy="1523494"/>
          </a:xfrm>
          <a:prstGeom prst="rect">
            <a:avLst/>
          </a:prstGeom>
        </p:spPr>
        <p:txBody>
          <a:bodyPr vert="horz" wrap="square" lIns="0" tIns="0" rIns="0" bIns="0" rtlCol="0">
            <a:spAutoFit/>
          </a:bodyPr>
          <a:lstStyle>
            <a:lvl1pPr marL="400050" indent="-400050"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latin typeface="+mn-lt"/>
                <a:ea typeface="+mn-ea"/>
                <a:cs typeface="+mn-cs"/>
              </a:defRPr>
            </a:lvl1pPr>
            <a:lvl2pPr marL="746125" indent="-346075"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effectLst/>
                <a:latin typeface="+mn-lt"/>
                <a:ea typeface="+mn-ea"/>
                <a:cs typeface="+mn-cs"/>
              </a:defRPr>
            </a:lvl2pPr>
            <a:lvl3pPr marL="1082675" indent="-336550"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effectLst/>
                <a:latin typeface="+mn-lt"/>
                <a:ea typeface="+mn-ea"/>
                <a:cs typeface="+mn-cs"/>
              </a:defRPr>
            </a:lvl3pPr>
            <a:lvl4pPr marL="1374775" indent="-29210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4pPr>
            <a:lvl5pPr marL="1660525" indent="-2857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Role is an executable</a:t>
            </a:r>
          </a:p>
          <a:p>
            <a:pPr lvl="1"/>
            <a:r>
              <a:rPr lang="en-US" sz="1500" dirty="0"/>
              <a:t>Create your own web server, host a database, etc.</a:t>
            </a:r>
          </a:p>
          <a:p>
            <a:r>
              <a:rPr lang="en-US" sz="1800" dirty="0"/>
              <a:t>Inbound on</a:t>
            </a:r>
          </a:p>
          <a:p>
            <a:pPr lvl="1"/>
            <a:r>
              <a:rPr lang="en-US" sz="1500" dirty="0"/>
              <a:t>Any TCP Port</a:t>
            </a:r>
          </a:p>
          <a:p>
            <a:pPr lvl="1"/>
            <a:r>
              <a:rPr lang="en-US" sz="1500" dirty="0"/>
              <a:t>HTTP/HTTPS</a:t>
            </a:r>
          </a:p>
        </p:txBody>
      </p:sp>
      <p:sp>
        <p:nvSpPr>
          <p:cNvPr id="9" name="Rounded Rectangle 8"/>
          <p:cNvSpPr/>
          <p:nvPr/>
        </p:nvSpPr>
        <p:spPr bwMode="auto">
          <a:xfrm>
            <a:off x="5298744" y="2788326"/>
            <a:ext cx="3254706" cy="56901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3000" dirty="0">
                <a:solidFill>
                  <a:srgbClr val="FFFFFF"/>
                </a:solidFill>
                <a:effectLst>
                  <a:outerShdw blurRad="38100" dist="38100" dir="2700000" algn="tl">
                    <a:srgbClr val="000000">
                      <a:alpha val="43137"/>
                    </a:srgbClr>
                  </a:outerShdw>
                </a:effectLst>
                <a:latin typeface="Calibri" pitchFamily="34" charset="0"/>
              </a:rPr>
              <a:t>Web Role</a:t>
            </a:r>
          </a:p>
        </p:txBody>
      </p:sp>
      <p:sp>
        <p:nvSpPr>
          <p:cNvPr id="10" name="Rounded Rectangle 9"/>
          <p:cNvSpPr/>
          <p:nvPr/>
        </p:nvSpPr>
        <p:spPr bwMode="auto">
          <a:xfrm>
            <a:off x="685802" y="2788326"/>
            <a:ext cx="3539007" cy="55907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3000" dirty="0">
                <a:solidFill>
                  <a:srgbClr val="FFFFFF"/>
                </a:solidFill>
                <a:effectLst>
                  <a:outerShdw blurRad="38100" dist="38100" dir="2700000" algn="tl">
                    <a:srgbClr val="000000">
                      <a:alpha val="43137"/>
                    </a:srgbClr>
                  </a:outerShdw>
                </a:effectLst>
                <a:latin typeface="Calibri" pitchFamily="34" charset="0"/>
              </a:rPr>
              <a:t>Worker Role</a:t>
            </a:r>
          </a:p>
        </p:txBody>
      </p:sp>
      <p:sp>
        <p:nvSpPr>
          <p:cNvPr id="17" name="Content Placeholder 5"/>
          <p:cNvSpPr>
            <a:spLocks noGrp="1"/>
          </p:cNvSpPr>
          <p:nvPr>
            <p:ph idx="1"/>
          </p:nvPr>
        </p:nvSpPr>
        <p:spPr>
          <a:xfrm>
            <a:off x="389436" y="935173"/>
            <a:ext cx="8363938" cy="1712777"/>
          </a:xfrm>
        </p:spPr>
        <p:txBody>
          <a:bodyPr/>
          <a:lstStyle/>
          <a:p>
            <a:r>
              <a:rPr lang="en-US" sz="2100" dirty="0"/>
              <a:t>Windows Server 2008 x64 (R2 coming soon)</a:t>
            </a:r>
          </a:p>
          <a:p>
            <a:r>
              <a:rPr lang="en-US" sz="2100" dirty="0"/>
              <a:t>.NET Framework – 3.5 SP1 and 4.0</a:t>
            </a:r>
          </a:p>
          <a:p>
            <a:r>
              <a:rPr lang="en-US" sz="2100" dirty="0"/>
              <a:t>Native Code, PHP, Java, etc. – Bring your own runtime</a:t>
            </a:r>
          </a:p>
          <a:p>
            <a:r>
              <a:rPr lang="en-US" sz="2100" dirty="0"/>
              <a:t>Supports Full Trust today (admin mode coming soon)</a:t>
            </a:r>
          </a:p>
          <a:p>
            <a:r>
              <a:rPr lang="en-US" sz="2100" dirty="0"/>
              <a:t>Fabric manages role lifecycle</a:t>
            </a:r>
          </a:p>
        </p:txBody>
      </p:sp>
      <p:pic>
        <p:nvPicPr>
          <p:cNvPr id="1026" name="Picture 2" descr="C:\Users\jamescon\Documents\Sync\FY11\PDC\Sessions\WA Icons\worker ro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436" y="2691847"/>
            <a:ext cx="791036"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mescon\Documents\Sync\FY11\PDC\Sessions\WA Icons\web ro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7385" y="2729932"/>
            <a:ext cx="813009"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8655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ihandform 49"/>
          <p:cNvSpPr/>
          <p:nvPr/>
        </p:nvSpPr>
        <p:spPr>
          <a:xfrm>
            <a:off x="4396814" y="2222611"/>
            <a:ext cx="355337" cy="411224"/>
          </a:xfrm>
          <a:custGeom>
            <a:avLst/>
            <a:gdLst>
              <a:gd name="connsiteX0" fmla="*/ 343325 w 403945"/>
              <a:gd name="connsiteY0" fmla="*/ 545014 h 643025"/>
              <a:gd name="connsiteX1" fmla="*/ 346724 w 403945"/>
              <a:gd name="connsiteY1" fmla="*/ 1133 h 643025"/>
              <a:gd name="connsiteX2" fmla="*/ 0 w 403945"/>
              <a:gd name="connsiteY2" fmla="*/ 551812 h 643025"/>
              <a:gd name="connsiteX3" fmla="*/ 343325 w 403945"/>
              <a:gd name="connsiteY3" fmla="*/ 545014 h 643025"/>
              <a:gd name="connsiteX0" fmla="*/ 343325 w 403945"/>
              <a:gd name="connsiteY0" fmla="*/ 545014 h 636794"/>
              <a:gd name="connsiteX1" fmla="*/ 346724 w 403945"/>
              <a:gd name="connsiteY1" fmla="*/ 1133 h 636794"/>
              <a:gd name="connsiteX2" fmla="*/ 0 w 403945"/>
              <a:gd name="connsiteY2" fmla="*/ 551812 h 636794"/>
              <a:gd name="connsiteX3" fmla="*/ 343325 w 403945"/>
              <a:gd name="connsiteY3" fmla="*/ 545014 h 636794"/>
              <a:gd name="connsiteX0" fmla="*/ 343325 w 403945"/>
              <a:gd name="connsiteY0" fmla="*/ 545014 h 551812"/>
              <a:gd name="connsiteX1" fmla="*/ 346724 w 403945"/>
              <a:gd name="connsiteY1" fmla="*/ 1133 h 551812"/>
              <a:gd name="connsiteX2" fmla="*/ 0 w 403945"/>
              <a:gd name="connsiteY2" fmla="*/ 551812 h 551812"/>
              <a:gd name="connsiteX3" fmla="*/ 343325 w 403945"/>
              <a:gd name="connsiteY3" fmla="*/ 545014 h 551812"/>
              <a:gd name="connsiteX0" fmla="*/ 343325 w 403945"/>
              <a:gd name="connsiteY0" fmla="*/ 545014 h 551812"/>
              <a:gd name="connsiteX1" fmla="*/ 346724 w 403945"/>
              <a:gd name="connsiteY1" fmla="*/ 1133 h 551812"/>
              <a:gd name="connsiteX2" fmla="*/ 0 w 403945"/>
              <a:gd name="connsiteY2" fmla="*/ 551812 h 551812"/>
              <a:gd name="connsiteX3" fmla="*/ 343325 w 403945"/>
              <a:gd name="connsiteY3" fmla="*/ 545014 h 551812"/>
              <a:gd name="connsiteX0" fmla="*/ 343325 w 356356"/>
              <a:gd name="connsiteY0" fmla="*/ 543881 h 550679"/>
              <a:gd name="connsiteX1" fmla="*/ 346724 w 356356"/>
              <a:gd name="connsiteY1" fmla="*/ 0 h 550679"/>
              <a:gd name="connsiteX2" fmla="*/ 0 w 356356"/>
              <a:gd name="connsiteY2" fmla="*/ 550679 h 550679"/>
              <a:gd name="connsiteX3" fmla="*/ 343325 w 356356"/>
              <a:gd name="connsiteY3" fmla="*/ 543881 h 550679"/>
              <a:gd name="connsiteX0" fmla="*/ 343325 w 352957"/>
              <a:gd name="connsiteY0" fmla="*/ 543881 h 550679"/>
              <a:gd name="connsiteX1" fmla="*/ 346724 w 352957"/>
              <a:gd name="connsiteY1" fmla="*/ 0 h 550679"/>
              <a:gd name="connsiteX2" fmla="*/ 0 w 352957"/>
              <a:gd name="connsiteY2" fmla="*/ 550679 h 550679"/>
              <a:gd name="connsiteX3" fmla="*/ 343325 w 352957"/>
              <a:gd name="connsiteY3" fmla="*/ 543881 h 550679"/>
              <a:gd name="connsiteX0" fmla="*/ 343325 w 352957"/>
              <a:gd name="connsiteY0" fmla="*/ 543881 h 550679"/>
              <a:gd name="connsiteX1" fmla="*/ 346724 w 352957"/>
              <a:gd name="connsiteY1" fmla="*/ 0 h 550679"/>
              <a:gd name="connsiteX2" fmla="*/ 0 w 352957"/>
              <a:gd name="connsiteY2" fmla="*/ 550679 h 550679"/>
              <a:gd name="connsiteX3" fmla="*/ 343325 w 352957"/>
              <a:gd name="connsiteY3" fmla="*/ 543881 h 550679"/>
              <a:gd name="connsiteX0" fmla="*/ 343325 w 352957"/>
              <a:gd name="connsiteY0" fmla="*/ 543881 h 550679"/>
              <a:gd name="connsiteX1" fmla="*/ 346724 w 352957"/>
              <a:gd name="connsiteY1" fmla="*/ 0 h 550679"/>
              <a:gd name="connsiteX2" fmla="*/ 0 w 352957"/>
              <a:gd name="connsiteY2" fmla="*/ 550679 h 550679"/>
              <a:gd name="connsiteX3" fmla="*/ 343325 w 352957"/>
              <a:gd name="connsiteY3" fmla="*/ 543881 h 550679"/>
              <a:gd name="connsiteX0" fmla="*/ 343325 w 352957"/>
              <a:gd name="connsiteY0" fmla="*/ 543881 h 550679"/>
              <a:gd name="connsiteX1" fmla="*/ 346724 w 352957"/>
              <a:gd name="connsiteY1" fmla="*/ 0 h 550679"/>
              <a:gd name="connsiteX2" fmla="*/ 0 w 352957"/>
              <a:gd name="connsiteY2" fmla="*/ 550679 h 550679"/>
              <a:gd name="connsiteX3" fmla="*/ 343325 w 352957"/>
              <a:gd name="connsiteY3" fmla="*/ 543881 h 550679"/>
              <a:gd name="connsiteX0" fmla="*/ 340943 w 350575"/>
              <a:gd name="connsiteY0" fmla="*/ 543881 h 550679"/>
              <a:gd name="connsiteX1" fmla="*/ 344342 w 350575"/>
              <a:gd name="connsiteY1" fmla="*/ 0 h 550679"/>
              <a:gd name="connsiteX2" fmla="*/ 0 w 350575"/>
              <a:gd name="connsiteY2" fmla="*/ 550679 h 550679"/>
              <a:gd name="connsiteX3" fmla="*/ 340943 w 350575"/>
              <a:gd name="connsiteY3" fmla="*/ 543881 h 550679"/>
              <a:gd name="connsiteX0" fmla="*/ 340943 w 350575"/>
              <a:gd name="connsiteY0" fmla="*/ 543881 h 548298"/>
              <a:gd name="connsiteX1" fmla="*/ 344342 w 350575"/>
              <a:gd name="connsiteY1" fmla="*/ 0 h 548298"/>
              <a:gd name="connsiteX2" fmla="*/ 0 w 350575"/>
              <a:gd name="connsiteY2" fmla="*/ 548298 h 548298"/>
              <a:gd name="connsiteX3" fmla="*/ 340943 w 350575"/>
              <a:gd name="connsiteY3" fmla="*/ 543881 h 548298"/>
              <a:gd name="connsiteX0" fmla="*/ 340943 w 350575"/>
              <a:gd name="connsiteY0" fmla="*/ 543881 h 551476"/>
              <a:gd name="connsiteX1" fmla="*/ 344342 w 350575"/>
              <a:gd name="connsiteY1" fmla="*/ 0 h 551476"/>
              <a:gd name="connsiteX2" fmla="*/ 0 w 350575"/>
              <a:gd name="connsiteY2" fmla="*/ 548298 h 551476"/>
              <a:gd name="connsiteX3" fmla="*/ 340943 w 350575"/>
              <a:gd name="connsiteY3" fmla="*/ 543881 h 551476"/>
              <a:gd name="connsiteX0" fmla="*/ 340943 w 350575"/>
              <a:gd name="connsiteY0" fmla="*/ 543881 h 548298"/>
              <a:gd name="connsiteX1" fmla="*/ 344342 w 350575"/>
              <a:gd name="connsiteY1" fmla="*/ 0 h 548298"/>
              <a:gd name="connsiteX2" fmla="*/ 0 w 350575"/>
              <a:gd name="connsiteY2" fmla="*/ 548298 h 548298"/>
              <a:gd name="connsiteX3" fmla="*/ 340943 w 350575"/>
              <a:gd name="connsiteY3" fmla="*/ 543881 h 548298"/>
              <a:gd name="connsiteX0" fmla="*/ 340943 w 350575"/>
              <a:gd name="connsiteY0" fmla="*/ 543881 h 548298"/>
              <a:gd name="connsiteX1" fmla="*/ 344342 w 350575"/>
              <a:gd name="connsiteY1" fmla="*/ 0 h 548298"/>
              <a:gd name="connsiteX2" fmla="*/ 0 w 350575"/>
              <a:gd name="connsiteY2" fmla="*/ 548298 h 548298"/>
              <a:gd name="connsiteX3" fmla="*/ 340943 w 350575"/>
              <a:gd name="connsiteY3" fmla="*/ 543881 h 548298"/>
              <a:gd name="connsiteX0" fmla="*/ 340943 w 350575"/>
              <a:gd name="connsiteY0" fmla="*/ 543881 h 548298"/>
              <a:gd name="connsiteX1" fmla="*/ 344342 w 350575"/>
              <a:gd name="connsiteY1" fmla="*/ 0 h 548298"/>
              <a:gd name="connsiteX2" fmla="*/ 0 w 350575"/>
              <a:gd name="connsiteY2" fmla="*/ 548298 h 548298"/>
              <a:gd name="connsiteX3" fmla="*/ 340943 w 350575"/>
              <a:gd name="connsiteY3" fmla="*/ 543881 h 548298"/>
              <a:gd name="connsiteX0" fmla="*/ 340943 w 344342"/>
              <a:gd name="connsiteY0" fmla="*/ 543881 h 548298"/>
              <a:gd name="connsiteX1" fmla="*/ 344342 w 344342"/>
              <a:gd name="connsiteY1" fmla="*/ 0 h 548298"/>
              <a:gd name="connsiteX2" fmla="*/ 0 w 344342"/>
              <a:gd name="connsiteY2" fmla="*/ 548298 h 548298"/>
              <a:gd name="connsiteX3" fmla="*/ 340943 w 344342"/>
              <a:gd name="connsiteY3" fmla="*/ 543881 h 548298"/>
            </a:gdLst>
            <a:ahLst/>
            <a:cxnLst>
              <a:cxn ang="0">
                <a:pos x="connsiteX0" y="connsiteY0"/>
              </a:cxn>
              <a:cxn ang="0">
                <a:pos x="connsiteX1" y="connsiteY1"/>
              </a:cxn>
              <a:cxn ang="0">
                <a:pos x="connsiteX2" y="connsiteY2"/>
              </a:cxn>
              <a:cxn ang="0">
                <a:pos x="connsiteX3" y="connsiteY3"/>
              </a:cxn>
            </a:cxnLst>
            <a:rect l="l" t="t" r="r" b="b"/>
            <a:pathLst>
              <a:path w="344342" h="548298">
                <a:moveTo>
                  <a:pt x="340943" y="543881"/>
                </a:moveTo>
                <a:cubicBezTo>
                  <a:pt x="338562" y="398023"/>
                  <a:pt x="343431" y="117841"/>
                  <a:pt x="344342" y="0"/>
                </a:cubicBezTo>
                <a:cubicBezTo>
                  <a:pt x="247693" y="31745"/>
                  <a:pt x="38100" y="299922"/>
                  <a:pt x="0" y="548298"/>
                </a:cubicBezTo>
                <a:lnTo>
                  <a:pt x="340943" y="543881"/>
                </a:lnTo>
                <a:close/>
              </a:path>
            </a:pathLst>
          </a:custGeom>
          <a:ln/>
        </p:spPr>
        <p:style>
          <a:lnRef idx="1">
            <a:schemeClr val="accent2"/>
          </a:lnRef>
          <a:fillRef idx="3">
            <a:schemeClr val="accent2"/>
          </a:fillRef>
          <a:effectRef idx="2">
            <a:schemeClr val="accent2"/>
          </a:effectRef>
          <a:fontRef idx="minor">
            <a:schemeClr val="lt1"/>
          </a:fontRef>
        </p:style>
        <p:txBody>
          <a:bodyPr lIns="91436" tIns="45718" rIns="91436" bIns="45718" rtlCol="0" anchor="ctr"/>
          <a:lstStyle/>
          <a:p>
            <a:pPr algn="ctr"/>
            <a:endParaRPr lang="de-DE">
              <a:solidFill>
                <a:srgbClr val="28347E"/>
              </a:solidFill>
              <a:latin typeface="Arial" pitchFamily="34" charset="0"/>
              <a:cs typeface="Arial" pitchFamily="34" charset="0"/>
            </a:endParaRPr>
          </a:p>
        </p:txBody>
      </p:sp>
      <p:sp>
        <p:nvSpPr>
          <p:cNvPr id="57" name="Freihandform 56"/>
          <p:cNvSpPr/>
          <p:nvPr/>
        </p:nvSpPr>
        <p:spPr>
          <a:xfrm>
            <a:off x="1721253" y="2625329"/>
            <a:ext cx="2649897" cy="1768091"/>
          </a:xfrm>
          <a:custGeom>
            <a:avLst/>
            <a:gdLst>
              <a:gd name="connsiteX0" fmla="*/ 279400 w 2960687"/>
              <a:gd name="connsiteY0" fmla="*/ 2633662 h 2762249"/>
              <a:gd name="connsiteX1" fmla="*/ 317500 w 2960687"/>
              <a:gd name="connsiteY1" fmla="*/ 2547937 h 2762249"/>
              <a:gd name="connsiteX2" fmla="*/ 317500 w 2960687"/>
              <a:gd name="connsiteY2" fmla="*/ 1347787 h 2762249"/>
              <a:gd name="connsiteX3" fmla="*/ 1793875 w 2960687"/>
              <a:gd name="connsiteY3" fmla="*/ 1347787 h 2762249"/>
              <a:gd name="connsiteX4" fmla="*/ 1793875 w 2960687"/>
              <a:gd name="connsiteY4" fmla="*/ 280987 h 2762249"/>
              <a:gd name="connsiteX5" fmla="*/ 2927350 w 2960687"/>
              <a:gd name="connsiteY5" fmla="*/ 280987 h 2762249"/>
              <a:gd name="connsiteX6" fmla="*/ 1993900 w 2960687"/>
              <a:gd name="connsiteY6" fmla="*/ 1966912 h 2762249"/>
              <a:gd name="connsiteX7" fmla="*/ 279400 w 2960687"/>
              <a:gd name="connsiteY7" fmla="*/ 2633662 h 2762249"/>
              <a:gd name="connsiteX0" fmla="*/ 279400 w 2960687"/>
              <a:gd name="connsiteY0" fmla="*/ 2633662 h 2736849"/>
              <a:gd name="connsiteX1" fmla="*/ 317500 w 2960687"/>
              <a:gd name="connsiteY1" fmla="*/ 1347787 h 2736849"/>
              <a:gd name="connsiteX2" fmla="*/ 1793875 w 2960687"/>
              <a:gd name="connsiteY2" fmla="*/ 1347787 h 2736849"/>
              <a:gd name="connsiteX3" fmla="*/ 1793875 w 2960687"/>
              <a:gd name="connsiteY3" fmla="*/ 280987 h 2736849"/>
              <a:gd name="connsiteX4" fmla="*/ 2927350 w 2960687"/>
              <a:gd name="connsiteY4" fmla="*/ 280987 h 2736849"/>
              <a:gd name="connsiteX5" fmla="*/ 1993900 w 2960687"/>
              <a:gd name="connsiteY5" fmla="*/ 1966912 h 2736849"/>
              <a:gd name="connsiteX6" fmla="*/ 279400 w 2960687"/>
              <a:gd name="connsiteY6" fmla="*/ 2633662 h 2736849"/>
              <a:gd name="connsiteX0" fmla="*/ 214313 w 2895600"/>
              <a:gd name="connsiteY0" fmla="*/ 2633662 h 2736849"/>
              <a:gd name="connsiteX1" fmla="*/ 252413 w 2895600"/>
              <a:gd name="connsiteY1" fmla="*/ 1347787 h 2736849"/>
              <a:gd name="connsiteX2" fmla="*/ 1728788 w 2895600"/>
              <a:gd name="connsiteY2" fmla="*/ 1347787 h 2736849"/>
              <a:gd name="connsiteX3" fmla="*/ 1728788 w 2895600"/>
              <a:gd name="connsiteY3" fmla="*/ 280987 h 2736849"/>
              <a:gd name="connsiteX4" fmla="*/ 2862263 w 2895600"/>
              <a:gd name="connsiteY4" fmla="*/ 280987 h 2736849"/>
              <a:gd name="connsiteX5" fmla="*/ 1928813 w 2895600"/>
              <a:gd name="connsiteY5" fmla="*/ 1966912 h 2736849"/>
              <a:gd name="connsiteX6" fmla="*/ 214313 w 2895600"/>
              <a:gd name="connsiteY6" fmla="*/ 2633662 h 2736849"/>
              <a:gd name="connsiteX0" fmla="*/ 252434 w 2933721"/>
              <a:gd name="connsiteY0" fmla="*/ 2633662 h 2736849"/>
              <a:gd name="connsiteX1" fmla="*/ 252413 w 2933721"/>
              <a:gd name="connsiteY1" fmla="*/ 1328745 h 2736849"/>
              <a:gd name="connsiteX2" fmla="*/ 1766909 w 2933721"/>
              <a:gd name="connsiteY2" fmla="*/ 1347787 h 2736849"/>
              <a:gd name="connsiteX3" fmla="*/ 1766909 w 2933721"/>
              <a:gd name="connsiteY3" fmla="*/ 280987 h 2736849"/>
              <a:gd name="connsiteX4" fmla="*/ 2900384 w 2933721"/>
              <a:gd name="connsiteY4" fmla="*/ 280987 h 2736849"/>
              <a:gd name="connsiteX5" fmla="*/ 1966934 w 2933721"/>
              <a:gd name="connsiteY5" fmla="*/ 1966912 h 2736849"/>
              <a:gd name="connsiteX6" fmla="*/ 252434 w 2933721"/>
              <a:gd name="connsiteY6" fmla="*/ 2633662 h 2736849"/>
              <a:gd name="connsiteX0" fmla="*/ 252417 w 2933724"/>
              <a:gd name="connsiteY0" fmla="*/ 2614629 h 2717816"/>
              <a:gd name="connsiteX1" fmla="*/ 252416 w 2933724"/>
              <a:gd name="connsiteY1" fmla="*/ 1328745 h 2717816"/>
              <a:gd name="connsiteX2" fmla="*/ 1766912 w 2933724"/>
              <a:gd name="connsiteY2" fmla="*/ 1347787 h 2717816"/>
              <a:gd name="connsiteX3" fmla="*/ 1766912 w 2933724"/>
              <a:gd name="connsiteY3" fmla="*/ 280987 h 2717816"/>
              <a:gd name="connsiteX4" fmla="*/ 2900387 w 2933724"/>
              <a:gd name="connsiteY4" fmla="*/ 280987 h 2717816"/>
              <a:gd name="connsiteX5" fmla="*/ 1966937 w 2933724"/>
              <a:gd name="connsiteY5" fmla="*/ 1966912 h 2717816"/>
              <a:gd name="connsiteX6" fmla="*/ 252417 w 2933724"/>
              <a:gd name="connsiteY6" fmla="*/ 2614629 h 2717816"/>
              <a:gd name="connsiteX0" fmla="*/ 252417 w 2933724"/>
              <a:gd name="connsiteY0" fmla="*/ 2614629 h 2717816"/>
              <a:gd name="connsiteX1" fmla="*/ 252416 w 2933724"/>
              <a:gd name="connsiteY1" fmla="*/ 1328745 h 2717816"/>
              <a:gd name="connsiteX2" fmla="*/ 1766912 w 2933724"/>
              <a:gd name="connsiteY2" fmla="*/ 1347787 h 2717816"/>
              <a:gd name="connsiteX3" fmla="*/ 1766912 w 2933724"/>
              <a:gd name="connsiteY3" fmla="*/ 280987 h 2717816"/>
              <a:gd name="connsiteX4" fmla="*/ 2900387 w 2933724"/>
              <a:gd name="connsiteY4" fmla="*/ 280987 h 2717816"/>
              <a:gd name="connsiteX5" fmla="*/ 1966937 w 2933724"/>
              <a:gd name="connsiteY5" fmla="*/ 1966912 h 2717816"/>
              <a:gd name="connsiteX6" fmla="*/ 252417 w 2933724"/>
              <a:gd name="connsiteY6" fmla="*/ 2614629 h 2717816"/>
              <a:gd name="connsiteX0" fmla="*/ 6691 w 2687998"/>
              <a:gd name="connsiteY0" fmla="*/ 2614629 h 2717816"/>
              <a:gd name="connsiteX1" fmla="*/ 6690 w 2687998"/>
              <a:gd name="connsiteY1" fmla="*/ 1328745 h 2717816"/>
              <a:gd name="connsiteX2" fmla="*/ 1521186 w 2687998"/>
              <a:gd name="connsiteY2" fmla="*/ 1347787 h 2717816"/>
              <a:gd name="connsiteX3" fmla="*/ 1521186 w 2687998"/>
              <a:gd name="connsiteY3" fmla="*/ 280987 h 2717816"/>
              <a:gd name="connsiteX4" fmla="*/ 2654661 w 2687998"/>
              <a:gd name="connsiteY4" fmla="*/ 280987 h 2717816"/>
              <a:gd name="connsiteX5" fmla="*/ 1721211 w 2687998"/>
              <a:gd name="connsiteY5" fmla="*/ 1966912 h 2717816"/>
              <a:gd name="connsiteX6" fmla="*/ 6691 w 2687998"/>
              <a:gd name="connsiteY6" fmla="*/ 2614629 h 2717816"/>
              <a:gd name="connsiteX0" fmla="*/ 6691 w 2687998"/>
              <a:gd name="connsiteY0" fmla="*/ 2614629 h 2717816"/>
              <a:gd name="connsiteX1" fmla="*/ 6690 w 2687998"/>
              <a:gd name="connsiteY1" fmla="*/ 1328745 h 2717816"/>
              <a:gd name="connsiteX2" fmla="*/ 1506889 w 2687998"/>
              <a:gd name="connsiteY2" fmla="*/ 1328745 h 2717816"/>
              <a:gd name="connsiteX3" fmla="*/ 1521186 w 2687998"/>
              <a:gd name="connsiteY3" fmla="*/ 280987 h 2717816"/>
              <a:gd name="connsiteX4" fmla="*/ 2654661 w 2687998"/>
              <a:gd name="connsiteY4" fmla="*/ 280987 h 2717816"/>
              <a:gd name="connsiteX5" fmla="*/ 1721211 w 2687998"/>
              <a:gd name="connsiteY5" fmla="*/ 1966912 h 2717816"/>
              <a:gd name="connsiteX6" fmla="*/ 6691 w 2687998"/>
              <a:gd name="connsiteY6" fmla="*/ 2614629 h 2717816"/>
              <a:gd name="connsiteX0" fmla="*/ 6691 w 2687998"/>
              <a:gd name="connsiteY0" fmla="*/ 2614629 h 2717816"/>
              <a:gd name="connsiteX1" fmla="*/ 6690 w 2687998"/>
              <a:gd name="connsiteY1" fmla="*/ 1328745 h 2717816"/>
              <a:gd name="connsiteX2" fmla="*/ 1506889 w 2687998"/>
              <a:gd name="connsiteY2" fmla="*/ 1328745 h 2717816"/>
              <a:gd name="connsiteX3" fmla="*/ 1521186 w 2687998"/>
              <a:gd name="connsiteY3" fmla="*/ 280987 h 2717816"/>
              <a:gd name="connsiteX4" fmla="*/ 2654661 w 2687998"/>
              <a:gd name="connsiteY4" fmla="*/ 280987 h 2717816"/>
              <a:gd name="connsiteX5" fmla="*/ 1721211 w 2687998"/>
              <a:gd name="connsiteY5" fmla="*/ 1966912 h 2717816"/>
              <a:gd name="connsiteX6" fmla="*/ 6691 w 2687998"/>
              <a:gd name="connsiteY6" fmla="*/ 2614629 h 2717816"/>
              <a:gd name="connsiteX0" fmla="*/ 6691 w 2687998"/>
              <a:gd name="connsiteY0" fmla="*/ 2614629 h 2717816"/>
              <a:gd name="connsiteX1" fmla="*/ 6690 w 2687998"/>
              <a:gd name="connsiteY1" fmla="*/ 1328745 h 2717816"/>
              <a:gd name="connsiteX2" fmla="*/ 1506889 w 2687998"/>
              <a:gd name="connsiteY2" fmla="*/ 1328745 h 2717816"/>
              <a:gd name="connsiteX3" fmla="*/ 1521186 w 2687998"/>
              <a:gd name="connsiteY3" fmla="*/ 280987 h 2717816"/>
              <a:gd name="connsiteX4" fmla="*/ 2654661 w 2687998"/>
              <a:gd name="connsiteY4" fmla="*/ 280987 h 2717816"/>
              <a:gd name="connsiteX5" fmla="*/ 1721211 w 2687998"/>
              <a:gd name="connsiteY5" fmla="*/ 1966912 h 2717816"/>
              <a:gd name="connsiteX6" fmla="*/ 6691 w 2687998"/>
              <a:gd name="connsiteY6" fmla="*/ 2614629 h 2717816"/>
              <a:gd name="connsiteX0" fmla="*/ 6691 w 2690381"/>
              <a:gd name="connsiteY0" fmla="*/ 2618598 h 2721785"/>
              <a:gd name="connsiteX1" fmla="*/ 6690 w 2690381"/>
              <a:gd name="connsiteY1" fmla="*/ 1332714 h 2721785"/>
              <a:gd name="connsiteX2" fmla="*/ 1506889 w 2690381"/>
              <a:gd name="connsiteY2" fmla="*/ 1332714 h 2721785"/>
              <a:gd name="connsiteX3" fmla="*/ 1506889 w 2690381"/>
              <a:gd name="connsiteY3" fmla="*/ 261144 h 2721785"/>
              <a:gd name="connsiteX4" fmla="*/ 2654661 w 2690381"/>
              <a:gd name="connsiteY4" fmla="*/ 284956 h 2721785"/>
              <a:gd name="connsiteX5" fmla="*/ 1721211 w 2690381"/>
              <a:gd name="connsiteY5" fmla="*/ 1970881 h 2721785"/>
              <a:gd name="connsiteX6" fmla="*/ 6691 w 2690381"/>
              <a:gd name="connsiteY6" fmla="*/ 2618598 h 2721785"/>
              <a:gd name="connsiteX0" fmla="*/ 6691 w 2690381"/>
              <a:gd name="connsiteY0" fmla="*/ 2618598 h 2721785"/>
              <a:gd name="connsiteX1" fmla="*/ 6690 w 2690381"/>
              <a:gd name="connsiteY1" fmla="*/ 1332714 h 2721785"/>
              <a:gd name="connsiteX2" fmla="*/ 1506889 w 2690381"/>
              <a:gd name="connsiteY2" fmla="*/ 1332714 h 2721785"/>
              <a:gd name="connsiteX3" fmla="*/ 1506889 w 2690381"/>
              <a:gd name="connsiteY3" fmla="*/ 261144 h 2721785"/>
              <a:gd name="connsiteX4" fmla="*/ 2654661 w 2690381"/>
              <a:gd name="connsiteY4" fmla="*/ 284956 h 2721785"/>
              <a:gd name="connsiteX5" fmla="*/ 1721211 w 2690381"/>
              <a:gd name="connsiteY5" fmla="*/ 1970881 h 2721785"/>
              <a:gd name="connsiteX6" fmla="*/ 6691 w 2690381"/>
              <a:gd name="connsiteY6" fmla="*/ 2618598 h 2721785"/>
              <a:gd name="connsiteX0" fmla="*/ 6691 w 2690381"/>
              <a:gd name="connsiteY0" fmla="*/ 2618598 h 2721785"/>
              <a:gd name="connsiteX1" fmla="*/ 6690 w 2690381"/>
              <a:gd name="connsiteY1" fmla="*/ 1332714 h 2721785"/>
              <a:gd name="connsiteX2" fmla="*/ 1506889 w 2690381"/>
              <a:gd name="connsiteY2" fmla="*/ 1332714 h 2721785"/>
              <a:gd name="connsiteX3" fmla="*/ 1506889 w 2690381"/>
              <a:gd name="connsiteY3" fmla="*/ 261144 h 2721785"/>
              <a:gd name="connsiteX4" fmla="*/ 2654661 w 2690381"/>
              <a:gd name="connsiteY4" fmla="*/ 284956 h 2721785"/>
              <a:gd name="connsiteX5" fmla="*/ 1721211 w 2690381"/>
              <a:gd name="connsiteY5" fmla="*/ 1970881 h 2721785"/>
              <a:gd name="connsiteX6" fmla="*/ 6691 w 2690381"/>
              <a:gd name="connsiteY6" fmla="*/ 2618598 h 2721785"/>
              <a:gd name="connsiteX0" fmla="*/ 6691 w 2690381"/>
              <a:gd name="connsiteY0" fmla="*/ 2357454 h 2460641"/>
              <a:gd name="connsiteX1" fmla="*/ 6690 w 2690381"/>
              <a:gd name="connsiteY1" fmla="*/ 1071570 h 2460641"/>
              <a:gd name="connsiteX2" fmla="*/ 1506889 w 2690381"/>
              <a:gd name="connsiteY2" fmla="*/ 1071570 h 2460641"/>
              <a:gd name="connsiteX3" fmla="*/ 1506889 w 2690381"/>
              <a:gd name="connsiteY3" fmla="*/ 0 h 2460641"/>
              <a:gd name="connsiteX4" fmla="*/ 2654661 w 2690381"/>
              <a:gd name="connsiteY4" fmla="*/ 23812 h 2460641"/>
              <a:gd name="connsiteX5" fmla="*/ 1721211 w 2690381"/>
              <a:gd name="connsiteY5" fmla="*/ 1709737 h 2460641"/>
              <a:gd name="connsiteX6" fmla="*/ 6691 w 2690381"/>
              <a:gd name="connsiteY6" fmla="*/ 2357454 h 2460641"/>
              <a:gd name="connsiteX0" fmla="*/ 6691 w 2685617"/>
              <a:gd name="connsiteY0" fmla="*/ 2357454 h 2460641"/>
              <a:gd name="connsiteX1" fmla="*/ 6690 w 2685617"/>
              <a:gd name="connsiteY1" fmla="*/ 1071570 h 2460641"/>
              <a:gd name="connsiteX2" fmla="*/ 1506889 w 2685617"/>
              <a:gd name="connsiteY2" fmla="*/ 1071570 h 2460641"/>
              <a:gd name="connsiteX3" fmla="*/ 1506889 w 2685617"/>
              <a:gd name="connsiteY3" fmla="*/ 0 h 2460641"/>
              <a:gd name="connsiteX4" fmla="*/ 2649897 w 2685617"/>
              <a:gd name="connsiteY4" fmla="*/ 1 h 2460641"/>
              <a:gd name="connsiteX5" fmla="*/ 1721211 w 2685617"/>
              <a:gd name="connsiteY5" fmla="*/ 1709737 h 2460641"/>
              <a:gd name="connsiteX6" fmla="*/ 6691 w 2685617"/>
              <a:gd name="connsiteY6" fmla="*/ 2357454 h 2460641"/>
              <a:gd name="connsiteX0" fmla="*/ 6691 w 2649897"/>
              <a:gd name="connsiteY0" fmla="*/ 2357454 h 2460641"/>
              <a:gd name="connsiteX1" fmla="*/ 6690 w 2649897"/>
              <a:gd name="connsiteY1" fmla="*/ 1071570 h 2460641"/>
              <a:gd name="connsiteX2" fmla="*/ 1506889 w 2649897"/>
              <a:gd name="connsiteY2" fmla="*/ 1071570 h 2460641"/>
              <a:gd name="connsiteX3" fmla="*/ 1506889 w 2649897"/>
              <a:gd name="connsiteY3" fmla="*/ 0 h 2460641"/>
              <a:gd name="connsiteX4" fmla="*/ 2649897 w 2649897"/>
              <a:gd name="connsiteY4" fmla="*/ 1 h 2460641"/>
              <a:gd name="connsiteX5" fmla="*/ 1721211 w 2649897"/>
              <a:gd name="connsiteY5" fmla="*/ 1709737 h 2460641"/>
              <a:gd name="connsiteX6" fmla="*/ 6691 w 2649897"/>
              <a:gd name="connsiteY6" fmla="*/ 2357454 h 2460641"/>
              <a:gd name="connsiteX0" fmla="*/ 6691 w 2649897"/>
              <a:gd name="connsiteY0" fmla="*/ 2357454 h 2460641"/>
              <a:gd name="connsiteX1" fmla="*/ 6690 w 2649897"/>
              <a:gd name="connsiteY1" fmla="*/ 1071570 h 2460641"/>
              <a:gd name="connsiteX2" fmla="*/ 1506889 w 2649897"/>
              <a:gd name="connsiteY2" fmla="*/ 1071570 h 2460641"/>
              <a:gd name="connsiteX3" fmla="*/ 1506889 w 2649897"/>
              <a:gd name="connsiteY3" fmla="*/ 0 h 2460641"/>
              <a:gd name="connsiteX4" fmla="*/ 2649897 w 2649897"/>
              <a:gd name="connsiteY4" fmla="*/ 1 h 2460641"/>
              <a:gd name="connsiteX5" fmla="*/ 1721211 w 2649897"/>
              <a:gd name="connsiteY5" fmla="*/ 1709737 h 2460641"/>
              <a:gd name="connsiteX6" fmla="*/ 6691 w 2649897"/>
              <a:gd name="connsiteY6" fmla="*/ 2357454 h 2460641"/>
              <a:gd name="connsiteX0" fmla="*/ 6691 w 2649897"/>
              <a:gd name="connsiteY0" fmla="*/ 2357454 h 2373674"/>
              <a:gd name="connsiteX1" fmla="*/ 6690 w 2649897"/>
              <a:gd name="connsiteY1" fmla="*/ 1071570 h 2373674"/>
              <a:gd name="connsiteX2" fmla="*/ 1506889 w 2649897"/>
              <a:gd name="connsiteY2" fmla="*/ 1071570 h 2373674"/>
              <a:gd name="connsiteX3" fmla="*/ 1506889 w 2649897"/>
              <a:gd name="connsiteY3" fmla="*/ 0 h 2373674"/>
              <a:gd name="connsiteX4" fmla="*/ 2649897 w 2649897"/>
              <a:gd name="connsiteY4" fmla="*/ 1 h 2373674"/>
              <a:gd name="connsiteX5" fmla="*/ 1721211 w 2649897"/>
              <a:gd name="connsiteY5" fmla="*/ 1709737 h 2373674"/>
              <a:gd name="connsiteX6" fmla="*/ 6691 w 2649897"/>
              <a:gd name="connsiteY6" fmla="*/ 2357454 h 237367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21211 w 2649897"/>
              <a:gd name="connsiteY5" fmla="*/ 1709737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21211 w 2649897"/>
              <a:gd name="connsiteY5" fmla="*/ 1709737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21211 w 2649897"/>
              <a:gd name="connsiteY5" fmla="*/ 1709737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21211 w 2649897"/>
              <a:gd name="connsiteY5" fmla="*/ 1709737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649765 w 2649897"/>
              <a:gd name="connsiteY5" fmla="*/ 1643075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641 w 2649897"/>
              <a:gd name="connsiteY5" fmla="*/ 1643075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641 w 2649897"/>
              <a:gd name="connsiteY5" fmla="*/ 1643075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641 w 2649897"/>
              <a:gd name="connsiteY5" fmla="*/ 1643075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641 w 2649897"/>
              <a:gd name="connsiteY5" fmla="*/ 1643075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641 w 2649897"/>
              <a:gd name="connsiteY5" fmla="*/ 1643075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802438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802438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802438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802438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802438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802438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913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913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913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913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913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913 w 2649897"/>
              <a:gd name="connsiteY5" fmla="*/ 1633278 h 2357454"/>
              <a:gd name="connsiteX6" fmla="*/ 6691 w 2649897"/>
              <a:gd name="connsiteY6" fmla="*/ 2357454 h 2357454"/>
              <a:gd name="connsiteX0" fmla="*/ 6691 w 2649897"/>
              <a:gd name="connsiteY0" fmla="*/ 2357454 h 2357454"/>
              <a:gd name="connsiteX1" fmla="*/ 6690 w 2649897"/>
              <a:gd name="connsiteY1" fmla="*/ 1071570 h 2357454"/>
              <a:gd name="connsiteX2" fmla="*/ 1506889 w 2649897"/>
              <a:gd name="connsiteY2" fmla="*/ 1071570 h 2357454"/>
              <a:gd name="connsiteX3" fmla="*/ 1506889 w 2649897"/>
              <a:gd name="connsiteY3" fmla="*/ 0 h 2357454"/>
              <a:gd name="connsiteX4" fmla="*/ 2649897 w 2649897"/>
              <a:gd name="connsiteY4" fmla="*/ 1 h 2357454"/>
              <a:gd name="connsiteX5" fmla="*/ 1792913 w 2649897"/>
              <a:gd name="connsiteY5" fmla="*/ 1633278 h 2357454"/>
              <a:gd name="connsiteX6" fmla="*/ 6691 w 2649897"/>
              <a:gd name="connsiteY6" fmla="*/ 2357454 h 235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9897" h="2357454">
                <a:moveTo>
                  <a:pt x="6691" y="2357454"/>
                </a:moveTo>
                <a:cubicBezTo>
                  <a:pt x="0" y="1934619"/>
                  <a:pt x="4123" y="1339442"/>
                  <a:pt x="6690" y="1071570"/>
                </a:cubicBezTo>
                <a:lnTo>
                  <a:pt x="1506889" y="1071570"/>
                </a:lnTo>
                <a:cubicBezTo>
                  <a:pt x="1507853" y="605472"/>
                  <a:pt x="1505833" y="345666"/>
                  <a:pt x="1506889" y="0"/>
                </a:cubicBezTo>
                <a:lnTo>
                  <a:pt x="2649897" y="1"/>
                </a:lnTo>
                <a:cubicBezTo>
                  <a:pt x="2518661" y="540221"/>
                  <a:pt x="2259990" y="1256952"/>
                  <a:pt x="1792913" y="1633278"/>
                </a:cubicBezTo>
                <a:cubicBezTo>
                  <a:pt x="1269659" y="2024948"/>
                  <a:pt x="553829" y="2210324"/>
                  <a:pt x="6691" y="2357454"/>
                </a:cubicBezTo>
                <a:close/>
              </a:path>
            </a:pathLst>
          </a:custGeom>
          <a:ln/>
        </p:spPr>
        <p:style>
          <a:lnRef idx="1">
            <a:schemeClr val="accent4"/>
          </a:lnRef>
          <a:fillRef idx="3">
            <a:schemeClr val="accent4"/>
          </a:fillRef>
          <a:effectRef idx="2">
            <a:schemeClr val="accent4"/>
          </a:effectRef>
          <a:fontRef idx="minor">
            <a:schemeClr val="lt1"/>
          </a:fontRef>
        </p:style>
        <p:txBody>
          <a:bodyPr lIns="91436" tIns="45718" rIns="91436" bIns="45718" rtlCol="0" anchor="ctr"/>
          <a:lstStyle/>
          <a:p>
            <a:pPr algn="ctr"/>
            <a:endParaRPr lang="de-DE" dirty="0">
              <a:solidFill>
                <a:srgbClr val="28347E"/>
              </a:solidFill>
              <a:latin typeface="Arial" pitchFamily="34" charset="0"/>
              <a:cs typeface="Arial" pitchFamily="34" charset="0"/>
            </a:endParaRPr>
          </a:p>
        </p:txBody>
      </p:sp>
      <p:grpSp>
        <p:nvGrpSpPr>
          <p:cNvPr id="3" name="Group 2"/>
          <p:cNvGrpSpPr/>
          <p:nvPr/>
        </p:nvGrpSpPr>
        <p:grpSpPr>
          <a:xfrm>
            <a:off x="1718419" y="1319447"/>
            <a:ext cx="5736469" cy="2116703"/>
            <a:chOff x="1647806" y="1759262"/>
            <a:chExt cx="5736469" cy="2822270"/>
          </a:xfrm>
        </p:grpSpPr>
        <p:cxnSp>
          <p:nvCxnSpPr>
            <p:cNvPr id="22" name="Gerade Verbindung 21"/>
            <p:cNvCxnSpPr/>
            <p:nvPr/>
          </p:nvCxnSpPr>
          <p:spPr>
            <a:xfrm>
              <a:off x="1647806" y="4572008"/>
              <a:ext cx="15001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rot="5400000" flipH="1" flipV="1">
              <a:off x="2612219" y="4045747"/>
              <a:ext cx="10715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3129787" y="3500438"/>
              <a:ext cx="1539548" cy="69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rot="5400000" flipH="1" flipV="1">
              <a:off x="4157189" y="2986561"/>
              <a:ext cx="1024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4662487" y="2483637"/>
              <a:ext cx="1097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rot="5400000" flipH="1" flipV="1">
              <a:off x="5384957" y="2125022"/>
              <a:ext cx="731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5741201" y="1769259"/>
              <a:ext cx="16430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 name="Gerade Verbindung mit Pfeil 5"/>
          <p:cNvCxnSpPr/>
          <p:nvPr/>
        </p:nvCxnSpPr>
        <p:spPr>
          <a:xfrm>
            <a:off x="1656504" y="4446998"/>
            <a:ext cx="7072362" cy="1191"/>
          </a:xfrm>
          <a:prstGeom prst="straightConnector1">
            <a:avLst/>
          </a:prstGeom>
          <a:ln w="12700">
            <a:solidFill>
              <a:schemeClr val="tx1"/>
            </a:solidFill>
            <a:headEnd type="oval"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rot="5400000" flipH="1" flipV="1">
            <a:off x="-85592" y="2705499"/>
            <a:ext cx="3482603" cy="1588"/>
          </a:xfrm>
          <a:prstGeom prst="straightConnector1">
            <a:avLst/>
          </a:prstGeom>
          <a:ln w="12700">
            <a:solidFill>
              <a:schemeClr val="tx1"/>
            </a:solidFill>
            <a:headEnd type="oval" w="med" len="med"/>
            <a:tailEnd type="stealth" w="lg" len="lg"/>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4514025" y="4471988"/>
            <a:ext cx="1357322" cy="276999"/>
          </a:xfrm>
          <a:prstGeom prst="rect">
            <a:avLst/>
          </a:prstGeom>
          <a:noFill/>
        </p:spPr>
        <p:txBody>
          <a:bodyPr wrap="none" lIns="91436" tIns="45718" rIns="91436" bIns="45718" rtlCol="0">
            <a:noAutofit/>
          </a:bodyPr>
          <a:lstStyle/>
          <a:p>
            <a:pPr algn="ctr"/>
            <a:r>
              <a:rPr lang="de-DE" b="1" dirty="0" smtClean="0">
                <a:latin typeface="Arial" pitchFamily="34" charset="0"/>
                <a:cs typeface="Arial" pitchFamily="34" charset="0"/>
              </a:rPr>
              <a:t>TIME</a:t>
            </a:r>
            <a:endParaRPr lang="de-DE" b="1" dirty="0">
              <a:latin typeface="Arial" pitchFamily="34" charset="0"/>
              <a:cs typeface="Arial" pitchFamily="34" charset="0"/>
            </a:endParaRPr>
          </a:p>
        </p:txBody>
      </p:sp>
      <p:sp>
        <p:nvSpPr>
          <p:cNvPr id="13" name="Textfeld 12"/>
          <p:cNvSpPr txBox="1"/>
          <p:nvPr/>
        </p:nvSpPr>
        <p:spPr>
          <a:xfrm rot="16200000">
            <a:off x="954808" y="2519008"/>
            <a:ext cx="903356" cy="374571"/>
          </a:xfrm>
          <a:prstGeom prst="rect">
            <a:avLst/>
          </a:prstGeom>
          <a:noFill/>
        </p:spPr>
        <p:txBody>
          <a:bodyPr wrap="none" lIns="91436" tIns="45718" rIns="91436" bIns="45718" rtlCol="0">
            <a:noAutofit/>
          </a:bodyPr>
          <a:lstStyle/>
          <a:p>
            <a:pPr algn="ctr"/>
            <a:r>
              <a:rPr lang="de-DE" b="1" dirty="0" smtClean="0">
                <a:latin typeface="Arial" pitchFamily="34" charset="0"/>
                <a:cs typeface="Arial" pitchFamily="34" charset="0"/>
              </a:rPr>
              <a:t>IT CAPACITY</a:t>
            </a:r>
            <a:endParaRPr lang="de-DE" b="1" dirty="0">
              <a:latin typeface="Arial" pitchFamily="34" charset="0"/>
              <a:cs typeface="Arial" pitchFamily="34" charset="0"/>
            </a:endParaRPr>
          </a:p>
        </p:txBody>
      </p:sp>
      <p:cxnSp>
        <p:nvCxnSpPr>
          <p:cNvPr id="16" name="Gerade Verbindung mit Pfeil 15"/>
          <p:cNvCxnSpPr/>
          <p:nvPr/>
        </p:nvCxnSpPr>
        <p:spPr>
          <a:xfrm flipV="1">
            <a:off x="1727942" y="1285867"/>
            <a:ext cx="6000792" cy="3107553"/>
          </a:xfrm>
          <a:prstGeom prst="straightConnector1">
            <a:avLst/>
          </a:prstGeom>
          <a:ln w="1270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51" name="Freihandform 50"/>
          <p:cNvSpPr/>
          <p:nvPr/>
        </p:nvSpPr>
        <p:spPr>
          <a:xfrm>
            <a:off x="5403526" y="2008632"/>
            <a:ext cx="1032695" cy="1316792"/>
          </a:xfrm>
          <a:custGeom>
            <a:avLst/>
            <a:gdLst>
              <a:gd name="connsiteX0" fmla="*/ 0 w 1133475"/>
              <a:gd name="connsiteY0" fmla="*/ 30162 h 2239962"/>
              <a:gd name="connsiteX1" fmla="*/ 600075 w 1133475"/>
              <a:gd name="connsiteY1" fmla="*/ 153987 h 2239962"/>
              <a:gd name="connsiteX2" fmla="*/ 914400 w 1133475"/>
              <a:gd name="connsiteY2" fmla="*/ 954087 h 2239962"/>
              <a:gd name="connsiteX3" fmla="*/ 1133475 w 1133475"/>
              <a:gd name="connsiteY3" fmla="*/ 2239962 h 2239962"/>
              <a:gd name="connsiteX4" fmla="*/ 1133475 w 1133475"/>
              <a:gd name="connsiteY4" fmla="*/ 2239962 h 2239962"/>
              <a:gd name="connsiteX0" fmla="*/ 0 w 1188730"/>
              <a:gd name="connsiteY0" fmla="*/ 30162 h 2429694"/>
              <a:gd name="connsiteX1" fmla="*/ 600075 w 1188730"/>
              <a:gd name="connsiteY1" fmla="*/ 153987 h 2429694"/>
              <a:gd name="connsiteX2" fmla="*/ 914400 w 1188730"/>
              <a:gd name="connsiteY2" fmla="*/ 954087 h 2429694"/>
              <a:gd name="connsiteX3" fmla="*/ 1133475 w 1188730"/>
              <a:gd name="connsiteY3" fmla="*/ 2239962 h 2429694"/>
              <a:gd name="connsiteX4" fmla="*/ 582869 w 1188730"/>
              <a:gd name="connsiteY4" fmla="*/ 2092478 h 2429694"/>
              <a:gd name="connsiteX0" fmla="*/ 0 w 1087950"/>
              <a:gd name="connsiteY0" fmla="*/ 30162 h 2141639"/>
              <a:gd name="connsiteX1" fmla="*/ 600075 w 1087950"/>
              <a:gd name="connsiteY1" fmla="*/ 153987 h 2141639"/>
              <a:gd name="connsiteX2" fmla="*/ 914400 w 1087950"/>
              <a:gd name="connsiteY2" fmla="*/ 954087 h 2141639"/>
              <a:gd name="connsiteX3" fmla="*/ 1032695 w 1087950"/>
              <a:gd name="connsiteY3" fmla="*/ 1755723 h 2141639"/>
              <a:gd name="connsiteX4" fmla="*/ 582869 w 1087950"/>
              <a:gd name="connsiteY4" fmla="*/ 2092478 h 2141639"/>
              <a:gd name="connsiteX0" fmla="*/ 0 w 1087950"/>
              <a:gd name="connsiteY0" fmla="*/ 30162 h 2092478"/>
              <a:gd name="connsiteX1" fmla="*/ 600075 w 1087950"/>
              <a:gd name="connsiteY1" fmla="*/ 153987 h 2092478"/>
              <a:gd name="connsiteX2" fmla="*/ 914400 w 1087950"/>
              <a:gd name="connsiteY2" fmla="*/ 954087 h 2092478"/>
              <a:gd name="connsiteX3" fmla="*/ 1032695 w 1087950"/>
              <a:gd name="connsiteY3" fmla="*/ 1755723 h 2092478"/>
              <a:gd name="connsiteX4" fmla="*/ 582869 w 1087950"/>
              <a:gd name="connsiteY4" fmla="*/ 2092478 h 2092478"/>
              <a:gd name="connsiteX0" fmla="*/ 0 w 1140030"/>
              <a:gd name="connsiteY0" fmla="*/ 30162 h 2185884"/>
              <a:gd name="connsiteX1" fmla="*/ 600075 w 1140030"/>
              <a:gd name="connsiteY1" fmla="*/ 153987 h 2185884"/>
              <a:gd name="connsiteX2" fmla="*/ 914400 w 1140030"/>
              <a:gd name="connsiteY2" fmla="*/ 954087 h 2185884"/>
              <a:gd name="connsiteX3" fmla="*/ 1032695 w 1140030"/>
              <a:gd name="connsiteY3" fmla="*/ 1755723 h 2185884"/>
              <a:gd name="connsiteX4" fmla="*/ 1072024 w 1140030"/>
              <a:gd name="connsiteY4" fmla="*/ 2185884 h 2185884"/>
              <a:gd name="connsiteX0" fmla="*/ 0 w 1072024"/>
              <a:gd name="connsiteY0" fmla="*/ 30162 h 2185884"/>
              <a:gd name="connsiteX1" fmla="*/ 600075 w 1072024"/>
              <a:gd name="connsiteY1" fmla="*/ 153987 h 2185884"/>
              <a:gd name="connsiteX2" fmla="*/ 914400 w 1072024"/>
              <a:gd name="connsiteY2" fmla="*/ 954087 h 2185884"/>
              <a:gd name="connsiteX3" fmla="*/ 1032695 w 1072024"/>
              <a:gd name="connsiteY3" fmla="*/ 1755723 h 2185884"/>
              <a:gd name="connsiteX4" fmla="*/ 1072024 w 1072024"/>
              <a:gd name="connsiteY4" fmla="*/ 2185884 h 2185884"/>
              <a:gd name="connsiteX0" fmla="*/ 0 w 1054459"/>
              <a:gd name="connsiteY0" fmla="*/ 30162 h 1906945"/>
              <a:gd name="connsiteX1" fmla="*/ 600075 w 1054459"/>
              <a:gd name="connsiteY1" fmla="*/ 153987 h 1906945"/>
              <a:gd name="connsiteX2" fmla="*/ 914400 w 1054459"/>
              <a:gd name="connsiteY2" fmla="*/ 954087 h 1906945"/>
              <a:gd name="connsiteX3" fmla="*/ 1032695 w 1054459"/>
              <a:gd name="connsiteY3" fmla="*/ 1755723 h 1906945"/>
              <a:gd name="connsiteX4" fmla="*/ 1044985 w 1054459"/>
              <a:gd name="connsiteY4" fmla="*/ 1861420 h 1906945"/>
              <a:gd name="connsiteX0" fmla="*/ 0 w 1032695"/>
              <a:gd name="connsiteY0" fmla="*/ 30162 h 1755723"/>
              <a:gd name="connsiteX1" fmla="*/ 600075 w 1032695"/>
              <a:gd name="connsiteY1" fmla="*/ 153987 h 1755723"/>
              <a:gd name="connsiteX2" fmla="*/ 914400 w 1032695"/>
              <a:gd name="connsiteY2" fmla="*/ 954087 h 1755723"/>
              <a:gd name="connsiteX3" fmla="*/ 1032695 w 1032695"/>
              <a:gd name="connsiteY3" fmla="*/ 1755723 h 1755723"/>
            </a:gdLst>
            <a:ahLst/>
            <a:cxnLst>
              <a:cxn ang="0">
                <a:pos x="connsiteX0" y="connsiteY0"/>
              </a:cxn>
              <a:cxn ang="0">
                <a:pos x="connsiteX1" y="connsiteY1"/>
              </a:cxn>
              <a:cxn ang="0">
                <a:pos x="connsiteX2" y="connsiteY2"/>
              </a:cxn>
              <a:cxn ang="0">
                <a:pos x="connsiteX3" y="connsiteY3"/>
              </a:cxn>
            </a:cxnLst>
            <a:rect l="l" t="t" r="r" b="b"/>
            <a:pathLst>
              <a:path w="1032695" h="1755723">
                <a:moveTo>
                  <a:pt x="0" y="30162"/>
                </a:moveTo>
                <a:cubicBezTo>
                  <a:pt x="223837" y="15081"/>
                  <a:pt x="447675" y="0"/>
                  <a:pt x="600075" y="153987"/>
                </a:cubicBezTo>
                <a:cubicBezTo>
                  <a:pt x="752475" y="307975"/>
                  <a:pt x="842297" y="687131"/>
                  <a:pt x="914400" y="954087"/>
                </a:cubicBezTo>
                <a:cubicBezTo>
                  <a:pt x="986503" y="1221043"/>
                  <a:pt x="1010931" y="1604501"/>
                  <a:pt x="1032695" y="1755723"/>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endParaRPr lang="de-DE" baseline="-25000">
              <a:solidFill>
                <a:srgbClr val="28347E"/>
              </a:solidFill>
              <a:latin typeface="Arial" pitchFamily="34" charset="0"/>
              <a:cs typeface="Arial" pitchFamily="34" charset="0"/>
            </a:endParaRPr>
          </a:p>
        </p:txBody>
      </p:sp>
      <p:sp>
        <p:nvSpPr>
          <p:cNvPr id="53" name="Freihandform 52"/>
          <p:cNvSpPr/>
          <p:nvPr/>
        </p:nvSpPr>
        <p:spPr>
          <a:xfrm>
            <a:off x="6433761" y="1479400"/>
            <a:ext cx="798564" cy="2065581"/>
          </a:xfrm>
          <a:custGeom>
            <a:avLst/>
            <a:gdLst>
              <a:gd name="connsiteX0" fmla="*/ 0 w 695325"/>
              <a:gd name="connsiteY0" fmla="*/ 2924175 h 3319463"/>
              <a:gd name="connsiteX1" fmla="*/ 180975 w 695325"/>
              <a:gd name="connsiteY1" fmla="*/ 3105150 h 3319463"/>
              <a:gd name="connsiteX2" fmla="*/ 457200 w 695325"/>
              <a:gd name="connsiteY2" fmla="*/ 1638300 h 3319463"/>
              <a:gd name="connsiteX3" fmla="*/ 695325 w 695325"/>
              <a:gd name="connsiteY3" fmla="*/ 0 h 3319463"/>
              <a:gd name="connsiteX0" fmla="*/ 0 w 793647"/>
              <a:gd name="connsiteY0" fmla="*/ 2459601 h 3242033"/>
              <a:gd name="connsiteX1" fmla="*/ 279297 w 793647"/>
              <a:gd name="connsiteY1" fmla="*/ 3105150 h 3242033"/>
              <a:gd name="connsiteX2" fmla="*/ 555522 w 793647"/>
              <a:gd name="connsiteY2" fmla="*/ 1638300 h 3242033"/>
              <a:gd name="connsiteX3" fmla="*/ 793647 w 793647"/>
              <a:gd name="connsiteY3" fmla="*/ 0 h 3242033"/>
              <a:gd name="connsiteX0" fmla="*/ 0 w 793647"/>
              <a:gd name="connsiteY0" fmla="*/ 2459601 h 3242033"/>
              <a:gd name="connsiteX1" fmla="*/ 279297 w 793647"/>
              <a:gd name="connsiteY1" fmla="*/ 3105150 h 3242033"/>
              <a:gd name="connsiteX2" fmla="*/ 555522 w 793647"/>
              <a:gd name="connsiteY2" fmla="*/ 1638300 h 3242033"/>
              <a:gd name="connsiteX3" fmla="*/ 793647 w 793647"/>
              <a:gd name="connsiteY3" fmla="*/ 0 h 3242033"/>
              <a:gd name="connsiteX0" fmla="*/ 0 w 793647"/>
              <a:gd name="connsiteY0" fmla="*/ 2459601 h 2755336"/>
              <a:gd name="connsiteX1" fmla="*/ 279297 w 793647"/>
              <a:gd name="connsiteY1" fmla="*/ 2618453 h 2755336"/>
              <a:gd name="connsiteX2" fmla="*/ 555522 w 793647"/>
              <a:gd name="connsiteY2" fmla="*/ 1638300 h 2755336"/>
              <a:gd name="connsiteX3" fmla="*/ 793647 w 793647"/>
              <a:gd name="connsiteY3" fmla="*/ 0 h 2755336"/>
              <a:gd name="connsiteX0" fmla="*/ 0 w 796105"/>
              <a:gd name="connsiteY0" fmla="*/ 2462059 h 2755746"/>
              <a:gd name="connsiteX1" fmla="*/ 281755 w 796105"/>
              <a:gd name="connsiteY1" fmla="*/ 2618453 h 2755746"/>
              <a:gd name="connsiteX2" fmla="*/ 557980 w 796105"/>
              <a:gd name="connsiteY2" fmla="*/ 1638300 h 2755746"/>
              <a:gd name="connsiteX3" fmla="*/ 796105 w 796105"/>
              <a:gd name="connsiteY3" fmla="*/ 0 h 2755746"/>
              <a:gd name="connsiteX0" fmla="*/ 0 w 796105"/>
              <a:gd name="connsiteY0" fmla="*/ 2462059 h 2755746"/>
              <a:gd name="connsiteX1" fmla="*/ 281755 w 796105"/>
              <a:gd name="connsiteY1" fmla="*/ 2618453 h 2755746"/>
              <a:gd name="connsiteX2" fmla="*/ 557980 w 796105"/>
              <a:gd name="connsiteY2" fmla="*/ 1638300 h 2755746"/>
              <a:gd name="connsiteX3" fmla="*/ 796105 w 796105"/>
              <a:gd name="connsiteY3" fmla="*/ 0 h 2755746"/>
              <a:gd name="connsiteX0" fmla="*/ 0 w 798564"/>
              <a:gd name="connsiteY0" fmla="*/ 2452227 h 2754108"/>
              <a:gd name="connsiteX1" fmla="*/ 284214 w 798564"/>
              <a:gd name="connsiteY1" fmla="*/ 2618453 h 2754108"/>
              <a:gd name="connsiteX2" fmla="*/ 560439 w 798564"/>
              <a:gd name="connsiteY2" fmla="*/ 1638300 h 2754108"/>
              <a:gd name="connsiteX3" fmla="*/ 798564 w 798564"/>
              <a:gd name="connsiteY3" fmla="*/ 0 h 2754108"/>
            </a:gdLst>
            <a:ahLst/>
            <a:cxnLst>
              <a:cxn ang="0">
                <a:pos x="connsiteX0" y="connsiteY0"/>
              </a:cxn>
              <a:cxn ang="0">
                <a:pos x="connsiteX1" y="connsiteY1"/>
              </a:cxn>
              <a:cxn ang="0">
                <a:pos x="connsiteX2" y="connsiteY2"/>
              </a:cxn>
              <a:cxn ang="0">
                <a:pos x="connsiteX3" y="connsiteY3"/>
              </a:cxn>
            </a:cxnLst>
            <a:rect l="l" t="t" r="r" b="b"/>
            <a:pathLst>
              <a:path w="798564" h="2754108">
                <a:moveTo>
                  <a:pt x="0" y="2452227"/>
                </a:moveTo>
                <a:cubicBezTo>
                  <a:pt x="40097" y="2627749"/>
                  <a:pt x="190807" y="2754108"/>
                  <a:pt x="284214" y="2618453"/>
                </a:cubicBezTo>
                <a:cubicBezTo>
                  <a:pt x="377621" y="2482798"/>
                  <a:pt x="474714" y="2074709"/>
                  <a:pt x="560439" y="1638300"/>
                </a:cubicBezTo>
                <a:cubicBezTo>
                  <a:pt x="646164" y="1201891"/>
                  <a:pt x="722364" y="560387"/>
                  <a:pt x="798564"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endParaRPr lang="de-DE" baseline="-25000">
              <a:solidFill>
                <a:srgbClr val="28347E"/>
              </a:solidFill>
              <a:latin typeface="Arial" pitchFamily="34" charset="0"/>
              <a:cs typeface="Arial" pitchFamily="34" charset="0"/>
            </a:endParaRPr>
          </a:p>
        </p:txBody>
      </p:sp>
      <p:sp>
        <p:nvSpPr>
          <p:cNvPr id="48" name="Freihandform 47"/>
          <p:cNvSpPr/>
          <p:nvPr/>
        </p:nvSpPr>
        <p:spPr>
          <a:xfrm>
            <a:off x="1720267" y="2662652"/>
            <a:ext cx="2650733" cy="1741470"/>
          </a:xfrm>
          <a:custGeom>
            <a:avLst/>
            <a:gdLst>
              <a:gd name="connsiteX0" fmla="*/ 0 w 2650733"/>
              <a:gd name="connsiteY0" fmla="*/ 2321960 h 2321960"/>
              <a:gd name="connsiteX1" fmla="*/ 1849348 w 2650733"/>
              <a:gd name="connsiteY1" fmla="*/ 1541124 h 2321960"/>
              <a:gd name="connsiteX2" fmla="*/ 2650733 w 2650733"/>
              <a:gd name="connsiteY2" fmla="*/ 0 h 2321960"/>
            </a:gdLst>
            <a:ahLst/>
            <a:cxnLst>
              <a:cxn ang="0">
                <a:pos x="connsiteX0" y="connsiteY0"/>
              </a:cxn>
              <a:cxn ang="0">
                <a:pos x="connsiteX1" y="connsiteY1"/>
              </a:cxn>
              <a:cxn ang="0">
                <a:pos x="connsiteX2" y="connsiteY2"/>
              </a:cxn>
            </a:cxnLst>
            <a:rect l="l" t="t" r="r" b="b"/>
            <a:pathLst>
              <a:path w="2650733" h="2321960">
                <a:moveTo>
                  <a:pt x="0" y="2321960"/>
                </a:moveTo>
                <a:cubicBezTo>
                  <a:pt x="703779" y="2125038"/>
                  <a:pt x="1407559" y="1928117"/>
                  <a:pt x="1849348" y="1541124"/>
                </a:cubicBezTo>
                <a:cubicBezTo>
                  <a:pt x="2291137" y="1154131"/>
                  <a:pt x="2470935" y="577065"/>
                  <a:pt x="2650733"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endParaRPr lang="de-DE" baseline="-25000">
              <a:solidFill>
                <a:srgbClr val="28347E"/>
              </a:solidFill>
              <a:latin typeface="Arial" pitchFamily="34" charset="0"/>
              <a:cs typeface="Arial" pitchFamily="34" charset="0"/>
            </a:endParaRPr>
          </a:p>
        </p:txBody>
      </p:sp>
      <p:sp>
        <p:nvSpPr>
          <p:cNvPr id="49" name="Freihandform 48"/>
          <p:cNvSpPr/>
          <p:nvPr/>
        </p:nvSpPr>
        <p:spPr>
          <a:xfrm>
            <a:off x="4370522" y="2032879"/>
            <a:ext cx="1040814" cy="629774"/>
          </a:xfrm>
          <a:custGeom>
            <a:avLst/>
            <a:gdLst>
              <a:gd name="connsiteX0" fmla="*/ 0 w 1900719"/>
              <a:gd name="connsiteY0" fmla="*/ 934948 h 934948"/>
              <a:gd name="connsiteX1" fmla="*/ 462337 w 1900719"/>
              <a:gd name="connsiteY1" fmla="*/ 277402 h 934948"/>
              <a:gd name="connsiteX2" fmla="*/ 1900719 w 1900719"/>
              <a:gd name="connsiteY2" fmla="*/ 0 h 934948"/>
              <a:gd name="connsiteX0" fmla="*/ 0 w 1373550"/>
              <a:gd name="connsiteY0" fmla="*/ 868273 h 868273"/>
              <a:gd name="connsiteX1" fmla="*/ 462337 w 1373550"/>
              <a:gd name="connsiteY1" fmla="*/ 210727 h 868273"/>
              <a:gd name="connsiteX2" fmla="*/ 1373550 w 1373550"/>
              <a:gd name="connsiteY2" fmla="*/ 0 h 868273"/>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360923 w 1047663"/>
              <a:gd name="connsiteY1" fmla="*/ 241145 h 839698"/>
              <a:gd name="connsiteX2" fmla="*/ 1047663 w 1047663"/>
              <a:gd name="connsiteY2" fmla="*/ 0 h 839698"/>
              <a:gd name="connsiteX0" fmla="*/ 0 w 1047663"/>
              <a:gd name="connsiteY0" fmla="*/ 839698 h 839698"/>
              <a:gd name="connsiteX1" fmla="*/ 360923 w 1047663"/>
              <a:gd name="connsiteY1" fmla="*/ 241145 h 839698"/>
              <a:gd name="connsiteX2" fmla="*/ 1047663 w 1047663"/>
              <a:gd name="connsiteY2" fmla="*/ 0 h 839698"/>
              <a:gd name="connsiteX0" fmla="*/ 0 w 1035295"/>
              <a:gd name="connsiteY0" fmla="*/ 792995 h 792995"/>
              <a:gd name="connsiteX1" fmla="*/ 348555 w 1035295"/>
              <a:gd name="connsiteY1" fmla="*/ 241145 h 792995"/>
              <a:gd name="connsiteX2" fmla="*/ 1035295 w 1035295"/>
              <a:gd name="connsiteY2" fmla="*/ 0 h 792995"/>
              <a:gd name="connsiteX0" fmla="*/ 0 w 1052610"/>
              <a:gd name="connsiteY0" fmla="*/ 839698 h 839698"/>
              <a:gd name="connsiteX1" fmla="*/ 365870 w 1052610"/>
              <a:gd name="connsiteY1" fmla="*/ 241145 h 839698"/>
              <a:gd name="connsiteX2" fmla="*/ 1052610 w 1052610"/>
              <a:gd name="connsiteY2" fmla="*/ 0 h 839698"/>
            </a:gdLst>
            <a:ahLst/>
            <a:cxnLst>
              <a:cxn ang="0">
                <a:pos x="connsiteX0" y="connsiteY0"/>
              </a:cxn>
              <a:cxn ang="0">
                <a:pos x="connsiteX1" y="connsiteY1"/>
              </a:cxn>
              <a:cxn ang="0">
                <a:pos x="connsiteX2" y="connsiteY2"/>
              </a:cxn>
            </a:cxnLst>
            <a:rect l="l" t="t" r="r" b="b"/>
            <a:pathLst>
              <a:path w="1052610" h="839698">
                <a:moveTo>
                  <a:pt x="0" y="839698"/>
                </a:moveTo>
                <a:cubicBezTo>
                  <a:pt x="72775" y="588837"/>
                  <a:pt x="191260" y="381095"/>
                  <a:pt x="365870" y="241145"/>
                </a:cubicBezTo>
                <a:cubicBezTo>
                  <a:pt x="534606" y="123932"/>
                  <a:pt x="760190" y="32213"/>
                  <a:pt x="1052610"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endParaRPr lang="de-DE" baseline="-25000">
              <a:solidFill>
                <a:srgbClr val="28347E"/>
              </a:solidFill>
              <a:latin typeface="Arial" pitchFamily="34" charset="0"/>
              <a:cs typeface="Arial" pitchFamily="34" charset="0"/>
            </a:endParaRPr>
          </a:p>
        </p:txBody>
      </p:sp>
      <p:sp>
        <p:nvSpPr>
          <p:cNvPr id="61" name="Textfeld 60"/>
          <p:cNvSpPr txBox="1"/>
          <p:nvPr/>
        </p:nvSpPr>
        <p:spPr>
          <a:xfrm>
            <a:off x="3513894" y="3857635"/>
            <a:ext cx="1185869" cy="374571"/>
          </a:xfrm>
          <a:prstGeom prst="roundRect">
            <a:avLst/>
          </a:prstGeom>
          <a:noFill/>
          <a:ln w="6350">
            <a:noFill/>
          </a:ln>
        </p:spPr>
        <p:txBody>
          <a:bodyPr wrap="square" lIns="0" tIns="45718" rIns="0" bIns="45718" rtlCol="0">
            <a:spAutoFit/>
          </a:bodyPr>
          <a:lstStyle/>
          <a:p>
            <a:pPr algn="ctr"/>
            <a:r>
              <a:rPr lang="de-DE" sz="1600" dirty="0" err="1">
                <a:latin typeface="Arial" pitchFamily="34" charset="0"/>
                <a:cs typeface="Arial" pitchFamily="34" charset="0"/>
              </a:rPr>
              <a:t>Actual</a:t>
            </a:r>
            <a:r>
              <a:rPr lang="de-DE" sz="1600" dirty="0">
                <a:latin typeface="Arial" pitchFamily="34" charset="0"/>
                <a:cs typeface="Arial" pitchFamily="34" charset="0"/>
              </a:rPr>
              <a:t> </a:t>
            </a:r>
            <a:r>
              <a:rPr lang="de-DE" sz="1600" dirty="0" err="1">
                <a:latin typeface="Arial" pitchFamily="34" charset="0"/>
                <a:cs typeface="Arial" pitchFamily="34" charset="0"/>
              </a:rPr>
              <a:t>Load</a:t>
            </a:r>
            <a:endParaRPr lang="de-DE" sz="1600" dirty="0">
              <a:latin typeface="Arial" pitchFamily="34" charset="0"/>
              <a:cs typeface="Arial" pitchFamily="34" charset="0"/>
            </a:endParaRPr>
          </a:p>
        </p:txBody>
      </p:sp>
      <p:sp>
        <p:nvSpPr>
          <p:cNvPr id="62" name="Textfeld 61"/>
          <p:cNvSpPr txBox="1"/>
          <p:nvPr/>
        </p:nvSpPr>
        <p:spPr>
          <a:xfrm>
            <a:off x="4442588" y="1178710"/>
            <a:ext cx="1304925" cy="591633"/>
          </a:xfrm>
          <a:prstGeom prst="roundRect">
            <a:avLst/>
          </a:prstGeom>
          <a:noFill/>
          <a:ln w="6350">
            <a:noFill/>
          </a:ln>
        </p:spPr>
        <p:txBody>
          <a:bodyPr wrap="square" lIns="0" tIns="45718" rIns="0" bIns="45718" rtlCol="0">
            <a:spAutoFit/>
          </a:bodyPr>
          <a:lstStyle/>
          <a:p>
            <a:pPr algn="ctr">
              <a:lnSpc>
                <a:spcPts val="1700"/>
              </a:lnSpc>
            </a:pPr>
            <a:r>
              <a:rPr lang="de-DE" sz="1600" dirty="0">
                <a:latin typeface="Arial" pitchFamily="34" charset="0"/>
                <a:cs typeface="Arial" pitchFamily="34" charset="0"/>
              </a:rPr>
              <a:t>Allocated </a:t>
            </a:r>
            <a:br>
              <a:rPr lang="de-DE" sz="1600" dirty="0">
                <a:latin typeface="Arial" pitchFamily="34" charset="0"/>
                <a:cs typeface="Arial" pitchFamily="34" charset="0"/>
              </a:rPr>
            </a:br>
            <a:r>
              <a:rPr lang="de-DE" sz="1600" dirty="0">
                <a:latin typeface="Arial" pitchFamily="34" charset="0"/>
                <a:cs typeface="Arial" pitchFamily="34" charset="0"/>
              </a:rPr>
              <a:t>IT-capacities</a:t>
            </a:r>
          </a:p>
        </p:txBody>
      </p:sp>
      <p:sp>
        <p:nvSpPr>
          <p:cNvPr id="63" name="Textfeld 62"/>
          <p:cNvSpPr txBox="1"/>
          <p:nvPr/>
        </p:nvSpPr>
        <p:spPr>
          <a:xfrm>
            <a:off x="1956545" y="2143123"/>
            <a:ext cx="1228743" cy="584553"/>
          </a:xfrm>
          <a:prstGeom prst="roundRect">
            <a:avLst/>
          </a:prstGeom>
          <a:noFill/>
          <a:ln w="6350">
            <a:noFill/>
          </a:ln>
        </p:spPr>
        <p:txBody>
          <a:bodyPr wrap="square" lIns="0" tIns="45718" rIns="0" bIns="45718" rtlCol="0">
            <a:spAutoFit/>
          </a:bodyPr>
          <a:lstStyle/>
          <a:p>
            <a:pPr algn="ctr">
              <a:lnSpc>
                <a:spcPts val="1700"/>
              </a:lnSpc>
            </a:pPr>
            <a:r>
              <a:rPr lang="de-DE" sz="1600" dirty="0">
                <a:latin typeface="Arial" pitchFamily="34" charset="0"/>
                <a:cs typeface="Arial" pitchFamily="34" charset="0"/>
              </a:rPr>
              <a:t>Too </a:t>
            </a:r>
            <a:r>
              <a:rPr lang="de-DE" sz="1600" dirty="0" smtClean="0">
                <a:latin typeface="Arial" pitchFamily="34" charset="0"/>
                <a:cs typeface="Arial" pitchFamily="34" charset="0"/>
              </a:rPr>
              <a:t>Much Power</a:t>
            </a:r>
            <a:endParaRPr lang="de-DE" sz="1600" dirty="0">
              <a:latin typeface="Arial" pitchFamily="34" charset="0"/>
              <a:cs typeface="Arial" pitchFamily="34" charset="0"/>
            </a:endParaRPr>
          </a:p>
        </p:txBody>
      </p:sp>
      <p:sp>
        <p:nvSpPr>
          <p:cNvPr id="66" name="Textfeld 65"/>
          <p:cNvSpPr txBox="1"/>
          <p:nvPr/>
        </p:nvSpPr>
        <p:spPr>
          <a:xfrm>
            <a:off x="2468519" y="1489466"/>
            <a:ext cx="1593069" cy="584553"/>
          </a:xfrm>
          <a:prstGeom prst="roundRect">
            <a:avLst/>
          </a:prstGeom>
          <a:noFill/>
          <a:ln w="6350">
            <a:noFill/>
          </a:ln>
        </p:spPr>
        <p:txBody>
          <a:bodyPr wrap="square" lIns="0" tIns="45718" rIns="0" bIns="45718" rtlCol="0">
            <a:spAutoFit/>
          </a:bodyPr>
          <a:lstStyle/>
          <a:p>
            <a:pPr algn="ctr">
              <a:lnSpc>
                <a:spcPts val="1700"/>
              </a:lnSpc>
            </a:pPr>
            <a:r>
              <a:rPr lang="de-DE" sz="1600" dirty="0">
                <a:latin typeface="Arial" pitchFamily="34" charset="0"/>
                <a:cs typeface="Arial" pitchFamily="34" charset="0"/>
              </a:rPr>
              <a:t>Not Enough </a:t>
            </a:r>
            <a:r>
              <a:rPr lang="de-DE" sz="1600" dirty="0" smtClean="0">
                <a:latin typeface="Arial" pitchFamily="34" charset="0"/>
                <a:cs typeface="Arial" pitchFamily="34" charset="0"/>
              </a:rPr>
              <a:t>Power</a:t>
            </a:r>
            <a:endParaRPr lang="de-DE" sz="1600" dirty="0">
              <a:latin typeface="Arial" pitchFamily="34" charset="0"/>
              <a:cs typeface="Arial" pitchFamily="34" charset="0"/>
            </a:endParaRPr>
          </a:p>
        </p:txBody>
      </p:sp>
      <p:cxnSp>
        <p:nvCxnSpPr>
          <p:cNvPr id="67" name="Gerade Verbindung mit Pfeil 66"/>
          <p:cNvCxnSpPr>
            <a:stCxn id="66" idx="2"/>
          </p:cNvCxnSpPr>
          <p:nvPr/>
        </p:nvCxnSpPr>
        <p:spPr>
          <a:xfrm>
            <a:off x="3265054" y="2074019"/>
            <a:ext cx="1320409" cy="444154"/>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a:stCxn id="63" idx="2"/>
          </p:cNvCxnSpPr>
          <p:nvPr/>
        </p:nvCxnSpPr>
        <p:spPr>
          <a:xfrm>
            <a:off x="2570917" y="2727676"/>
            <a:ext cx="871540" cy="272699"/>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452487" y="1209237"/>
            <a:ext cx="1371600" cy="755960"/>
          </a:xfrm>
          <a:prstGeom prst="rect">
            <a:avLst/>
          </a:prstGeom>
          <a:noFill/>
        </p:spPr>
        <p:txBody>
          <a:bodyPr wrap="square" lIns="91436" tIns="45718" rIns="91436" bIns="45718" rtlCol="0">
            <a:spAutoFit/>
          </a:bodyPr>
          <a:lstStyle/>
          <a:p>
            <a:pPr algn="ctr">
              <a:lnSpc>
                <a:spcPts val="1700"/>
              </a:lnSpc>
            </a:pPr>
            <a:r>
              <a:rPr lang="de-DE" sz="1600" dirty="0">
                <a:latin typeface="Arial" pitchFamily="34" charset="0"/>
                <a:cs typeface="Arial" pitchFamily="34" charset="0"/>
              </a:rPr>
              <a:t>Load Forecast</a:t>
            </a:r>
          </a:p>
          <a:p>
            <a:pPr algn="ctr">
              <a:lnSpc>
                <a:spcPts val="1700"/>
              </a:lnSpc>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254409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left)">
                                      <p:cBhvr>
                                        <p:cTn id="29" dur="500"/>
                                        <p:tgtEl>
                                          <p:spTgt spid="51"/>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63"/>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65"/>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7" grpId="0" animBg="1"/>
      <p:bldP spid="51" grpId="0" animBg="1"/>
      <p:bldP spid="53" grpId="0" animBg="1"/>
      <p:bldP spid="48" grpId="0" animBg="1"/>
      <p:bldP spid="49" grpId="0" animBg="1"/>
      <p:bldP spid="61" grpId="0"/>
      <p:bldP spid="62" grpId="0"/>
      <p:bldP spid="63" grpId="0"/>
      <p:bldP spid="63" grpId="1"/>
      <p:bldP spid="66"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36" y="171452"/>
            <a:ext cx="8363938" cy="553998"/>
          </a:xfrm>
        </p:spPr>
        <p:txBody>
          <a:bodyPr/>
          <a:lstStyle/>
          <a:p>
            <a:r>
              <a:rPr lang="en-US" sz="4000" dirty="0" smtClean="0"/>
              <a:t>Full IIS</a:t>
            </a:r>
            <a:endParaRPr lang="en-US" sz="4000" dirty="0"/>
          </a:p>
        </p:txBody>
      </p:sp>
      <p:sp>
        <p:nvSpPr>
          <p:cNvPr id="6" name="Content Placeholder 5"/>
          <p:cNvSpPr>
            <a:spLocks noGrp="1"/>
          </p:cNvSpPr>
          <p:nvPr>
            <p:ph idx="1"/>
          </p:nvPr>
        </p:nvSpPr>
        <p:spPr>
          <a:xfrm>
            <a:off x="389436" y="1085850"/>
            <a:ext cx="8363938" cy="2837700"/>
          </a:xfrm>
        </p:spPr>
        <p:txBody>
          <a:bodyPr/>
          <a:lstStyle/>
          <a:p>
            <a:r>
              <a:rPr lang="en-US" sz="2400" dirty="0" smtClean="0"/>
              <a:t>Web Roles previously using Hosted Web Core</a:t>
            </a:r>
          </a:p>
          <a:p>
            <a:pPr lvl="1"/>
            <a:r>
              <a:rPr lang="en-US" sz="2000" dirty="0" smtClean="0"/>
              <a:t>Only supports a single HTTP or HTTPS endpoint</a:t>
            </a:r>
          </a:p>
          <a:p>
            <a:r>
              <a:rPr lang="en-US" sz="2400" dirty="0" smtClean="0"/>
              <a:t>Web Roles now supporting Full IIS 7.0/7.5</a:t>
            </a:r>
          </a:p>
          <a:p>
            <a:r>
              <a:rPr lang="en-US" sz="2400" dirty="0" smtClean="0"/>
              <a:t>Enables new scenarios</a:t>
            </a:r>
          </a:p>
          <a:p>
            <a:pPr lvl="1"/>
            <a:r>
              <a:rPr lang="en-US" sz="2000" dirty="0" smtClean="0"/>
              <a:t>Multiple IIS web sites</a:t>
            </a:r>
          </a:p>
          <a:p>
            <a:pPr lvl="1"/>
            <a:r>
              <a:rPr lang="en-US" sz="2000" dirty="0" smtClean="0"/>
              <a:t>Multiple virtual directories</a:t>
            </a:r>
          </a:p>
          <a:p>
            <a:pPr lvl="1"/>
            <a:r>
              <a:rPr lang="en-US" sz="2000" dirty="0" smtClean="0"/>
              <a:t>Configure IIS extensions</a:t>
            </a:r>
          </a:p>
          <a:p>
            <a:pPr lvl="1"/>
            <a:r>
              <a:rPr lang="en-US" sz="2000" dirty="0" smtClean="0"/>
              <a:t>Web Deploy for rapid development</a:t>
            </a:r>
            <a:endParaRPr lang="en-US" sz="2000" dirty="0"/>
          </a:p>
        </p:txBody>
      </p:sp>
    </p:spTree>
    <p:extLst>
      <p:ext uri="{BB962C8B-B14F-4D97-AF65-F5344CB8AC3E}">
        <p14:creationId xmlns:p14="http://schemas.microsoft.com/office/powerpoint/2010/main" val="239480931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17212" y="293333"/>
            <a:ext cx="7726787" cy="1142621"/>
          </a:xfrm>
        </p:spPr>
        <p:txBody>
          <a:bodyPr/>
          <a:lstStyle/>
          <a:p>
            <a:r>
              <a:rPr lang="en-US" sz="4000" dirty="0" smtClean="0"/>
              <a:t>New Windows Azure Platform Portal</a:t>
            </a:r>
            <a:br>
              <a:rPr lang="en-US" sz="4000" dirty="0" smtClean="0"/>
            </a:br>
            <a:r>
              <a:rPr lang="en-US" sz="4000" dirty="0" smtClean="0"/>
              <a:t>&amp; Full IIS</a:t>
            </a:r>
            <a:endParaRPr lang="en-US" sz="4000" dirty="0"/>
          </a:p>
        </p:txBody>
      </p:sp>
      <p:sp>
        <p:nvSpPr>
          <p:cNvPr id="5" name="Subtitle 4"/>
          <p:cNvSpPr>
            <a:spLocks noGrp="1"/>
          </p:cNvSpPr>
          <p:nvPr>
            <p:ph type="subTitle" idx="1"/>
          </p:nvPr>
        </p:nvSpPr>
        <p:spPr>
          <a:xfrm>
            <a:off x="1409777" y="3543300"/>
            <a:ext cx="6994363" cy="346249"/>
          </a:xfrm>
        </p:spPr>
        <p:txBody>
          <a:bodyPr/>
          <a:lstStyle/>
          <a:p>
            <a:r>
              <a:rPr lang="en-US" sz="2800" dirty="0"/>
              <a:t>James Conard</a:t>
            </a:r>
          </a:p>
          <a:p>
            <a:r>
              <a:rPr lang="en-US" sz="2800" dirty="0"/>
              <a:t>Sr. Director</a:t>
            </a:r>
          </a:p>
          <a:p>
            <a:r>
              <a:rPr lang="en-US" sz="2800" dirty="0"/>
              <a:t>Microsoft Corporation</a:t>
            </a:r>
          </a:p>
        </p:txBody>
      </p:sp>
      <p:sp>
        <p:nvSpPr>
          <p:cNvPr id="6" name="Text Placeholder 5"/>
          <p:cNvSpPr>
            <a:spLocks noGrp="1"/>
          </p:cNvSpPr>
          <p:nvPr>
            <p:ph type="body" sz="quarter" idx="10"/>
          </p:nvPr>
        </p:nvSpPr>
        <p:spPr>
          <a:xfrm>
            <a:off x="1409777" y="2280717"/>
            <a:ext cx="6126171" cy="1033983"/>
          </a:xfrm>
        </p:spPr>
        <p:txBody>
          <a:bodyPr/>
          <a:lstStyle/>
          <a:p>
            <a:r>
              <a:rPr lang="en-US" dirty="0" smtClean="0"/>
              <a:t>demo</a:t>
            </a:r>
            <a:endParaRPr lang="en-US" dirty="0"/>
          </a:p>
        </p:txBody>
      </p:sp>
    </p:spTree>
    <p:extLst>
      <p:ext uri="{BB962C8B-B14F-4D97-AF65-F5344CB8AC3E}">
        <p14:creationId xmlns:p14="http://schemas.microsoft.com/office/powerpoint/2010/main" val="104881323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42277" y="2876550"/>
            <a:ext cx="8803393" cy="2057400"/>
          </a:xfrm>
          <a:prstGeom prst="round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389436" y="171452"/>
            <a:ext cx="8363938" cy="553998"/>
          </a:xfrm>
        </p:spPr>
        <p:txBody>
          <a:bodyPr/>
          <a:lstStyle/>
          <a:p>
            <a:r>
              <a:rPr lang="en-US" sz="4000" dirty="0" smtClean="0"/>
              <a:t>Admin Mode &amp; Startup Tasks</a:t>
            </a:r>
            <a:endParaRPr lang="en-US" sz="4000" dirty="0"/>
          </a:p>
        </p:txBody>
      </p:sp>
      <p:sp>
        <p:nvSpPr>
          <p:cNvPr id="3" name="Text Placeholder 2"/>
          <p:cNvSpPr>
            <a:spLocks noGrp="1"/>
          </p:cNvSpPr>
          <p:nvPr>
            <p:ph idx="1"/>
          </p:nvPr>
        </p:nvSpPr>
        <p:spPr>
          <a:xfrm>
            <a:off x="389436" y="876002"/>
            <a:ext cx="8363938" cy="2000548"/>
          </a:xfrm>
          <a:prstGeom prst="rect">
            <a:avLst/>
          </a:prstGeom>
        </p:spPr>
        <p:txBody>
          <a:bodyPr lIns="68589" tIns="34295" rIns="68589" bIns="34295"/>
          <a:lstStyle/>
          <a:p>
            <a:r>
              <a:rPr lang="en-US" sz="1800" dirty="0"/>
              <a:t>Enables short, unattended setups on role startup</a:t>
            </a:r>
          </a:p>
          <a:p>
            <a:pPr lvl="1"/>
            <a:r>
              <a:rPr lang="en-US" sz="1500" dirty="0"/>
              <a:t>Silent MSIs, COM Components, Registry Keys, Configuring Windows Server, etc.</a:t>
            </a:r>
          </a:p>
          <a:p>
            <a:r>
              <a:rPr lang="en-US" sz="1800" dirty="0"/>
              <a:t>Configured in the .</a:t>
            </a:r>
            <a:r>
              <a:rPr lang="en-US" sz="1800" dirty="0" err="1"/>
              <a:t>csdef</a:t>
            </a:r>
            <a:endParaRPr lang="en-US" sz="1800" dirty="0"/>
          </a:p>
          <a:p>
            <a:r>
              <a:rPr lang="en-US" sz="1800" dirty="0"/>
              <a:t>Task Type</a:t>
            </a:r>
          </a:p>
          <a:p>
            <a:pPr lvl="1"/>
            <a:r>
              <a:rPr lang="en-US" sz="1500" dirty="0"/>
              <a:t>Simple – System waits for the task to exit</a:t>
            </a:r>
          </a:p>
          <a:p>
            <a:pPr lvl="1"/>
            <a:r>
              <a:rPr lang="en-US" sz="1500" dirty="0"/>
              <a:t>Background – System does not wait for the task to exit</a:t>
            </a:r>
          </a:p>
          <a:p>
            <a:pPr lvl="1"/>
            <a:r>
              <a:rPr lang="en-US" sz="1500" dirty="0"/>
              <a:t>Foreground – same as background, but blocks role restart until tasks exit</a:t>
            </a:r>
          </a:p>
          <a:p>
            <a:pPr marL="0" indent="0">
              <a:buNone/>
            </a:pPr>
            <a:endParaRPr lang="en-US" sz="1800" dirty="0"/>
          </a:p>
        </p:txBody>
      </p:sp>
      <p:sp>
        <p:nvSpPr>
          <p:cNvPr id="4" name="Content Placeholder 2"/>
          <p:cNvSpPr txBox="1">
            <a:spLocks/>
          </p:cNvSpPr>
          <p:nvPr/>
        </p:nvSpPr>
        <p:spPr>
          <a:xfrm>
            <a:off x="370937" y="3050307"/>
            <a:ext cx="8773063" cy="173124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dirty="0">
                <a:solidFill>
                  <a:srgbClr val="0000FF"/>
                </a:solidFill>
                <a:latin typeface="Consolas" pitchFamily="49" charset="0"/>
                <a:cs typeface="Consolas" pitchFamily="49" charset="0"/>
              </a:rPr>
              <a:t>&lt;</a:t>
            </a:r>
            <a:r>
              <a:rPr lang="en-US" sz="1500" dirty="0" err="1">
                <a:solidFill>
                  <a:srgbClr val="A31515"/>
                </a:solidFill>
                <a:latin typeface="Consolas" pitchFamily="49" charset="0"/>
                <a:cs typeface="Consolas" pitchFamily="49" charset="0"/>
              </a:rPr>
              <a:t>WebRole</a:t>
            </a:r>
            <a:r>
              <a:rPr lang="en-US" sz="1500" dirty="0">
                <a:solidFill>
                  <a:srgbClr val="0000FF"/>
                </a:solidFill>
                <a:latin typeface="Consolas" pitchFamily="49" charset="0"/>
                <a:cs typeface="Consolas" pitchFamily="49" charset="0"/>
              </a:rPr>
              <a:t> </a:t>
            </a:r>
            <a:r>
              <a:rPr lang="en-US" sz="1500" dirty="0">
                <a:solidFill>
                  <a:srgbClr val="FF0000"/>
                </a:solidFill>
                <a:latin typeface="Consolas" pitchFamily="49" charset="0"/>
                <a:cs typeface="Consolas" pitchFamily="49" charset="0"/>
              </a:rPr>
              <a:t>name</a:t>
            </a:r>
            <a:r>
              <a:rPr lang="en-US" sz="1500" dirty="0">
                <a:solidFill>
                  <a:srgbClr val="0000FF"/>
                </a:solidFill>
                <a:latin typeface="Consolas" pitchFamily="49" charset="0"/>
                <a:cs typeface="Consolas" pitchFamily="49" charset="0"/>
              </a:rPr>
              <a:t>=</a:t>
            </a:r>
            <a:r>
              <a:rPr lang="en-US" sz="1500" dirty="0">
                <a:solidFill>
                  <a:prstClr val="black"/>
                </a:solidFill>
                <a:latin typeface="Consolas" pitchFamily="49" charset="0"/>
                <a:cs typeface="Consolas" pitchFamily="49" charset="0"/>
              </a:rPr>
              <a:t>“</a:t>
            </a:r>
            <a:r>
              <a:rPr lang="en-US" sz="1500" dirty="0" err="1">
                <a:solidFill>
                  <a:srgbClr val="0000FF"/>
                </a:solidFill>
                <a:latin typeface="Consolas" pitchFamily="49" charset="0"/>
                <a:cs typeface="Consolas" pitchFamily="49" charset="0"/>
              </a:rPr>
              <a:t>FabrikamShipping.App.Web</a:t>
            </a:r>
            <a:r>
              <a:rPr lang="en-US" sz="1500" dirty="0">
                <a:solidFill>
                  <a:prstClr val="black"/>
                </a:solidFill>
                <a:latin typeface="Consolas" pitchFamily="49" charset="0"/>
                <a:cs typeface="Consolas" pitchFamily="49" charset="0"/>
              </a:rPr>
              <a:t>"</a:t>
            </a:r>
            <a:r>
              <a:rPr lang="en-US" sz="1500" dirty="0">
                <a:solidFill>
                  <a:srgbClr val="0000FF"/>
                </a:solidFill>
                <a:latin typeface="Consolas" pitchFamily="49" charset="0"/>
                <a:cs typeface="Consolas" pitchFamily="49" charset="0"/>
              </a:rPr>
              <a:t>&gt;</a:t>
            </a:r>
          </a:p>
          <a:p>
            <a:pPr marL="0" indent="0">
              <a:buNone/>
            </a:pPr>
            <a:r>
              <a:rPr lang="en-US" sz="1500" dirty="0">
                <a:solidFill>
                  <a:srgbClr val="0000FF"/>
                </a:solidFill>
                <a:latin typeface="Consolas" pitchFamily="49" charset="0"/>
                <a:cs typeface="Consolas" pitchFamily="49" charset="0"/>
              </a:rPr>
              <a:t>  &lt;</a:t>
            </a:r>
            <a:r>
              <a:rPr lang="en-US" sz="1500" dirty="0">
                <a:solidFill>
                  <a:srgbClr val="A31515"/>
                </a:solidFill>
                <a:latin typeface="Consolas" pitchFamily="49" charset="0"/>
                <a:cs typeface="Consolas" pitchFamily="49" charset="0"/>
              </a:rPr>
              <a:t>Startup</a:t>
            </a:r>
            <a:r>
              <a:rPr lang="en-US" sz="1500" dirty="0">
                <a:solidFill>
                  <a:srgbClr val="0000FF"/>
                </a:solidFill>
                <a:latin typeface="Consolas" pitchFamily="49" charset="0"/>
                <a:cs typeface="Consolas" pitchFamily="49" charset="0"/>
              </a:rPr>
              <a:t>&gt;</a:t>
            </a:r>
          </a:p>
          <a:p>
            <a:pPr marL="0" indent="0">
              <a:buNone/>
            </a:pPr>
            <a:r>
              <a:rPr lang="en-US" sz="1500" dirty="0">
                <a:solidFill>
                  <a:srgbClr val="0000FF"/>
                </a:solidFill>
                <a:latin typeface="Consolas" pitchFamily="49" charset="0"/>
                <a:cs typeface="Consolas" pitchFamily="49" charset="0"/>
              </a:rPr>
              <a:t>    &lt;</a:t>
            </a:r>
            <a:r>
              <a:rPr lang="en-US" sz="1500" dirty="0">
                <a:solidFill>
                  <a:srgbClr val="A31515"/>
                </a:solidFill>
                <a:latin typeface="Consolas" pitchFamily="49" charset="0"/>
                <a:cs typeface="Consolas" pitchFamily="49" charset="0"/>
              </a:rPr>
              <a:t>Task</a:t>
            </a:r>
            <a:r>
              <a:rPr lang="en-US" sz="1500" dirty="0">
                <a:solidFill>
                  <a:srgbClr val="0000FF"/>
                </a:solidFill>
                <a:latin typeface="Consolas" pitchFamily="49" charset="0"/>
                <a:cs typeface="Consolas" pitchFamily="49" charset="0"/>
              </a:rPr>
              <a:t> </a:t>
            </a:r>
            <a:r>
              <a:rPr lang="en-US" sz="1500" dirty="0" err="1">
                <a:solidFill>
                  <a:srgbClr val="FF0000"/>
                </a:solidFill>
                <a:latin typeface="Consolas" pitchFamily="49" charset="0"/>
                <a:cs typeface="Consolas" pitchFamily="49" charset="0"/>
              </a:rPr>
              <a:t>commandline</a:t>
            </a:r>
            <a:r>
              <a:rPr lang="en-US" sz="1500" dirty="0">
                <a:solidFill>
                  <a:srgbClr val="0000FF"/>
                </a:solidFill>
                <a:latin typeface="Consolas" pitchFamily="49" charset="0"/>
                <a:cs typeface="Consolas" pitchFamily="49" charset="0"/>
              </a:rPr>
              <a:t>=</a:t>
            </a:r>
            <a:r>
              <a:rPr lang="en-US" sz="1500" dirty="0">
                <a:solidFill>
                  <a:prstClr val="black"/>
                </a:solidFill>
                <a:latin typeface="Consolas" pitchFamily="49" charset="0"/>
                <a:cs typeface="Consolas" pitchFamily="49" charset="0"/>
              </a:rPr>
              <a:t>"</a:t>
            </a:r>
            <a:r>
              <a:rPr lang="en-US" sz="1500" dirty="0">
                <a:solidFill>
                  <a:srgbClr val="0000FF"/>
                </a:solidFill>
                <a:latin typeface="Consolas" pitchFamily="49" charset="0"/>
                <a:cs typeface="Consolas" pitchFamily="49" charset="0"/>
              </a:rPr>
              <a:t>relative\path\</a:t>
            </a:r>
            <a:r>
              <a:rPr lang="en-US" sz="1500" dirty="0" err="1">
                <a:solidFill>
                  <a:srgbClr val="0000FF"/>
                </a:solidFill>
                <a:latin typeface="Consolas" pitchFamily="49" charset="0"/>
                <a:cs typeface="Consolas" pitchFamily="49" charset="0"/>
              </a:rPr>
              <a:t>ToSetupExecutable</a:t>
            </a:r>
            <a:r>
              <a:rPr lang="en-US" sz="1500" dirty="0">
                <a:solidFill>
                  <a:prstClr val="black"/>
                </a:solidFill>
                <a:latin typeface="Consolas" pitchFamily="49" charset="0"/>
                <a:cs typeface="Consolas" pitchFamily="49" charset="0"/>
              </a:rPr>
              <a:t>"</a:t>
            </a:r>
            <a:r>
              <a:rPr lang="en-US" sz="1500" dirty="0">
                <a:solidFill>
                  <a:srgbClr val="0000FF"/>
                </a:solidFill>
                <a:latin typeface="Consolas" pitchFamily="49" charset="0"/>
                <a:cs typeface="Consolas" pitchFamily="49" charset="0"/>
              </a:rPr>
              <a:t> </a:t>
            </a:r>
          </a:p>
          <a:p>
            <a:pPr marL="0" indent="0">
              <a:buNone/>
            </a:pPr>
            <a:r>
              <a:rPr lang="en-US" sz="1500" dirty="0">
                <a:solidFill>
                  <a:srgbClr val="0000FF"/>
                </a:solidFill>
                <a:latin typeface="Consolas" pitchFamily="49" charset="0"/>
                <a:cs typeface="Consolas" pitchFamily="49" charset="0"/>
              </a:rPr>
              <a:t>          </a:t>
            </a:r>
            <a:r>
              <a:rPr lang="en-US" sz="1500" dirty="0" err="1">
                <a:solidFill>
                  <a:srgbClr val="FF0000"/>
                </a:solidFill>
                <a:latin typeface="Consolas" pitchFamily="49" charset="0"/>
                <a:cs typeface="Consolas" pitchFamily="49" charset="0"/>
              </a:rPr>
              <a:t>executionContext</a:t>
            </a:r>
            <a:r>
              <a:rPr lang="en-US" sz="1500" dirty="0">
                <a:solidFill>
                  <a:srgbClr val="0000FF"/>
                </a:solidFill>
                <a:latin typeface="Consolas" pitchFamily="49" charset="0"/>
                <a:cs typeface="Consolas" pitchFamily="49" charset="0"/>
              </a:rPr>
              <a:t>=</a:t>
            </a:r>
            <a:r>
              <a:rPr lang="en-US" sz="1500" dirty="0">
                <a:solidFill>
                  <a:prstClr val="black"/>
                </a:solidFill>
                <a:latin typeface="Consolas" pitchFamily="49" charset="0"/>
                <a:cs typeface="Consolas" pitchFamily="49" charset="0"/>
              </a:rPr>
              <a:t>"</a:t>
            </a:r>
            <a:r>
              <a:rPr lang="en-US" sz="1500" dirty="0" err="1">
                <a:solidFill>
                  <a:srgbClr val="0000FF"/>
                </a:solidFill>
                <a:latin typeface="Consolas" pitchFamily="49" charset="0"/>
                <a:cs typeface="Consolas" pitchFamily="49" charset="0"/>
              </a:rPr>
              <a:t>limited|elevated</a:t>
            </a:r>
            <a:r>
              <a:rPr lang="en-US" sz="1500" dirty="0">
                <a:solidFill>
                  <a:prstClr val="black"/>
                </a:solidFill>
                <a:latin typeface="Consolas" pitchFamily="49" charset="0"/>
                <a:cs typeface="Consolas" pitchFamily="49" charset="0"/>
              </a:rPr>
              <a:t>" </a:t>
            </a:r>
          </a:p>
          <a:p>
            <a:pPr marL="0" indent="0">
              <a:buNone/>
            </a:pPr>
            <a:r>
              <a:rPr lang="en-US" sz="1500" dirty="0">
                <a:solidFill>
                  <a:srgbClr val="FF0000"/>
                </a:solidFill>
                <a:latin typeface="Consolas" pitchFamily="49" charset="0"/>
                <a:cs typeface="Consolas" pitchFamily="49" charset="0"/>
              </a:rPr>
              <a:t>          </a:t>
            </a:r>
            <a:r>
              <a:rPr lang="en-US" sz="1500" dirty="0" err="1">
                <a:solidFill>
                  <a:srgbClr val="FF0000"/>
                </a:solidFill>
                <a:latin typeface="Consolas" pitchFamily="49" charset="0"/>
                <a:cs typeface="Consolas" pitchFamily="49" charset="0"/>
              </a:rPr>
              <a:t>taskType</a:t>
            </a:r>
            <a:r>
              <a:rPr lang="en-US" sz="1500" dirty="0">
                <a:solidFill>
                  <a:srgbClr val="0000FF"/>
                </a:solidFill>
                <a:latin typeface="Consolas" pitchFamily="49" charset="0"/>
                <a:cs typeface="Consolas" pitchFamily="49" charset="0"/>
              </a:rPr>
              <a:t>=</a:t>
            </a:r>
            <a:r>
              <a:rPr lang="en-US" sz="1500" dirty="0">
                <a:solidFill>
                  <a:prstClr val="black"/>
                </a:solidFill>
                <a:latin typeface="Consolas" pitchFamily="49" charset="0"/>
                <a:cs typeface="Consolas" pitchFamily="49" charset="0"/>
              </a:rPr>
              <a:t>“</a:t>
            </a:r>
            <a:r>
              <a:rPr lang="en-US" sz="1500" dirty="0" err="1">
                <a:solidFill>
                  <a:srgbClr val="0000FF"/>
                </a:solidFill>
                <a:latin typeface="Consolas" pitchFamily="49" charset="0"/>
                <a:cs typeface="Consolas" pitchFamily="49" charset="0"/>
              </a:rPr>
              <a:t>simple|foreground|background</a:t>
            </a:r>
            <a:r>
              <a:rPr lang="en-US" sz="1500" dirty="0">
                <a:solidFill>
                  <a:prstClr val="black"/>
                </a:solidFill>
                <a:latin typeface="Consolas" pitchFamily="49" charset="0"/>
                <a:cs typeface="Consolas" pitchFamily="49" charset="0"/>
              </a:rPr>
              <a:t>"</a:t>
            </a:r>
            <a:r>
              <a:rPr lang="en-US" sz="1500" dirty="0">
                <a:solidFill>
                  <a:srgbClr val="0000FF"/>
                </a:solidFill>
                <a:latin typeface="Consolas" pitchFamily="49" charset="0"/>
                <a:cs typeface="Consolas" pitchFamily="49" charset="0"/>
              </a:rPr>
              <a:t>/&gt;</a:t>
            </a:r>
          </a:p>
          <a:p>
            <a:pPr marL="0" indent="0">
              <a:buNone/>
            </a:pPr>
            <a:r>
              <a:rPr lang="en-US" sz="1500" dirty="0">
                <a:solidFill>
                  <a:srgbClr val="0000FF"/>
                </a:solidFill>
                <a:latin typeface="Consolas" pitchFamily="49" charset="0"/>
                <a:cs typeface="Consolas" pitchFamily="49" charset="0"/>
              </a:rPr>
              <a:t>  &lt;/</a:t>
            </a:r>
            <a:r>
              <a:rPr lang="en-US" sz="1500" dirty="0">
                <a:solidFill>
                  <a:srgbClr val="A31515"/>
                </a:solidFill>
                <a:latin typeface="Consolas" pitchFamily="49" charset="0"/>
                <a:cs typeface="Consolas" pitchFamily="49" charset="0"/>
              </a:rPr>
              <a:t>Startup</a:t>
            </a:r>
            <a:r>
              <a:rPr lang="en-US" sz="1500" dirty="0">
                <a:solidFill>
                  <a:srgbClr val="0000FF"/>
                </a:solidFill>
                <a:latin typeface="Consolas" pitchFamily="49" charset="0"/>
                <a:cs typeface="Consolas" pitchFamily="49" charset="0"/>
              </a:rPr>
              <a:t>&gt;</a:t>
            </a:r>
          </a:p>
          <a:p>
            <a:pPr marL="0" indent="0">
              <a:buNone/>
            </a:pPr>
            <a:r>
              <a:rPr lang="en-US" sz="1500" dirty="0">
                <a:solidFill>
                  <a:srgbClr val="0000FF"/>
                </a:solidFill>
                <a:latin typeface="Consolas" pitchFamily="49" charset="0"/>
                <a:cs typeface="Consolas" pitchFamily="49" charset="0"/>
              </a:rPr>
              <a:t>&lt;/</a:t>
            </a:r>
            <a:r>
              <a:rPr lang="en-US" sz="1500" dirty="0" err="1">
                <a:solidFill>
                  <a:srgbClr val="A31515"/>
                </a:solidFill>
                <a:latin typeface="Consolas" pitchFamily="49" charset="0"/>
                <a:cs typeface="Consolas" pitchFamily="49" charset="0"/>
              </a:rPr>
              <a:t>WebRole</a:t>
            </a:r>
            <a:r>
              <a:rPr lang="en-US" sz="1500" dirty="0">
                <a:solidFill>
                  <a:srgbClr val="0000FF"/>
                </a:solidFill>
                <a:latin typeface="Consolas" pitchFamily="49" charset="0"/>
                <a:cs typeface="Consolas" pitchFamily="49" charset="0"/>
              </a:rPr>
              <a:t>&gt;</a:t>
            </a:r>
            <a:endParaRPr lang="en-US" sz="1500" dirty="0">
              <a:latin typeface="Consolas" pitchFamily="49" charset="0"/>
              <a:cs typeface="Consolas" pitchFamily="49" charset="0"/>
            </a:endParaRPr>
          </a:p>
        </p:txBody>
      </p:sp>
    </p:spTree>
    <p:extLst>
      <p:ext uri="{BB962C8B-B14F-4D97-AF65-F5344CB8AC3E}">
        <p14:creationId xmlns:p14="http://schemas.microsoft.com/office/powerpoint/2010/main" val="50052068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2"/>
            <a:ext cx="8363938" cy="553998"/>
          </a:xfrm>
        </p:spPr>
        <p:txBody>
          <a:bodyPr/>
          <a:lstStyle/>
          <a:p>
            <a:r>
              <a:rPr lang="en-US" sz="4000" dirty="0" smtClean="0"/>
              <a:t>Virtual Machine Role</a:t>
            </a:r>
            <a:endParaRPr lang="en-US" sz="4000" dirty="0"/>
          </a:p>
        </p:txBody>
      </p:sp>
      <p:sp>
        <p:nvSpPr>
          <p:cNvPr id="3" name="Text Placeholder 2"/>
          <p:cNvSpPr>
            <a:spLocks noGrp="1"/>
          </p:cNvSpPr>
          <p:nvPr>
            <p:ph idx="1"/>
          </p:nvPr>
        </p:nvSpPr>
        <p:spPr>
          <a:xfrm>
            <a:off x="389436" y="721714"/>
            <a:ext cx="8363938" cy="3297836"/>
          </a:xfrm>
          <a:prstGeom prst="rect">
            <a:avLst/>
          </a:prstGeom>
        </p:spPr>
        <p:txBody>
          <a:bodyPr lIns="68589" tIns="34295" rIns="68589" bIns="34295"/>
          <a:lstStyle/>
          <a:p>
            <a:r>
              <a:rPr lang="en-US" sz="1800" dirty="0" smtClean="0"/>
              <a:t>Provided </a:t>
            </a:r>
            <a:r>
              <a:rPr lang="en-US" sz="1800" dirty="0"/>
              <a:t>to help you move applications to Windows </a:t>
            </a:r>
            <a:r>
              <a:rPr lang="en-US" sz="1800" dirty="0" smtClean="0"/>
              <a:t>Azure</a:t>
            </a:r>
          </a:p>
          <a:p>
            <a:r>
              <a:rPr lang="en-US" sz="1800" dirty="0" smtClean="0"/>
              <a:t>Enables </a:t>
            </a:r>
            <a:r>
              <a:rPr lang="en-US" sz="1800" dirty="0"/>
              <a:t>you to have full control over the OS Image</a:t>
            </a:r>
          </a:p>
          <a:p>
            <a:pPr lvl="1"/>
            <a:r>
              <a:rPr lang="en-US" sz="1500" dirty="0"/>
              <a:t>Create your VHD locally</a:t>
            </a:r>
          </a:p>
          <a:p>
            <a:pPr lvl="1"/>
            <a:r>
              <a:rPr lang="en-US" sz="1500" dirty="0"/>
              <a:t>Upload the VHD to storage</a:t>
            </a:r>
          </a:p>
          <a:p>
            <a:pPr lvl="1"/>
            <a:r>
              <a:rPr lang="en-US" sz="1500" dirty="0"/>
              <a:t>Deploy a service package that uses the custom OS image</a:t>
            </a:r>
          </a:p>
          <a:p>
            <a:pPr lvl="1"/>
            <a:r>
              <a:rPr lang="en-US" sz="1500" dirty="0"/>
              <a:t>The role is your VM </a:t>
            </a:r>
            <a:r>
              <a:rPr lang="en-US" sz="1500" dirty="0" smtClean="0"/>
              <a:t>– Specify &lt;</a:t>
            </a:r>
            <a:r>
              <a:rPr lang="en-US" sz="1500" dirty="0" err="1" smtClean="0"/>
              <a:t>OsImage</a:t>
            </a:r>
            <a:r>
              <a:rPr lang="en-US" sz="1500" dirty="0" smtClean="0"/>
              <a:t> </a:t>
            </a:r>
            <a:r>
              <a:rPr lang="en-US" sz="1500" dirty="0" err="1"/>
              <a:t>href</a:t>
            </a:r>
            <a:r>
              <a:rPr lang="en-US" sz="1500" dirty="0"/>
              <a:t>="20101020BaseVM.vhd" /&gt; in the </a:t>
            </a:r>
            <a:r>
              <a:rPr lang="en-US" sz="1500" dirty="0" smtClean="0"/>
              <a:t>.</a:t>
            </a:r>
            <a:r>
              <a:rPr lang="en-US" sz="1500" dirty="0" err="1" smtClean="0"/>
              <a:t>cscfg</a:t>
            </a:r>
            <a:endParaRPr lang="en-US" sz="1500" dirty="0"/>
          </a:p>
          <a:p>
            <a:r>
              <a:rPr lang="en-US" sz="1800" dirty="0"/>
              <a:t>Key considerations</a:t>
            </a:r>
          </a:p>
          <a:p>
            <a:pPr lvl="1"/>
            <a:r>
              <a:rPr lang="en-US" sz="1500" dirty="0"/>
              <a:t>Image must be Windows Server 2008 R2 </a:t>
            </a:r>
            <a:r>
              <a:rPr lang="en-US" sz="1500" dirty="0" smtClean="0"/>
              <a:t>Enterprise</a:t>
            </a:r>
          </a:p>
          <a:p>
            <a:pPr lvl="1"/>
            <a:r>
              <a:rPr lang="en-US" sz="1600" dirty="0"/>
              <a:t>Designed for long or non-automated installs</a:t>
            </a:r>
          </a:p>
          <a:p>
            <a:pPr lvl="1"/>
            <a:r>
              <a:rPr lang="en-US" sz="1500" dirty="0" smtClean="0"/>
              <a:t>No </a:t>
            </a:r>
            <a:r>
              <a:rPr lang="en-US" sz="1500" dirty="0"/>
              <a:t>durability of OS image</a:t>
            </a:r>
          </a:p>
          <a:p>
            <a:pPr lvl="1"/>
            <a:r>
              <a:rPr lang="en-US" sz="1500" dirty="0"/>
              <a:t>You configure and maintain the Operating </a:t>
            </a:r>
            <a:r>
              <a:rPr lang="en-US" sz="1500" dirty="0" smtClean="0"/>
              <a:t>System</a:t>
            </a:r>
          </a:p>
          <a:p>
            <a:r>
              <a:rPr lang="en-US" sz="1800" dirty="0" smtClean="0"/>
              <a:t>Currently available as a limited beta</a:t>
            </a:r>
            <a:endParaRPr lang="en-US" sz="1800" dirty="0"/>
          </a:p>
        </p:txBody>
      </p:sp>
      <p:pic>
        <p:nvPicPr>
          <p:cNvPr id="2050" name="Picture 2" descr="C:\Users\jamescon\Documents\Sync\FY11\PDC\Sessions\WA Icons\vm ro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410" y="4065607"/>
            <a:ext cx="595290" cy="5486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47386" y="4161728"/>
            <a:ext cx="1744014" cy="323165"/>
          </a:xfrm>
          <a:prstGeom prst="rect">
            <a:avLst/>
          </a:prstGeom>
          <a:noFill/>
        </p:spPr>
        <p:txBody>
          <a:bodyPr wrap="square" lIns="0" tIns="0" rIns="0" bIns="0" rtlCol="0">
            <a:spAutoFit/>
          </a:bodyPr>
          <a:lstStyle/>
          <a:p>
            <a:r>
              <a:rPr lang="en-US" sz="2100" dirty="0">
                <a:gradFill>
                  <a:gsLst>
                    <a:gs pos="0">
                      <a:schemeClr val="tx1"/>
                    </a:gs>
                    <a:gs pos="86000">
                      <a:schemeClr val="tx1"/>
                    </a:gs>
                  </a:gsLst>
                  <a:lin ang="5400000" scaled="0"/>
                </a:gradFill>
                <a:latin typeface="Segoe Light" pitchFamily="34" charset="0"/>
              </a:rPr>
              <a:t>VM Role</a:t>
            </a:r>
          </a:p>
        </p:txBody>
      </p:sp>
      <p:cxnSp>
        <p:nvCxnSpPr>
          <p:cNvPr id="11" name="Straight Arrow Connector 10"/>
          <p:cNvCxnSpPr/>
          <p:nvPr/>
        </p:nvCxnSpPr>
        <p:spPr>
          <a:xfrm>
            <a:off x="822628" y="4696192"/>
            <a:ext cx="5859886" cy="0"/>
          </a:xfrm>
          <a:prstGeom prst="straightConnector1">
            <a:avLst/>
          </a:prstGeom>
          <a:ln w="508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2628" y="4824740"/>
            <a:ext cx="1511479" cy="261610"/>
          </a:xfrm>
          <a:prstGeom prst="rect">
            <a:avLst/>
          </a:prstGeom>
          <a:noFill/>
        </p:spPr>
        <p:txBody>
          <a:bodyPr wrap="square" lIns="0" tIns="0" rIns="0" bIns="0" rtlCol="0">
            <a:spAutoFit/>
          </a:bodyPr>
          <a:lstStyle/>
          <a:p>
            <a:r>
              <a:rPr lang="en-US" sz="1700" dirty="0">
                <a:gradFill>
                  <a:gsLst>
                    <a:gs pos="0">
                      <a:schemeClr val="tx1"/>
                    </a:gs>
                    <a:gs pos="86000">
                      <a:schemeClr val="tx1"/>
                    </a:gs>
                  </a:gsLst>
                  <a:lin ang="5400000" scaled="0"/>
                </a:gradFill>
                <a:latin typeface="Segoe Light" pitchFamily="34" charset="0"/>
              </a:rPr>
              <a:t>Abstraction</a:t>
            </a:r>
          </a:p>
        </p:txBody>
      </p:sp>
      <p:sp>
        <p:nvSpPr>
          <p:cNvPr id="15" name="TextBox 14"/>
          <p:cNvSpPr txBox="1"/>
          <p:nvPr/>
        </p:nvSpPr>
        <p:spPr>
          <a:xfrm>
            <a:off x="5903168" y="4824740"/>
            <a:ext cx="1376449" cy="261610"/>
          </a:xfrm>
          <a:prstGeom prst="rect">
            <a:avLst/>
          </a:prstGeom>
          <a:noFill/>
        </p:spPr>
        <p:txBody>
          <a:bodyPr wrap="square" lIns="0" tIns="0" rIns="0" bIns="0" rtlCol="0">
            <a:spAutoFit/>
          </a:bodyPr>
          <a:lstStyle/>
          <a:p>
            <a:r>
              <a:rPr lang="en-US" sz="1700" dirty="0">
                <a:gradFill>
                  <a:gsLst>
                    <a:gs pos="0">
                      <a:schemeClr val="tx1"/>
                    </a:gs>
                    <a:gs pos="86000">
                      <a:schemeClr val="tx1"/>
                    </a:gs>
                  </a:gsLst>
                  <a:lin ang="5400000" scaled="0"/>
                </a:gradFill>
                <a:latin typeface="Segoe Light" pitchFamily="34" charset="0"/>
              </a:rPr>
              <a:t>Control</a:t>
            </a:r>
          </a:p>
        </p:txBody>
      </p:sp>
      <p:sp>
        <p:nvSpPr>
          <p:cNvPr id="17" name="TextBox 16"/>
          <p:cNvSpPr txBox="1"/>
          <p:nvPr/>
        </p:nvSpPr>
        <p:spPr>
          <a:xfrm>
            <a:off x="1462100" y="4161728"/>
            <a:ext cx="2478570" cy="323165"/>
          </a:xfrm>
          <a:prstGeom prst="rect">
            <a:avLst/>
          </a:prstGeom>
          <a:noFill/>
        </p:spPr>
        <p:txBody>
          <a:bodyPr wrap="square" lIns="0" tIns="0" rIns="0" bIns="0" rtlCol="0">
            <a:spAutoFit/>
          </a:bodyPr>
          <a:lstStyle/>
          <a:p>
            <a:r>
              <a:rPr lang="en-US" sz="2100" dirty="0">
                <a:gradFill>
                  <a:gsLst>
                    <a:gs pos="0">
                      <a:schemeClr val="tx1"/>
                    </a:gs>
                    <a:gs pos="86000">
                      <a:schemeClr val="tx1"/>
                    </a:gs>
                  </a:gsLst>
                  <a:lin ang="5400000" scaled="0"/>
                </a:gradFill>
                <a:latin typeface="Segoe Light" pitchFamily="34" charset="0"/>
              </a:rPr>
              <a:t>Web/Worker Role</a:t>
            </a:r>
          </a:p>
        </p:txBody>
      </p:sp>
      <p:pic>
        <p:nvPicPr>
          <p:cNvPr id="20" name="Picture 3" descr="C:\Users\jamescon\Documents\Sync\FY11\PDC\Sessions\WA Icons\web ro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58" y="4031921"/>
            <a:ext cx="650407"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4290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2"/>
            <a:ext cx="8363938" cy="553998"/>
          </a:xfrm>
        </p:spPr>
        <p:txBody>
          <a:bodyPr/>
          <a:lstStyle/>
          <a:p>
            <a:r>
              <a:rPr lang="en-US" sz="4000" dirty="0" smtClean="0"/>
              <a:t>Windows Azure Connect</a:t>
            </a:r>
            <a:endParaRPr lang="en-US" sz="4000" dirty="0"/>
          </a:p>
        </p:txBody>
      </p:sp>
      <p:sp>
        <p:nvSpPr>
          <p:cNvPr id="3" name="Content Placeholder 2"/>
          <p:cNvSpPr>
            <a:spLocks noGrp="1"/>
          </p:cNvSpPr>
          <p:nvPr>
            <p:ph idx="1"/>
          </p:nvPr>
        </p:nvSpPr>
        <p:spPr>
          <a:xfrm>
            <a:off x="380410" y="895350"/>
            <a:ext cx="4358259" cy="4114800"/>
          </a:xfrm>
        </p:spPr>
        <p:txBody>
          <a:bodyPr/>
          <a:lstStyle/>
          <a:p>
            <a:r>
              <a:rPr lang="en-US" sz="2100" dirty="0"/>
              <a:t>Secure network connectivity between on-premises and cloud</a:t>
            </a:r>
          </a:p>
          <a:p>
            <a:pPr lvl="1"/>
            <a:r>
              <a:rPr lang="en-US" sz="1800" dirty="0"/>
              <a:t>Supports standard IP protocols</a:t>
            </a:r>
          </a:p>
          <a:p>
            <a:pPr marL="0" indent="0">
              <a:buNone/>
            </a:pPr>
            <a:endParaRPr lang="en-US" sz="2100" dirty="0"/>
          </a:p>
          <a:p>
            <a:r>
              <a:rPr lang="en-US" sz="2100" dirty="0"/>
              <a:t>Enables hybrid apps access to on-premises servers</a:t>
            </a:r>
          </a:p>
          <a:p>
            <a:r>
              <a:rPr lang="en-US" sz="2100" dirty="0"/>
              <a:t>Allows remote administration of Windows Azure apps</a:t>
            </a:r>
          </a:p>
          <a:p>
            <a:endParaRPr lang="en-US" sz="2100" dirty="0"/>
          </a:p>
          <a:p>
            <a:r>
              <a:rPr lang="en-US" sz="2100" dirty="0"/>
              <a:t>Simple setup and management</a:t>
            </a:r>
          </a:p>
          <a:p>
            <a:pPr lvl="1"/>
            <a:r>
              <a:rPr lang="en-US" sz="1800" dirty="0"/>
              <a:t>Integrated with WA Service Model</a:t>
            </a:r>
          </a:p>
          <a:p>
            <a:pPr lvl="1"/>
            <a:r>
              <a:rPr lang="en-US" sz="1800" dirty="0"/>
              <a:t>Web, Worker and VM Roles supported</a:t>
            </a:r>
          </a:p>
          <a:p>
            <a:endParaRPr lang="en-US" sz="2100" dirty="0"/>
          </a:p>
        </p:txBody>
      </p:sp>
      <p:pic>
        <p:nvPicPr>
          <p:cNvPr id="22" name="Picture 21" descr="\\SERVER3\InternalBin\Resource DVD\DVD_ART36\Artwork_Imagery\Icons - Illustrations\Internet Clouds web\cloud 4.png"/>
          <p:cNvPicPr>
            <a:picLocks noChangeAspect="1" noChangeArrowheads="1"/>
          </p:cNvPicPr>
          <p:nvPr/>
        </p:nvPicPr>
        <p:blipFill>
          <a:blip r:embed="rId2" cstate="print"/>
          <a:srcRect t="27139"/>
          <a:stretch>
            <a:fillRect/>
          </a:stretch>
        </p:blipFill>
        <p:spPr bwMode="auto">
          <a:xfrm rot="20616818">
            <a:off x="4745590" y="571711"/>
            <a:ext cx="2779741" cy="1461227"/>
          </a:xfrm>
          <a:prstGeom prst="rect">
            <a:avLst/>
          </a:prstGeom>
          <a:noFill/>
        </p:spPr>
      </p:pic>
      <p:pic>
        <p:nvPicPr>
          <p:cNvPr id="23" name="Picture 22" descr="\\SERVER3\InternalBin\Resource DVD\DVD_ART36\Artwork_Imagery\Icons - Illustrations\Internet Clouds web\cloud 4.png"/>
          <p:cNvPicPr>
            <a:picLocks noChangeAspect="1" noChangeArrowheads="1"/>
          </p:cNvPicPr>
          <p:nvPr/>
        </p:nvPicPr>
        <p:blipFill>
          <a:blip r:embed="rId2" cstate="print"/>
          <a:srcRect t="27139"/>
          <a:stretch>
            <a:fillRect/>
          </a:stretch>
        </p:blipFill>
        <p:spPr bwMode="auto">
          <a:xfrm rot="20616818">
            <a:off x="6151507" y="530970"/>
            <a:ext cx="2779741" cy="1461227"/>
          </a:xfrm>
          <a:prstGeom prst="rect">
            <a:avLst/>
          </a:prstGeom>
          <a:noFill/>
        </p:spPr>
      </p:pic>
      <p:pic>
        <p:nvPicPr>
          <p:cNvPr id="24" name="Picture 23" descr="\\SERVER3\InternalBin\Resource DVD\DVD_ART36\Artwork_Imagery\Icons - Illustrations\Internet Clouds web\cloud 4.png"/>
          <p:cNvPicPr>
            <a:picLocks noChangeAspect="1" noChangeArrowheads="1"/>
          </p:cNvPicPr>
          <p:nvPr/>
        </p:nvPicPr>
        <p:blipFill>
          <a:blip r:embed="rId2" cstate="print"/>
          <a:srcRect t="27139"/>
          <a:stretch>
            <a:fillRect/>
          </a:stretch>
        </p:blipFill>
        <p:spPr bwMode="auto">
          <a:xfrm rot="20616818">
            <a:off x="5350068" y="1128499"/>
            <a:ext cx="2779741" cy="1461227"/>
          </a:xfrm>
          <a:prstGeom prst="rect">
            <a:avLst/>
          </a:prstGeom>
          <a:noFill/>
        </p:spPr>
      </p:pic>
      <p:sp>
        <p:nvSpPr>
          <p:cNvPr id="25" name="Oval 24"/>
          <p:cNvSpPr/>
          <p:nvPr/>
        </p:nvSpPr>
        <p:spPr>
          <a:xfrm>
            <a:off x="5729446" y="2859249"/>
            <a:ext cx="2624909" cy="1543050"/>
          </a:xfrm>
          <a:prstGeom prst="ellipse">
            <a:avLst/>
          </a:prstGeom>
          <a:solidFill>
            <a:srgbClr val="FFFFFF">
              <a:lumMod val="85000"/>
              <a:alpha val="13000"/>
            </a:srgbClr>
          </a:solidFill>
          <a:ln w="19050" cap="flat" cmpd="sng" algn="ctr">
            <a:solidFill>
              <a:srgbClr val="EAEAEA"/>
            </a:solidFill>
            <a:prstDash val="solid"/>
          </a:ln>
          <a:effectLst/>
        </p:spPr>
        <p:txBody>
          <a:bodyPr lIns="68589" tIns="34295" rIns="68589" bIns="34295"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64">
              <a:defRPr/>
            </a:pPr>
            <a:endParaRPr lang="en-US" sz="1400">
              <a:solidFill>
                <a:srgbClr val="FFFFFF"/>
              </a:solidFill>
              <a:latin typeface="Segoe Condensed"/>
            </a:endParaRPr>
          </a:p>
        </p:txBody>
      </p:sp>
      <p:sp>
        <p:nvSpPr>
          <p:cNvPr id="26" name="TextBox 7"/>
          <p:cNvSpPr txBox="1"/>
          <p:nvPr/>
        </p:nvSpPr>
        <p:spPr>
          <a:xfrm>
            <a:off x="6633344" y="4417015"/>
            <a:ext cx="778116" cy="284703"/>
          </a:xfrm>
          <a:prstGeom prst="rect">
            <a:avLst/>
          </a:prstGeom>
          <a:noFill/>
        </p:spPr>
        <p:txBody>
          <a:bodyPr wrap="none" lIns="68589" tIns="34295" rIns="68589" bIns="34295"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685864">
              <a:defRPr/>
            </a:pPr>
            <a:r>
              <a:rPr lang="en-US" sz="1400" dirty="0">
                <a:solidFill>
                  <a:srgbClr val="FFFFFF"/>
                </a:solidFill>
                <a:latin typeface="Segoe Condensed"/>
              </a:rPr>
              <a:t>Enterprise</a:t>
            </a:r>
          </a:p>
        </p:txBody>
      </p:sp>
      <p:sp>
        <p:nvSpPr>
          <p:cNvPr id="27" name="Rounded Rectangle 26"/>
          <p:cNvSpPr/>
          <p:nvPr/>
        </p:nvSpPr>
        <p:spPr>
          <a:xfrm>
            <a:off x="7365790" y="1592638"/>
            <a:ext cx="988564" cy="2554647"/>
          </a:xfrm>
          <a:prstGeom prst="roundRect">
            <a:avLst/>
          </a:prstGeom>
          <a:solidFill>
            <a:srgbClr val="F0694E">
              <a:alpha val="19000"/>
            </a:srgbClr>
          </a:solidFill>
          <a:ln w="28575" cap="flat" cmpd="sng" algn="ctr">
            <a:solidFill>
              <a:srgbClr val="F0694E"/>
            </a:solidFill>
            <a:prstDash val="dash"/>
          </a:ln>
          <a:effectLst/>
        </p:spPr>
        <p:txBody>
          <a:bodyPr lIns="68589" tIns="34295" rIns="68589" bIns="34295"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64">
              <a:defRPr/>
            </a:pPr>
            <a:endParaRPr lang="en-US" sz="1400">
              <a:solidFill>
                <a:srgbClr val="FFFFFF"/>
              </a:solidFill>
              <a:latin typeface="Segoe Condensed"/>
            </a:endParaRPr>
          </a:p>
        </p:txBody>
      </p:sp>
      <p:sp>
        <p:nvSpPr>
          <p:cNvPr id="28" name="Rounded Rectangle 27"/>
          <p:cNvSpPr/>
          <p:nvPr/>
        </p:nvSpPr>
        <p:spPr>
          <a:xfrm>
            <a:off x="5896919" y="1716248"/>
            <a:ext cx="810245" cy="2367878"/>
          </a:xfrm>
          <a:prstGeom prst="roundRect">
            <a:avLst/>
          </a:prstGeom>
          <a:solidFill>
            <a:srgbClr val="F0694E">
              <a:alpha val="19000"/>
            </a:srgbClr>
          </a:solidFill>
          <a:ln w="28575" cap="flat" cmpd="sng" algn="ctr">
            <a:solidFill>
              <a:srgbClr val="F0694E"/>
            </a:solidFill>
            <a:prstDash val="dash"/>
          </a:ln>
          <a:effectLst/>
        </p:spPr>
        <p:txBody>
          <a:bodyPr lIns="68589" tIns="34295" rIns="68589" bIns="34295"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64">
              <a:defRPr/>
            </a:pPr>
            <a:endParaRPr lang="en-US" sz="1400">
              <a:solidFill>
                <a:srgbClr val="FFFFFF"/>
              </a:solidFill>
              <a:latin typeface="Segoe Condensed"/>
            </a:endParaRPr>
          </a:p>
        </p:txBody>
      </p:sp>
      <p:sp>
        <p:nvSpPr>
          <p:cNvPr id="29" name="Rectangle 28"/>
          <p:cNvSpPr/>
          <p:nvPr/>
        </p:nvSpPr>
        <p:spPr>
          <a:xfrm>
            <a:off x="6051700" y="1154059"/>
            <a:ext cx="1902555" cy="438581"/>
          </a:xfrm>
          <a:prstGeom prst="rect">
            <a:avLst/>
          </a:prstGeom>
        </p:spPr>
        <p:txBody>
          <a:bodyPr wrap="none" lIns="68589" tIns="34295" rIns="68589" bIns="34295">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685864">
              <a:defRPr/>
            </a:pPr>
            <a:r>
              <a:rPr lang="en-US" sz="2400" dirty="0">
                <a:solidFill>
                  <a:srgbClr val="000000"/>
                </a:solidFill>
                <a:latin typeface="Segoe Condensed"/>
              </a:rPr>
              <a:t>Windows Azure </a:t>
            </a:r>
          </a:p>
        </p:txBody>
      </p:sp>
      <p:sp>
        <p:nvSpPr>
          <p:cNvPr id="30" name="Up-Down Arrow 29"/>
          <p:cNvSpPr/>
          <p:nvPr/>
        </p:nvSpPr>
        <p:spPr bwMode="auto">
          <a:xfrm>
            <a:off x="6163318" y="1923693"/>
            <a:ext cx="282998" cy="1073275"/>
          </a:xfrm>
          <a:prstGeom prst="upDownArrow">
            <a:avLst/>
          </a:prstGeom>
          <a:gradFill rotWithShape="1">
            <a:gsLst>
              <a:gs pos="0">
                <a:srgbClr val="EAEAEA">
                  <a:shade val="51000"/>
                  <a:satMod val="130000"/>
                </a:srgbClr>
              </a:gs>
              <a:gs pos="80000">
                <a:srgbClr val="EAEAEA">
                  <a:shade val="93000"/>
                  <a:satMod val="130000"/>
                </a:srgbClr>
              </a:gs>
              <a:gs pos="100000">
                <a:srgbClr val="EAEAEA">
                  <a:shade val="94000"/>
                  <a:satMod val="135000"/>
                </a:srgbClr>
              </a:gs>
            </a:gsLst>
            <a:lin ang="16200000" scaled="0"/>
          </a:gradFill>
          <a:ln w="9525" cap="flat" cmpd="sng" algn="ctr">
            <a:solidFill>
              <a:srgbClr val="EAEAE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66" fontAlgn="base">
              <a:spcBef>
                <a:spcPct val="0"/>
              </a:spcBef>
              <a:spcAft>
                <a:spcPct val="0"/>
              </a:spcAft>
              <a:defRPr/>
            </a:pPr>
            <a:endParaRPr lang="en-US" sz="1700" dirty="0">
              <a:gradFill>
                <a:gsLst>
                  <a:gs pos="0">
                    <a:srgbClr val="FFFFFF"/>
                  </a:gs>
                  <a:gs pos="100000">
                    <a:srgbClr val="FFFFFF"/>
                  </a:gs>
                </a:gsLst>
                <a:lin ang="5400000" scaled="0"/>
              </a:gradFill>
              <a:latin typeface="Segoe Condensed"/>
            </a:endParaRPr>
          </a:p>
        </p:txBody>
      </p:sp>
      <p:sp>
        <p:nvSpPr>
          <p:cNvPr id="31" name="Up-Down Arrow 30"/>
          <p:cNvSpPr/>
          <p:nvPr/>
        </p:nvSpPr>
        <p:spPr bwMode="auto">
          <a:xfrm>
            <a:off x="7783361" y="1923693"/>
            <a:ext cx="282998" cy="1295745"/>
          </a:xfrm>
          <a:prstGeom prst="upDownArrow">
            <a:avLst/>
          </a:prstGeom>
          <a:gradFill rotWithShape="1">
            <a:gsLst>
              <a:gs pos="0">
                <a:srgbClr val="EAEAEA">
                  <a:shade val="51000"/>
                  <a:satMod val="130000"/>
                </a:srgbClr>
              </a:gs>
              <a:gs pos="80000">
                <a:srgbClr val="EAEAEA">
                  <a:shade val="93000"/>
                  <a:satMod val="130000"/>
                </a:srgbClr>
              </a:gs>
              <a:gs pos="100000">
                <a:srgbClr val="EAEAEA">
                  <a:shade val="94000"/>
                  <a:satMod val="135000"/>
                </a:srgbClr>
              </a:gs>
            </a:gsLst>
            <a:lin ang="16200000" scaled="0"/>
          </a:gradFill>
          <a:ln w="9525" cap="flat" cmpd="sng" algn="ctr">
            <a:solidFill>
              <a:srgbClr val="EAEAE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66" fontAlgn="base">
              <a:spcBef>
                <a:spcPct val="0"/>
              </a:spcBef>
              <a:spcAft>
                <a:spcPct val="0"/>
              </a:spcAft>
              <a:defRPr/>
            </a:pPr>
            <a:endParaRPr lang="en-US" sz="1700" dirty="0">
              <a:gradFill>
                <a:gsLst>
                  <a:gs pos="0">
                    <a:srgbClr val="FFFFFF"/>
                  </a:gs>
                  <a:gs pos="100000">
                    <a:srgbClr val="FFFFFF"/>
                  </a:gs>
                </a:gsLst>
                <a:lin ang="5400000" scaled="0"/>
              </a:gradFill>
              <a:latin typeface="Segoe Condensed"/>
            </a:endParaRPr>
          </a:p>
        </p:txBody>
      </p:sp>
      <p:pic>
        <p:nvPicPr>
          <p:cNvPr id="32" name="Picture 31" descr="C:\Users\Claudette\Documents\DVD_ART37-Sept2010\Artwork_Imagery\Icons - Illustrations\_ WINDOWS SERVER ICONS\Hardware\Computer PC desktop mach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493" y="3042148"/>
            <a:ext cx="522195" cy="43576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6408873" y="3308295"/>
            <a:ext cx="1859339" cy="990136"/>
            <a:chOff x="7783985" y="4516372"/>
            <a:chExt cx="3082157" cy="1641740"/>
          </a:xfrm>
        </p:grpSpPr>
        <p:pic>
          <p:nvPicPr>
            <p:cNvPr id="34" name="Picture 33" descr="C:\Users\Claudette\Documents\DVD_ART37-Sept2010\Artwork_Imagery\Icons - Illustrations\_ 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985" y="5023366"/>
              <a:ext cx="538134" cy="7363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C:\Users\Claudette\Documents\DVD_ART37-Sept2010\Artwork_Imagery\Icons - Illustrations\_ 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0568" y="5421718"/>
              <a:ext cx="538134" cy="73639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Users\Claudette\Documents\DVD_ART37-Sept2010\Artwork_Imagery\Icons - Illustrations\_ 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8702" y="5421718"/>
              <a:ext cx="538134" cy="73639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C:\Users\Claudette\Documents\DVD_ART37-Sept2010\Artwork_Imagery\Icons - Illustrations\_ 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2373" y="5023366"/>
              <a:ext cx="538134" cy="7363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C:\Users\Claudette\Documents\DVD_ART37-Sept2010\Artwork_Imagery\Icons - Illustrations\_ 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008" y="4516372"/>
              <a:ext cx="538134" cy="7363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143879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2"/>
            <a:ext cx="8363938" cy="553998"/>
          </a:xfrm>
        </p:spPr>
        <p:txBody>
          <a:bodyPr/>
          <a:lstStyle/>
          <a:p>
            <a:r>
              <a:rPr lang="en-US" sz="4000" dirty="0" smtClean="0"/>
              <a:t>Windows Azure Connect</a:t>
            </a:r>
            <a:endParaRPr lang="en-US" sz="4000" dirty="0"/>
          </a:p>
        </p:txBody>
      </p:sp>
      <p:sp>
        <p:nvSpPr>
          <p:cNvPr id="3" name="Content Placeholder 2"/>
          <p:cNvSpPr>
            <a:spLocks noGrp="1"/>
          </p:cNvSpPr>
          <p:nvPr>
            <p:ph idx="1"/>
          </p:nvPr>
        </p:nvSpPr>
        <p:spPr>
          <a:xfrm>
            <a:off x="389436" y="1085851"/>
            <a:ext cx="4317980" cy="4150367"/>
          </a:xfrm>
        </p:spPr>
        <p:txBody>
          <a:bodyPr/>
          <a:lstStyle/>
          <a:p>
            <a:r>
              <a:rPr lang="en-US" sz="2100" dirty="0"/>
              <a:t>Network policy managed through Windows Azure portal</a:t>
            </a:r>
          </a:p>
          <a:p>
            <a:pPr lvl="1"/>
            <a:r>
              <a:rPr lang="en-US" sz="1800" dirty="0"/>
              <a:t>Granular control of connectivity between WA roles and external machines</a:t>
            </a:r>
          </a:p>
          <a:p>
            <a:r>
              <a:rPr lang="en-US" sz="2100" dirty="0"/>
              <a:t>Automatic setup of IPsec</a:t>
            </a:r>
          </a:p>
          <a:p>
            <a:pPr marL="557264" lvl="1" indent="-214332"/>
            <a:r>
              <a:rPr lang="en-US" sz="1800" dirty="0"/>
              <a:t>Tunnel firewalls/NAT’s through hosted SSL-based relay </a:t>
            </a:r>
          </a:p>
          <a:p>
            <a:pPr marL="557264" lvl="1" indent="-214332"/>
            <a:r>
              <a:rPr lang="en-US" sz="1800" dirty="0"/>
              <a:t>Network policies enforced &amp; traffic secured via end-to-end certificate-based </a:t>
            </a:r>
            <a:r>
              <a:rPr lang="en-US" sz="1800" dirty="0" err="1"/>
              <a:t>IPSec</a:t>
            </a:r>
            <a:endParaRPr lang="en-US" sz="1800" dirty="0"/>
          </a:p>
          <a:p>
            <a:pPr marL="557264" lvl="1" indent="-214332"/>
            <a:r>
              <a:rPr lang="en-US" sz="1800" dirty="0"/>
              <a:t>DNS name resolution based on endpoint machine names</a:t>
            </a:r>
          </a:p>
          <a:p>
            <a:endParaRPr lang="en-US" sz="2100" dirty="0"/>
          </a:p>
        </p:txBody>
      </p:sp>
      <p:pic>
        <p:nvPicPr>
          <p:cNvPr id="71" name="Picture 70" descr="\\SERVER3\InternalBin\Resource DVD\DVD_ART36\Artwork_Imagery\Icons - Illustrations\Internet Clouds web\cloud 4.png"/>
          <p:cNvPicPr>
            <a:picLocks noChangeAspect="1" noChangeArrowheads="1"/>
          </p:cNvPicPr>
          <p:nvPr/>
        </p:nvPicPr>
        <p:blipFill>
          <a:blip r:embed="rId2" cstate="print"/>
          <a:srcRect t="27139"/>
          <a:stretch>
            <a:fillRect/>
          </a:stretch>
        </p:blipFill>
        <p:spPr bwMode="auto">
          <a:xfrm rot="20616818">
            <a:off x="4692999" y="725772"/>
            <a:ext cx="2779741" cy="1461227"/>
          </a:xfrm>
          <a:prstGeom prst="rect">
            <a:avLst/>
          </a:prstGeom>
          <a:noFill/>
        </p:spPr>
      </p:pic>
      <p:pic>
        <p:nvPicPr>
          <p:cNvPr id="72" name="Picture 71" descr="\\SERVER3\InternalBin\Resource DVD\DVD_ART36\Artwork_Imagery\Icons - Illustrations\Internet Clouds web\cloud 4.png"/>
          <p:cNvPicPr>
            <a:picLocks noChangeAspect="1" noChangeArrowheads="1"/>
          </p:cNvPicPr>
          <p:nvPr/>
        </p:nvPicPr>
        <p:blipFill>
          <a:blip r:embed="rId2" cstate="print"/>
          <a:srcRect t="27139"/>
          <a:stretch>
            <a:fillRect/>
          </a:stretch>
        </p:blipFill>
        <p:spPr bwMode="auto">
          <a:xfrm rot="20616818">
            <a:off x="6098916" y="685031"/>
            <a:ext cx="2779741" cy="1461227"/>
          </a:xfrm>
          <a:prstGeom prst="rect">
            <a:avLst/>
          </a:prstGeom>
          <a:noFill/>
        </p:spPr>
      </p:pic>
      <p:pic>
        <p:nvPicPr>
          <p:cNvPr id="73" name="Picture 72" descr="\\SERVER3\InternalBin\Resource DVD\DVD_ART36\Artwork_Imagery\Icons - Illustrations\Internet Clouds web\cloud 4.png"/>
          <p:cNvPicPr>
            <a:picLocks noChangeAspect="1" noChangeArrowheads="1"/>
          </p:cNvPicPr>
          <p:nvPr/>
        </p:nvPicPr>
        <p:blipFill>
          <a:blip r:embed="rId2" cstate="print"/>
          <a:srcRect t="27139"/>
          <a:stretch>
            <a:fillRect/>
          </a:stretch>
        </p:blipFill>
        <p:spPr bwMode="auto">
          <a:xfrm rot="20616818">
            <a:off x="5297477" y="1282559"/>
            <a:ext cx="2779741" cy="1461227"/>
          </a:xfrm>
          <a:prstGeom prst="rect">
            <a:avLst/>
          </a:prstGeom>
          <a:noFill/>
        </p:spPr>
      </p:pic>
      <p:sp>
        <p:nvSpPr>
          <p:cNvPr id="74" name="Oval 73"/>
          <p:cNvSpPr/>
          <p:nvPr/>
        </p:nvSpPr>
        <p:spPr>
          <a:xfrm>
            <a:off x="5676855" y="3047257"/>
            <a:ext cx="2624909" cy="1543050"/>
          </a:xfrm>
          <a:prstGeom prst="ellipse">
            <a:avLst/>
          </a:prstGeom>
          <a:solidFill>
            <a:srgbClr val="FFFFFF">
              <a:lumMod val="85000"/>
              <a:alpha val="13000"/>
            </a:srgbClr>
          </a:solidFill>
          <a:ln w="19050" cap="flat" cmpd="sng" algn="ctr">
            <a:solidFill>
              <a:srgbClr val="EAEAEA">
                <a:alpha val="46000"/>
              </a:srgbClr>
            </a:solidFill>
            <a:prstDash val="solid"/>
          </a:ln>
          <a:effectLst/>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endParaRPr lang="en-US" sz="1400">
              <a:solidFill>
                <a:srgbClr val="FFFFFF"/>
              </a:solidFill>
              <a:latin typeface="Segoe Condensed"/>
            </a:endParaRPr>
          </a:p>
        </p:txBody>
      </p:sp>
      <p:sp>
        <p:nvSpPr>
          <p:cNvPr id="75" name="TextBox 60"/>
          <p:cNvSpPr txBox="1"/>
          <p:nvPr/>
        </p:nvSpPr>
        <p:spPr>
          <a:xfrm>
            <a:off x="6580754" y="4605024"/>
            <a:ext cx="685078" cy="253916"/>
          </a:xfrm>
          <a:prstGeom prst="rect">
            <a:avLst/>
          </a:prstGeom>
          <a:noFill/>
        </p:spPr>
        <p:txBody>
          <a:bodyPr wrap="none" lIns="68586" tIns="34294" rIns="68586" bIns="34294"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685835">
              <a:defRPr/>
            </a:pPr>
            <a:r>
              <a:rPr lang="en-US" sz="1200" dirty="0">
                <a:solidFill>
                  <a:srgbClr val="FFFFFF"/>
                </a:solidFill>
                <a:latin typeface="Segoe Condensed"/>
              </a:rPr>
              <a:t>Enterprise</a:t>
            </a:r>
          </a:p>
        </p:txBody>
      </p:sp>
      <p:sp>
        <p:nvSpPr>
          <p:cNvPr id="76" name="Rounded Rectangle 75"/>
          <p:cNvSpPr/>
          <p:nvPr/>
        </p:nvSpPr>
        <p:spPr>
          <a:xfrm>
            <a:off x="7282543" y="3405965"/>
            <a:ext cx="973691" cy="869417"/>
          </a:xfrm>
          <a:prstGeom prst="roundRect">
            <a:avLst/>
          </a:prstGeom>
          <a:solidFill>
            <a:srgbClr val="F0694E">
              <a:alpha val="19000"/>
            </a:srgbClr>
          </a:solidFill>
          <a:ln w="28575" cap="flat" cmpd="sng" algn="ctr">
            <a:solidFill>
              <a:srgbClr val="F0694E"/>
            </a:solidFill>
            <a:prstDash val="dash"/>
          </a:ln>
          <a:effectLst/>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endParaRPr lang="en-US" sz="1400">
              <a:solidFill>
                <a:srgbClr val="FFFFFF"/>
              </a:solidFill>
              <a:latin typeface="Segoe Condensed"/>
            </a:endParaRPr>
          </a:p>
        </p:txBody>
      </p:sp>
      <p:sp>
        <p:nvSpPr>
          <p:cNvPr id="77" name="Rounded Rectangle 76"/>
          <p:cNvSpPr/>
          <p:nvPr/>
        </p:nvSpPr>
        <p:spPr>
          <a:xfrm>
            <a:off x="4815361" y="3140056"/>
            <a:ext cx="1752663" cy="791952"/>
          </a:xfrm>
          <a:prstGeom prst="roundRect">
            <a:avLst/>
          </a:prstGeom>
          <a:solidFill>
            <a:srgbClr val="F0694E">
              <a:alpha val="19000"/>
            </a:srgbClr>
          </a:solidFill>
          <a:ln w="28575" cap="flat" cmpd="sng" algn="ctr">
            <a:solidFill>
              <a:srgbClr val="F0694E"/>
            </a:solidFill>
            <a:prstDash val="dash"/>
          </a:ln>
          <a:effectLst/>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endParaRPr lang="en-US" sz="1400">
              <a:solidFill>
                <a:srgbClr val="FFFFFF"/>
              </a:solidFill>
              <a:latin typeface="Segoe Condensed"/>
            </a:endParaRPr>
          </a:p>
        </p:txBody>
      </p:sp>
      <p:sp>
        <p:nvSpPr>
          <p:cNvPr id="78" name="Rectangle 77"/>
          <p:cNvSpPr/>
          <p:nvPr/>
        </p:nvSpPr>
        <p:spPr>
          <a:xfrm>
            <a:off x="6253460" y="949933"/>
            <a:ext cx="1678156" cy="392415"/>
          </a:xfrm>
          <a:prstGeom prst="rect">
            <a:avLst/>
          </a:prstGeom>
        </p:spPr>
        <p:txBody>
          <a:bodyPr wrap="none" lIns="68586" tIns="34294" rIns="68586" bIns="34294">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85835">
              <a:defRPr/>
            </a:pPr>
            <a:r>
              <a:rPr lang="en-US" sz="2100" dirty="0">
                <a:solidFill>
                  <a:srgbClr val="000000"/>
                </a:solidFill>
                <a:latin typeface="Segoe Condensed"/>
              </a:rPr>
              <a:t>Windows Azure </a:t>
            </a:r>
          </a:p>
        </p:txBody>
      </p:sp>
      <p:sp>
        <p:nvSpPr>
          <p:cNvPr id="79" name="Up-Down Arrow 78"/>
          <p:cNvSpPr/>
          <p:nvPr/>
        </p:nvSpPr>
        <p:spPr bwMode="auto">
          <a:xfrm rot="2522016">
            <a:off x="6185690" y="1916635"/>
            <a:ext cx="282998" cy="1297136"/>
          </a:xfrm>
          <a:prstGeom prst="upDownArrow">
            <a:avLst/>
          </a:prstGeom>
          <a:gradFill rotWithShape="1">
            <a:gsLst>
              <a:gs pos="0">
                <a:srgbClr val="EAEAEA">
                  <a:shade val="51000"/>
                  <a:satMod val="130000"/>
                </a:srgbClr>
              </a:gs>
              <a:gs pos="80000">
                <a:srgbClr val="EAEAEA">
                  <a:shade val="93000"/>
                  <a:satMod val="130000"/>
                </a:srgbClr>
              </a:gs>
              <a:gs pos="100000">
                <a:srgbClr val="EAEAEA">
                  <a:shade val="94000"/>
                  <a:satMod val="135000"/>
                </a:srgbClr>
              </a:gs>
            </a:gsLst>
            <a:lin ang="16200000" scaled="0"/>
          </a:gradFill>
          <a:ln w="9525" cap="flat" cmpd="sng" algn="ctr">
            <a:solidFill>
              <a:srgbClr val="EAEAE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3" tIns="34292" rIns="68583" bIns="34292"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37" fontAlgn="base">
              <a:spcBef>
                <a:spcPct val="0"/>
              </a:spcBef>
              <a:spcAft>
                <a:spcPct val="0"/>
              </a:spcAft>
              <a:defRPr/>
            </a:pPr>
            <a:endParaRPr lang="en-US" sz="1700" dirty="0">
              <a:gradFill>
                <a:gsLst>
                  <a:gs pos="0">
                    <a:srgbClr val="FFFFFF"/>
                  </a:gs>
                  <a:gs pos="100000">
                    <a:srgbClr val="FFFFFF"/>
                  </a:gs>
                </a:gsLst>
                <a:lin ang="5400000" scaled="0"/>
              </a:gradFill>
              <a:latin typeface="Segoe Condensed"/>
            </a:endParaRPr>
          </a:p>
        </p:txBody>
      </p:sp>
      <p:pic>
        <p:nvPicPr>
          <p:cNvPr id="80" name="Picture 79" descr="C:\Users\Claudette\Documents\DVD_ART37-Sept2010\Artwork_Imagery\Icons - Illustrations\_ WINDOWS SERVER ICONS\Hardware\Computer PC desktop mach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902" y="3230158"/>
            <a:ext cx="522195" cy="4357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descr="C:\Users\Claudette\Documents\DVD_ART37-Sept2010\Artwork_Imagery\Icons - Illustrations\_ 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681" y="3981636"/>
            <a:ext cx="324634" cy="44412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C:\Users\Claudette\Documents\DVD_ART37-Sept2010\Artwork_Imagery\Icons - Illustrations\_ 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023" y="4050074"/>
            <a:ext cx="324634" cy="44412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C:\Users\Claudette\Documents\DVD_ART37-Sept2010\Artwork_Imagery\Icons - Illustrations\_ 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565" y="4050074"/>
            <a:ext cx="324634" cy="44412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descr="C:\Users\Claudette\Documents\DVD_ART37-Sept2010\Artwork_Imagery\Icons - Illustrations\_ 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955" y="3809828"/>
            <a:ext cx="324634" cy="44412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C:\Users\Claudette\Documents\DVD_ART37-Sept2010\Artwork_Imagery\Icons - Illustrations\_ WINDOWS VISTA ICONS\Servers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341" y="3504059"/>
            <a:ext cx="324634" cy="444120"/>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73"/>
          <p:cNvSpPr txBox="1"/>
          <p:nvPr/>
        </p:nvSpPr>
        <p:spPr>
          <a:xfrm>
            <a:off x="7613607" y="3949780"/>
            <a:ext cx="696959" cy="253916"/>
          </a:xfrm>
          <a:prstGeom prst="rect">
            <a:avLst/>
          </a:prstGeom>
          <a:noFill/>
        </p:spPr>
        <p:txBody>
          <a:bodyPr wrap="none" lIns="68586" tIns="34294" rIns="68586" bIns="34294"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685835">
              <a:defRPr/>
            </a:pPr>
            <a:r>
              <a:rPr lang="en-US" sz="1200" dirty="0">
                <a:solidFill>
                  <a:srgbClr val="FFFFFF"/>
                </a:solidFill>
                <a:latin typeface="Segoe Condensed"/>
              </a:rPr>
              <a:t>Databases</a:t>
            </a:r>
          </a:p>
        </p:txBody>
      </p:sp>
      <p:sp>
        <p:nvSpPr>
          <p:cNvPr id="87" name="5-Point Star 86"/>
          <p:cNvSpPr/>
          <p:nvPr/>
        </p:nvSpPr>
        <p:spPr>
          <a:xfrm>
            <a:off x="7681444" y="3405963"/>
            <a:ext cx="205794" cy="205740"/>
          </a:xfrm>
          <a:prstGeom prst="star5">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DF7525">
                <a:shade val="25000"/>
                <a:satMod val="150000"/>
              </a:srgbClr>
            </a:contourClr>
          </a:sp3d>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endParaRPr lang="en-US" sz="1400">
              <a:solidFill>
                <a:srgbClr val="FFFFFF"/>
              </a:solidFill>
              <a:latin typeface="Segoe Condensed"/>
            </a:endParaRPr>
          </a:p>
        </p:txBody>
      </p:sp>
      <p:sp>
        <p:nvSpPr>
          <p:cNvPr id="88" name="5-Point Star 87"/>
          <p:cNvSpPr/>
          <p:nvPr/>
        </p:nvSpPr>
        <p:spPr>
          <a:xfrm>
            <a:off x="7297783" y="3726268"/>
            <a:ext cx="205794" cy="205740"/>
          </a:xfrm>
          <a:prstGeom prst="star5">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DF7525">
                <a:shade val="25000"/>
                <a:satMod val="150000"/>
              </a:srgbClr>
            </a:contourClr>
          </a:sp3d>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endParaRPr lang="en-US" sz="1400">
              <a:solidFill>
                <a:srgbClr val="FFFFFF"/>
              </a:solidFill>
              <a:latin typeface="Segoe Condensed"/>
            </a:endParaRPr>
          </a:p>
        </p:txBody>
      </p:sp>
      <p:sp>
        <p:nvSpPr>
          <p:cNvPr id="89" name="5-Point Star 88"/>
          <p:cNvSpPr/>
          <p:nvPr/>
        </p:nvSpPr>
        <p:spPr>
          <a:xfrm>
            <a:off x="6072987" y="3218708"/>
            <a:ext cx="205794" cy="205740"/>
          </a:xfrm>
          <a:prstGeom prst="star5">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DF7525">
                <a:shade val="25000"/>
                <a:satMod val="150000"/>
              </a:srgbClr>
            </a:contourClr>
          </a:sp3d>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endParaRPr lang="en-US" sz="1400">
              <a:solidFill>
                <a:srgbClr val="FFFFFF"/>
              </a:solidFill>
              <a:latin typeface="Segoe Condensed"/>
            </a:endParaRPr>
          </a:p>
        </p:txBody>
      </p:sp>
      <p:pic>
        <p:nvPicPr>
          <p:cNvPr id="90" name="Picture 89" descr="C:\Users\Claudette\Documents\DVD_ART37-Sept2010\Artwork_Imagery\Icons - Illustrations\_ WINDOWS SERVER ICONS\Hardware\Computer PC desktop mach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99" y="3230158"/>
            <a:ext cx="522195" cy="435769"/>
          </a:xfrm>
          <a:prstGeom prst="rect">
            <a:avLst/>
          </a:prstGeom>
          <a:noFill/>
          <a:extLst>
            <a:ext uri="{909E8E84-426E-40DD-AFC4-6F175D3DCCD1}">
              <a14:hiddenFill xmlns:a14="http://schemas.microsoft.com/office/drawing/2010/main">
                <a:solidFill>
                  <a:srgbClr val="FFFFFF"/>
                </a:solidFill>
              </a14:hiddenFill>
            </a:ext>
          </a:extLst>
        </p:spPr>
      </p:pic>
      <p:sp>
        <p:nvSpPr>
          <p:cNvPr id="91" name="5-Point Star 90"/>
          <p:cNvSpPr/>
          <p:nvPr/>
        </p:nvSpPr>
        <p:spPr>
          <a:xfrm>
            <a:off x="5101183" y="3218708"/>
            <a:ext cx="205794" cy="205740"/>
          </a:xfrm>
          <a:prstGeom prst="star5">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DF7525">
                <a:shade val="25000"/>
                <a:satMod val="150000"/>
              </a:srgbClr>
            </a:contourClr>
          </a:sp3d>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endParaRPr lang="en-US" sz="1400">
              <a:solidFill>
                <a:srgbClr val="FFFFFF"/>
              </a:solidFill>
              <a:latin typeface="Segoe Condensed"/>
            </a:endParaRPr>
          </a:p>
        </p:txBody>
      </p:sp>
      <p:sp>
        <p:nvSpPr>
          <p:cNvPr id="92" name="TextBox 79"/>
          <p:cNvSpPr txBox="1"/>
          <p:nvPr/>
        </p:nvSpPr>
        <p:spPr>
          <a:xfrm>
            <a:off x="4826743" y="3675910"/>
            <a:ext cx="852854" cy="242372"/>
          </a:xfrm>
          <a:prstGeom prst="rect">
            <a:avLst/>
          </a:prstGeom>
          <a:noFill/>
        </p:spPr>
        <p:txBody>
          <a:bodyPr wrap="none" lIns="68586" tIns="34294" rIns="68586" bIns="34294"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85835">
              <a:defRPr/>
            </a:pPr>
            <a:r>
              <a:rPr lang="en-US" sz="1100" dirty="0">
                <a:solidFill>
                  <a:srgbClr val="FFFFFF"/>
                </a:solidFill>
                <a:latin typeface="Segoe Condensed"/>
              </a:rPr>
              <a:t>Dev machines</a:t>
            </a:r>
          </a:p>
        </p:txBody>
      </p:sp>
      <p:sp>
        <p:nvSpPr>
          <p:cNvPr id="93" name="Rounded Rectangle 92"/>
          <p:cNvSpPr/>
          <p:nvPr/>
        </p:nvSpPr>
        <p:spPr>
          <a:xfrm>
            <a:off x="6035304" y="1285229"/>
            <a:ext cx="2073672" cy="800100"/>
          </a:xfrm>
          <a:prstGeom prst="roundRect">
            <a:avLst/>
          </a:prstGeom>
          <a:solidFill>
            <a:srgbClr val="F0694E">
              <a:alpha val="19000"/>
            </a:srgbClr>
          </a:solidFill>
          <a:ln w="28575" cap="flat" cmpd="sng" algn="ctr">
            <a:solidFill>
              <a:srgbClr val="F0694E"/>
            </a:solidFill>
            <a:prstDash val="dash"/>
          </a:ln>
          <a:effectLst/>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endParaRPr lang="en-US" sz="1400">
              <a:solidFill>
                <a:srgbClr val="FFFFFF"/>
              </a:solidFill>
              <a:latin typeface="Segoe Condensed"/>
            </a:endParaRPr>
          </a:p>
        </p:txBody>
      </p:sp>
      <p:grpSp>
        <p:nvGrpSpPr>
          <p:cNvPr id="94" name="Group 93"/>
          <p:cNvGrpSpPr/>
          <p:nvPr/>
        </p:nvGrpSpPr>
        <p:grpSpPr>
          <a:xfrm>
            <a:off x="5349481" y="1904257"/>
            <a:ext cx="1136019" cy="1201850"/>
            <a:chOff x="4876800" y="2667000"/>
            <a:chExt cx="1136025" cy="1602466"/>
          </a:xfrm>
        </p:grpSpPr>
        <p:sp>
          <p:nvSpPr>
            <p:cNvPr id="102" name="Cloud 101"/>
            <p:cNvSpPr/>
            <p:nvPr/>
          </p:nvSpPr>
          <p:spPr>
            <a:xfrm>
              <a:off x="4876800" y="2667000"/>
              <a:ext cx="914400" cy="533400"/>
            </a:xfrm>
            <a:prstGeom prst="cloud">
              <a:avLst/>
            </a:prstGeom>
            <a:gradFill rotWithShape="1">
              <a:gsLst>
                <a:gs pos="0">
                  <a:srgbClr val="DF7525">
                    <a:shade val="51000"/>
                    <a:satMod val="130000"/>
                  </a:srgbClr>
                </a:gs>
                <a:gs pos="80000">
                  <a:srgbClr val="DF7525">
                    <a:shade val="93000"/>
                    <a:satMod val="130000"/>
                  </a:srgbClr>
                </a:gs>
                <a:gs pos="100000">
                  <a:srgbClr val="DF7525">
                    <a:shade val="94000"/>
                    <a:satMod val="135000"/>
                  </a:srgbClr>
                </a:gs>
              </a:gsLst>
              <a:lin ang="16200000" scaled="0"/>
            </a:gradFill>
            <a:ln w="9525" cap="flat" cmpd="sng" algn="ctr">
              <a:solidFill>
                <a:srgbClr val="DF7525">
                  <a:shade val="95000"/>
                  <a:satMod val="105000"/>
                </a:srgbClr>
              </a:solidFill>
              <a:prstDash val="solid"/>
            </a:ln>
            <a:effectLst>
              <a:outerShdw blurRad="40000" dist="23000" dir="5400000" rotWithShape="0">
                <a:srgbClr val="000000">
                  <a:alpha val="35000"/>
                </a:srgbClr>
              </a:outerShdw>
            </a:effectLst>
          </p:spPr>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r>
                <a:rPr lang="en-US" sz="1400" dirty="0">
                  <a:solidFill>
                    <a:srgbClr val="FFFFFF"/>
                  </a:solidFill>
                  <a:latin typeface="Segoe Condensed"/>
                </a:rPr>
                <a:t>Relay</a:t>
              </a:r>
              <a:endParaRPr lang="en-US" sz="900" b="1" dirty="0">
                <a:solidFill>
                  <a:srgbClr val="000000"/>
                </a:solidFill>
                <a:latin typeface="Segoe Condensed"/>
              </a:endParaRPr>
            </a:p>
          </p:txBody>
        </p:sp>
        <p:cxnSp>
          <p:nvCxnSpPr>
            <p:cNvPr id="103" name="Straight Arrow Connector 102"/>
            <p:cNvCxnSpPr/>
            <p:nvPr/>
          </p:nvCxnSpPr>
          <p:spPr>
            <a:xfrm flipH="1">
              <a:off x="5696205" y="2735739"/>
              <a:ext cx="316620" cy="152957"/>
            </a:xfrm>
            <a:prstGeom prst="straightConnector1">
              <a:avLst/>
            </a:prstGeom>
            <a:noFill/>
            <a:ln w="38100" cap="flat" cmpd="sng" algn="ctr">
              <a:solidFill>
                <a:srgbClr val="EAEAEA"/>
              </a:solidFill>
              <a:prstDash val="sysDash"/>
              <a:headEnd type="arrow"/>
              <a:tailEnd type="arrow"/>
            </a:ln>
            <a:effectLst/>
          </p:spPr>
        </p:cxnSp>
        <p:cxnSp>
          <p:nvCxnSpPr>
            <p:cNvPr id="104" name="Straight Arrow Connector 103"/>
            <p:cNvCxnSpPr/>
            <p:nvPr/>
          </p:nvCxnSpPr>
          <p:spPr>
            <a:xfrm flipV="1">
              <a:off x="5181638" y="3200401"/>
              <a:ext cx="0" cy="1069065"/>
            </a:xfrm>
            <a:prstGeom prst="straightConnector1">
              <a:avLst/>
            </a:prstGeom>
            <a:noFill/>
            <a:ln w="38100" cap="flat" cmpd="sng" algn="ctr">
              <a:solidFill>
                <a:srgbClr val="EAEAEA"/>
              </a:solidFill>
              <a:prstDash val="sysDash"/>
              <a:headEnd type="arrow"/>
              <a:tailEnd type="arrow"/>
            </a:ln>
            <a:effectLst/>
          </p:spPr>
        </p:cxnSp>
      </p:grpSp>
      <p:cxnSp>
        <p:nvCxnSpPr>
          <p:cNvPr id="95" name="Straight Arrow Connector 94"/>
          <p:cNvCxnSpPr/>
          <p:nvPr/>
        </p:nvCxnSpPr>
        <p:spPr>
          <a:xfrm flipH="1" flipV="1">
            <a:off x="6187705" y="2132858"/>
            <a:ext cx="1143000" cy="1200150"/>
          </a:xfrm>
          <a:prstGeom prst="straightConnector1">
            <a:avLst/>
          </a:prstGeom>
          <a:noFill/>
          <a:ln w="38100" cap="flat" cmpd="sng" algn="ctr">
            <a:solidFill>
              <a:srgbClr val="EAEAEA"/>
            </a:solidFill>
            <a:prstDash val="sysDash"/>
            <a:headEnd type="arrow"/>
            <a:tailEnd type="arrow"/>
          </a:ln>
          <a:effectLst/>
        </p:spPr>
      </p:cxnSp>
      <p:sp>
        <p:nvSpPr>
          <p:cNvPr id="96" name="Rounded Rectangle 95"/>
          <p:cNvSpPr/>
          <p:nvPr/>
        </p:nvSpPr>
        <p:spPr>
          <a:xfrm>
            <a:off x="7330704" y="1332758"/>
            <a:ext cx="685800" cy="285750"/>
          </a:xfrm>
          <a:prstGeom prst="roundRect">
            <a:avLst/>
          </a:prstGeom>
          <a:gradFill rotWithShape="1">
            <a:gsLst>
              <a:gs pos="0">
                <a:srgbClr val="56A4E4">
                  <a:shade val="51000"/>
                  <a:satMod val="130000"/>
                </a:srgbClr>
              </a:gs>
              <a:gs pos="80000">
                <a:srgbClr val="56A4E4">
                  <a:shade val="93000"/>
                  <a:satMod val="130000"/>
                </a:srgbClr>
              </a:gs>
              <a:gs pos="100000">
                <a:srgbClr val="56A4E4">
                  <a:shade val="94000"/>
                  <a:satMod val="135000"/>
                </a:srgbClr>
              </a:gs>
            </a:gsLst>
            <a:lin ang="16200000" scaled="0"/>
          </a:gradFill>
          <a:ln w="28575" cap="flat" cmpd="sng" algn="ctr">
            <a:solidFill>
              <a:srgbClr val="FFC000"/>
            </a:solidFill>
            <a:prstDash val="solid"/>
          </a:ln>
          <a:effectLst>
            <a:outerShdw blurRad="40000" dist="23000" dir="5400000" rotWithShape="0">
              <a:srgbClr val="000000">
                <a:alpha val="35000"/>
              </a:srgbClr>
            </a:outerShdw>
          </a:effectLst>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r>
              <a:rPr lang="en-US" sz="900" dirty="0">
                <a:solidFill>
                  <a:srgbClr val="FFFFFF"/>
                </a:solidFill>
                <a:latin typeface="Segoe Condensed"/>
              </a:rPr>
              <a:t>Role B</a:t>
            </a:r>
          </a:p>
        </p:txBody>
      </p:sp>
      <p:cxnSp>
        <p:nvCxnSpPr>
          <p:cNvPr id="97" name="Straight Connector 96"/>
          <p:cNvCxnSpPr>
            <a:stCxn id="100" idx="3"/>
            <a:endCxn id="96" idx="1"/>
          </p:cNvCxnSpPr>
          <p:nvPr/>
        </p:nvCxnSpPr>
        <p:spPr>
          <a:xfrm>
            <a:off x="6949703" y="1475633"/>
            <a:ext cx="381000" cy="0"/>
          </a:xfrm>
          <a:prstGeom prst="line">
            <a:avLst/>
          </a:prstGeom>
          <a:noFill/>
          <a:ln w="76200" cap="flat" cmpd="sng" algn="ctr">
            <a:solidFill>
              <a:srgbClr val="F0694E"/>
            </a:solidFill>
            <a:prstDash val="solid"/>
          </a:ln>
          <a:effectLst/>
        </p:spPr>
      </p:cxnSp>
      <p:cxnSp>
        <p:nvCxnSpPr>
          <p:cNvPr id="98" name="Straight Connector 97"/>
          <p:cNvCxnSpPr/>
          <p:nvPr/>
        </p:nvCxnSpPr>
        <p:spPr>
          <a:xfrm>
            <a:off x="6606805" y="1490332"/>
            <a:ext cx="382504" cy="332576"/>
          </a:xfrm>
          <a:prstGeom prst="line">
            <a:avLst/>
          </a:prstGeom>
          <a:noFill/>
          <a:ln w="76200" cap="flat" cmpd="sng" algn="ctr">
            <a:solidFill>
              <a:srgbClr val="F0694E"/>
            </a:solidFill>
            <a:prstDash val="solid"/>
          </a:ln>
          <a:effectLst/>
        </p:spPr>
      </p:cxnSp>
      <p:sp>
        <p:nvSpPr>
          <p:cNvPr id="99" name="Up-Down Arrow 98"/>
          <p:cNvSpPr/>
          <p:nvPr/>
        </p:nvSpPr>
        <p:spPr bwMode="auto">
          <a:xfrm>
            <a:off x="7730769" y="1675658"/>
            <a:ext cx="282998" cy="1657350"/>
          </a:xfrm>
          <a:prstGeom prst="upDownArrow">
            <a:avLst/>
          </a:prstGeom>
          <a:gradFill rotWithShape="1">
            <a:gsLst>
              <a:gs pos="0">
                <a:srgbClr val="EAEAEA">
                  <a:shade val="51000"/>
                  <a:satMod val="130000"/>
                </a:srgbClr>
              </a:gs>
              <a:gs pos="80000">
                <a:srgbClr val="EAEAEA">
                  <a:shade val="93000"/>
                  <a:satMod val="130000"/>
                </a:srgbClr>
              </a:gs>
              <a:gs pos="100000">
                <a:srgbClr val="EAEAEA">
                  <a:shade val="94000"/>
                  <a:satMod val="135000"/>
                </a:srgbClr>
              </a:gs>
            </a:gsLst>
            <a:lin ang="16200000" scaled="0"/>
          </a:gradFill>
          <a:ln w="9525" cap="flat" cmpd="sng" algn="ctr">
            <a:solidFill>
              <a:srgbClr val="EAEAE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3" tIns="34292" rIns="68583" bIns="34292"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37" fontAlgn="base">
              <a:spcBef>
                <a:spcPct val="0"/>
              </a:spcBef>
              <a:spcAft>
                <a:spcPct val="0"/>
              </a:spcAft>
              <a:defRPr/>
            </a:pPr>
            <a:endParaRPr lang="en-US" sz="1700" dirty="0">
              <a:gradFill>
                <a:gsLst>
                  <a:gs pos="0">
                    <a:srgbClr val="FFFFFF"/>
                  </a:gs>
                  <a:gs pos="100000">
                    <a:srgbClr val="FFFFFF"/>
                  </a:gs>
                </a:gsLst>
                <a:lin ang="5400000" scaled="0"/>
              </a:gradFill>
              <a:latin typeface="Segoe Condensed"/>
            </a:endParaRPr>
          </a:p>
        </p:txBody>
      </p:sp>
      <p:sp>
        <p:nvSpPr>
          <p:cNvPr id="100" name="Rounded Rectangle 99"/>
          <p:cNvSpPr/>
          <p:nvPr/>
        </p:nvSpPr>
        <p:spPr>
          <a:xfrm>
            <a:off x="6263903" y="1332758"/>
            <a:ext cx="685800" cy="285750"/>
          </a:xfrm>
          <a:prstGeom prst="roundRect">
            <a:avLst/>
          </a:prstGeom>
          <a:gradFill rotWithShape="1">
            <a:gsLst>
              <a:gs pos="0">
                <a:srgbClr val="56A4E4">
                  <a:shade val="51000"/>
                  <a:satMod val="130000"/>
                </a:srgbClr>
              </a:gs>
              <a:gs pos="80000">
                <a:srgbClr val="56A4E4">
                  <a:shade val="93000"/>
                  <a:satMod val="130000"/>
                </a:srgbClr>
              </a:gs>
              <a:gs pos="100000">
                <a:srgbClr val="56A4E4">
                  <a:shade val="94000"/>
                  <a:satMod val="135000"/>
                </a:srgbClr>
              </a:gs>
            </a:gsLst>
            <a:lin ang="16200000" scaled="0"/>
          </a:gradFill>
          <a:ln w="9525" cap="flat" cmpd="sng" algn="ctr">
            <a:solidFill>
              <a:srgbClr val="56A4E4">
                <a:shade val="95000"/>
                <a:satMod val="105000"/>
              </a:srgbClr>
            </a:solidFill>
            <a:prstDash val="solid"/>
          </a:ln>
          <a:effectLst>
            <a:outerShdw blurRad="40000" dist="23000" dir="5400000" rotWithShape="0">
              <a:srgbClr val="000000">
                <a:alpha val="35000"/>
              </a:srgbClr>
            </a:outerShdw>
          </a:effectLst>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r>
              <a:rPr lang="en-US" sz="900" dirty="0">
                <a:solidFill>
                  <a:srgbClr val="FFFFFF"/>
                </a:solidFill>
                <a:latin typeface="Segoe Condensed"/>
              </a:rPr>
              <a:t>Role A</a:t>
            </a:r>
          </a:p>
        </p:txBody>
      </p:sp>
      <p:sp>
        <p:nvSpPr>
          <p:cNvPr id="101" name="Rounded Rectangle 100"/>
          <p:cNvSpPr/>
          <p:nvPr/>
        </p:nvSpPr>
        <p:spPr>
          <a:xfrm>
            <a:off x="6492504" y="1732808"/>
            <a:ext cx="1066800" cy="285750"/>
          </a:xfrm>
          <a:prstGeom prst="roundRect">
            <a:avLst/>
          </a:prstGeom>
          <a:gradFill rotWithShape="1">
            <a:gsLst>
              <a:gs pos="0">
                <a:srgbClr val="56A4E4">
                  <a:shade val="51000"/>
                  <a:satMod val="130000"/>
                </a:srgbClr>
              </a:gs>
              <a:gs pos="80000">
                <a:srgbClr val="56A4E4">
                  <a:shade val="93000"/>
                  <a:satMod val="130000"/>
                </a:srgbClr>
              </a:gs>
              <a:gs pos="100000">
                <a:srgbClr val="56A4E4">
                  <a:shade val="94000"/>
                  <a:satMod val="135000"/>
                </a:srgbClr>
              </a:gs>
            </a:gsLst>
            <a:lin ang="16200000" scaled="0"/>
          </a:gradFill>
          <a:ln w="28575" cap="flat" cmpd="sng" algn="ctr">
            <a:solidFill>
              <a:srgbClr val="FFC000"/>
            </a:solidFill>
            <a:prstDash val="solid"/>
          </a:ln>
          <a:effectLst>
            <a:outerShdw blurRad="40000" dist="23000" dir="5400000" rotWithShape="0">
              <a:srgbClr val="000000">
                <a:alpha val="35000"/>
              </a:srgbClr>
            </a:outerShdw>
          </a:effectLst>
        </p:spPr>
        <p:txBody>
          <a:bodyPr lIns="68586" tIns="34294" rIns="68586" bIns="34294"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835">
              <a:defRPr/>
            </a:pPr>
            <a:r>
              <a:rPr lang="en-US" sz="900" dirty="0">
                <a:solidFill>
                  <a:srgbClr val="FFFFFF"/>
                </a:solidFill>
                <a:latin typeface="Segoe Condensed"/>
              </a:rPr>
              <a:t>Role C</a:t>
            </a:r>
          </a:p>
          <a:p>
            <a:pPr algn="ctr" defTabSz="685835">
              <a:defRPr/>
            </a:pPr>
            <a:r>
              <a:rPr lang="en-US" sz="800" dirty="0">
                <a:solidFill>
                  <a:srgbClr val="FFFFFF"/>
                </a:solidFill>
                <a:latin typeface="Segoe Condensed"/>
              </a:rPr>
              <a:t>(multiple VM’s)</a:t>
            </a:r>
            <a:endParaRPr lang="en-US" sz="900" dirty="0">
              <a:solidFill>
                <a:srgbClr val="FFFFFF"/>
              </a:solidFill>
              <a:latin typeface="Segoe Condensed"/>
            </a:endParaRPr>
          </a:p>
        </p:txBody>
      </p:sp>
    </p:spTree>
    <p:extLst>
      <p:ext uri="{BB962C8B-B14F-4D97-AF65-F5344CB8AC3E}">
        <p14:creationId xmlns:p14="http://schemas.microsoft.com/office/powerpoint/2010/main" val="20785440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553998"/>
          </a:xfrm>
        </p:spPr>
        <p:txBody>
          <a:bodyPr/>
          <a:lstStyle/>
          <a:p>
            <a:r>
              <a:rPr lang="en-US" sz="4000" dirty="0"/>
              <a:t>Working with SQL Azure Databases</a:t>
            </a:r>
          </a:p>
        </p:txBody>
      </p:sp>
      <p:grpSp>
        <p:nvGrpSpPr>
          <p:cNvPr id="4" name="Group 162"/>
          <p:cNvGrpSpPr/>
          <p:nvPr/>
        </p:nvGrpSpPr>
        <p:grpSpPr>
          <a:xfrm>
            <a:off x="381000" y="571501"/>
            <a:ext cx="8500894" cy="4157663"/>
            <a:chOff x="515938" y="742950"/>
            <a:chExt cx="11331574" cy="5543550"/>
          </a:xfrm>
        </p:grpSpPr>
        <p:grpSp>
          <p:nvGrpSpPr>
            <p:cNvPr id="5" name="Group 159"/>
            <p:cNvGrpSpPr/>
            <p:nvPr/>
          </p:nvGrpSpPr>
          <p:grpSpPr>
            <a:xfrm>
              <a:off x="515938" y="742950"/>
              <a:ext cx="11331574" cy="5276850"/>
              <a:chOff x="515938" y="742950"/>
              <a:chExt cx="11331574" cy="5276850"/>
            </a:xfrm>
          </p:grpSpPr>
          <p:grpSp>
            <p:nvGrpSpPr>
              <p:cNvPr id="9" name="Group 156"/>
              <p:cNvGrpSpPr/>
              <p:nvPr/>
            </p:nvGrpSpPr>
            <p:grpSpPr>
              <a:xfrm>
                <a:off x="515938" y="742950"/>
                <a:ext cx="11331574" cy="5276850"/>
                <a:chOff x="515938" y="742950"/>
                <a:chExt cx="11331574" cy="5276850"/>
              </a:xfrm>
            </p:grpSpPr>
            <p:pic>
              <p:nvPicPr>
                <p:cNvPr id="12" name="Picture 2"/>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13" name="Picture 2"/>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14" name="Picture 3"/>
                <p:cNvPicPr>
                  <a:picLocks noChangeAspect="1" noChangeArrowheads="1"/>
                </p:cNvPicPr>
                <p:nvPr/>
              </p:nvPicPr>
              <p:blipFill>
                <a:blip r:embed="rId4"/>
                <a:srcRect/>
                <a:stretch>
                  <a:fillRect/>
                </a:stretch>
              </p:blipFill>
              <p:spPr bwMode="auto">
                <a:xfrm>
                  <a:off x="515938" y="3276600"/>
                  <a:ext cx="5448300" cy="2743200"/>
                </a:xfrm>
                <a:prstGeom prst="rect">
                  <a:avLst/>
                </a:prstGeom>
                <a:noFill/>
                <a:ln w="9525">
                  <a:noFill/>
                  <a:miter lim="800000"/>
                  <a:headEnd/>
                  <a:tailEnd/>
                </a:ln>
                <a:effectLst/>
              </p:spPr>
            </p:pic>
            <p:pic>
              <p:nvPicPr>
                <p:cNvPr id="15" name="Picture 3"/>
                <p:cNvPicPr>
                  <a:picLocks noChangeAspect="1" noChangeArrowheads="1"/>
                </p:cNvPicPr>
                <p:nvPr/>
              </p:nvPicPr>
              <p:blipFill>
                <a:blip r:embed="rId4"/>
                <a:srcRect/>
                <a:stretch>
                  <a:fillRect/>
                </a:stretch>
              </p:blipFill>
              <p:spPr bwMode="auto">
                <a:xfrm>
                  <a:off x="2894012" y="3276600"/>
                  <a:ext cx="5448300" cy="2743200"/>
                </a:xfrm>
                <a:prstGeom prst="rect">
                  <a:avLst/>
                </a:prstGeom>
                <a:noFill/>
                <a:ln w="9525">
                  <a:noFill/>
                  <a:miter lim="800000"/>
                  <a:headEnd/>
                  <a:tailEnd/>
                </a:ln>
                <a:effectLst/>
              </p:spPr>
            </p:pic>
            <p:pic>
              <p:nvPicPr>
                <p:cNvPr id="16" name="Picture 3"/>
                <p:cNvPicPr>
                  <a:picLocks noChangeAspect="1" noChangeArrowheads="1"/>
                </p:cNvPicPr>
                <p:nvPr/>
              </p:nvPicPr>
              <p:blipFill>
                <a:blip r:embed="rId4"/>
                <a:srcRect/>
                <a:stretch>
                  <a:fillRect/>
                </a:stretch>
              </p:blipFill>
              <p:spPr bwMode="auto">
                <a:xfrm>
                  <a:off x="6399212" y="3276600"/>
                  <a:ext cx="5448300" cy="2743200"/>
                </a:xfrm>
                <a:prstGeom prst="rect">
                  <a:avLst/>
                </a:prstGeom>
                <a:noFill/>
                <a:ln w="9525">
                  <a:noFill/>
                  <a:miter lim="800000"/>
                  <a:headEnd/>
                  <a:tailEnd/>
                </a:ln>
                <a:effectLst/>
              </p:spPr>
            </p:pic>
            <p:pic>
              <p:nvPicPr>
                <p:cNvPr id="17" name="Picture 4"/>
                <p:cNvPicPr>
                  <a:picLocks noChangeAspect="1" noChangeArrowheads="1"/>
                </p:cNvPicPr>
                <p:nvPr/>
              </p:nvPicPr>
              <p:blipFill>
                <a:blip r:embed="rId5">
                  <a:lum bright="22000" contrast="1000"/>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10" name="Picture 5"/>
              <p:cNvPicPr>
                <a:picLocks noChangeAspect="1" noChangeArrowheads="1"/>
              </p:cNvPicPr>
              <p:nvPr/>
            </p:nvPicPr>
            <p:blipFill>
              <a:blip r:embed="rId3"/>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11" name="Picture 5"/>
              <p:cNvPicPr>
                <a:picLocks noChangeAspect="1" noChangeArrowheads="1"/>
              </p:cNvPicPr>
              <p:nvPr/>
            </p:nvPicPr>
            <p:blipFill>
              <a:blip r:embed="rId3"/>
              <a:srcRect/>
              <a:stretch>
                <a:fillRect/>
              </a:stretch>
            </p:blipFill>
            <p:spPr bwMode="auto">
              <a:xfrm rot="9900000">
                <a:off x="5742502" y="1509107"/>
                <a:ext cx="5600700" cy="3162300"/>
              </a:xfrm>
              <a:prstGeom prst="rect">
                <a:avLst/>
              </a:prstGeom>
              <a:noFill/>
              <a:ln w="9525">
                <a:noFill/>
                <a:miter lim="800000"/>
                <a:headEnd/>
                <a:tailEnd/>
              </a:ln>
              <a:effectLst/>
            </p:spPr>
          </p:pic>
        </p:grpSp>
        <p:pic>
          <p:nvPicPr>
            <p:cNvPr id="6" name="Picture 6"/>
            <p:cNvPicPr>
              <a:picLocks noChangeAspect="1" noChangeArrowheads="1"/>
            </p:cNvPicPr>
            <p:nvPr/>
          </p:nvPicPr>
          <p:blipFill>
            <a:blip r:embed="rId3"/>
            <a:srcRect/>
            <a:stretch>
              <a:fillRect/>
            </a:stretch>
          </p:blipFill>
          <p:spPr bwMode="auto">
            <a:xfrm>
              <a:off x="1446212" y="3124200"/>
              <a:ext cx="5600700" cy="3162300"/>
            </a:xfrm>
            <a:prstGeom prst="rect">
              <a:avLst/>
            </a:prstGeom>
            <a:noFill/>
            <a:ln w="9525">
              <a:noFill/>
              <a:miter lim="800000"/>
              <a:headEnd/>
              <a:tailEnd/>
            </a:ln>
            <a:effectLst/>
          </p:spPr>
        </p:pic>
        <p:pic>
          <p:nvPicPr>
            <p:cNvPr id="7" name="Picture 6"/>
            <p:cNvPicPr>
              <a:picLocks noChangeAspect="1" noChangeArrowheads="1"/>
            </p:cNvPicPr>
            <p:nvPr/>
          </p:nvPicPr>
          <p:blipFill>
            <a:blip r:embed="rId3"/>
            <a:srcRect/>
            <a:stretch>
              <a:fillRect/>
            </a:stretch>
          </p:blipFill>
          <p:spPr bwMode="auto">
            <a:xfrm>
              <a:off x="5103812" y="3124200"/>
              <a:ext cx="5600700" cy="3162300"/>
            </a:xfrm>
            <a:prstGeom prst="rect">
              <a:avLst/>
            </a:prstGeom>
            <a:noFill/>
            <a:ln w="9525">
              <a:noFill/>
              <a:miter lim="800000"/>
              <a:headEnd/>
              <a:tailEnd/>
            </a:ln>
            <a:effectLst/>
          </p:spPr>
        </p:pic>
        <p:pic>
          <p:nvPicPr>
            <p:cNvPr id="8" name="Picture 6"/>
            <p:cNvPicPr>
              <a:picLocks noChangeAspect="1" noChangeArrowheads="1"/>
            </p:cNvPicPr>
            <p:nvPr/>
          </p:nvPicPr>
          <p:blipFill>
            <a:blip r:embed="rId3"/>
            <a:srcRect/>
            <a:stretch>
              <a:fillRect/>
            </a:stretch>
          </p:blipFill>
          <p:spPr bwMode="auto">
            <a:xfrm>
              <a:off x="6246812" y="3124200"/>
              <a:ext cx="5600700" cy="3162300"/>
            </a:xfrm>
            <a:prstGeom prst="rect">
              <a:avLst/>
            </a:prstGeom>
            <a:noFill/>
            <a:ln w="9525">
              <a:noFill/>
              <a:miter lim="800000"/>
              <a:headEnd/>
              <a:tailEnd/>
            </a:ln>
            <a:effectLst/>
          </p:spPr>
        </p:pic>
      </p:grpSp>
      <p:grpSp>
        <p:nvGrpSpPr>
          <p:cNvPr id="19" name="Group 18"/>
          <p:cNvGrpSpPr/>
          <p:nvPr/>
        </p:nvGrpSpPr>
        <p:grpSpPr>
          <a:xfrm>
            <a:off x="4419602" y="1600201"/>
            <a:ext cx="325623" cy="1988288"/>
            <a:chOff x="4419600" y="2133600"/>
            <a:chExt cx="325623" cy="2651051"/>
          </a:xfrm>
        </p:grpSpPr>
        <p:grpSp>
          <p:nvGrpSpPr>
            <p:cNvPr id="20" name="Group 19"/>
            <p:cNvGrpSpPr/>
            <p:nvPr/>
          </p:nvGrpSpPr>
          <p:grpSpPr>
            <a:xfrm>
              <a:off x="4419600" y="2133600"/>
              <a:ext cx="325623" cy="365051"/>
              <a:chOff x="4419600" y="2133600"/>
              <a:chExt cx="325623" cy="365051"/>
            </a:xfrm>
          </p:grpSpPr>
          <p:pic>
            <p:nvPicPr>
              <p:cNvPr id="3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37" name="Can 36"/>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1" name="Group 20"/>
            <p:cNvGrpSpPr/>
            <p:nvPr/>
          </p:nvGrpSpPr>
          <p:grpSpPr>
            <a:xfrm>
              <a:off x="4419600" y="2590800"/>
              <a:ext cx="325623" cy="365051"/>
              <a:chOff x="4419600" y="2133600"/>
              <a:chExt cx="325623" cy="365051"/>
            </a:xfrm>
          </p:grpSpPr>
          <p:pic>
            <p:nvPicPr>
              <p:cNvPr id="3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35" name="Can 34"/>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2" name="Group 21"/>
            <p:cNvGrpSpPr/>
            <p:nvPr/>
          </p:nvGrpSpPr>
          <p:grpSpPr>
            <a:xfrm>
              <a:off x="4419600" y="3048000"/>
              <a:ext cx="325623" cy="365051"/>
              <a:chOff x="4419600" y="2133600"/>
              <a:chExt cx="325623" cy="365051"/>
            </a:xfrm>
          </p:grpSpPr>
          <p:pic>
            <p:nvPicPr>
              <p:cNvPr id="3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33" name="Can 32"/>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3" name="Group 22"/>
            <p:cNvGrpSpPr/>
            <p:nvPr/>
          </p:nvGrpSpPr>
          <p:grpSpPr>
            <a:xfrm>
              <a:off x="4419600" y="3505200"/>
              <a:ext cx="325623" cy="365051"/>
              <a:chOff x="4419600" y="2133600"/>
              <a:chExt cx="325623" cy="365051"/>
            </a:xfrm>
          </p:grpSpPr>
          <p:pic>
            <p:nvPicPr>
              <p:cNvPr id="3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31" name="Can 30"/>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4" name="Group 23"/>
            <p:cNvGrpSpPr/>
            <p:nvPr/>
          </p:nvGrpSpPr>
          <p:grpSpPr>
            <a:xfrm>
              <a:off x="4419600" y="3962400"/>
              <a:ext cx="325623" cy="365051"/>
              <a:chOff x="4419600" y="2133600"/>
              <a:chExt cx="325623" cy="365051"/>
            </a:xfrm>
          </p:grpSpPr>
          <p:pic>
            <p:nvPicPr>
              <p:cNvPr id="2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29" name="Can 28"/>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25" name="Group 24"/>
            <p:cNvGrpSpPr/>
            <p:nvPr/>
          </p:nvGrpSpPr>
          <p:grpSpPr>
            <a:xfrm>
              <a:off x="4419600" y="4419600"/>
              <a:ext cx="325623" cy="365051"/>
              <a:chOff x="4419600" y="2133600"/>
              <a:chExt cx="325623" cy="365051"/>
            </a:xfrm>
          </p:grpSpPr>
          <p:pic>
            <p:nvPicPr>
              <p:cNvPr id="2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27" name="Can 26"/>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pic>
        <p:nvPicPr>
          <p:cNvPr id="3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800602" y="1600202"/>
            <a:ext cx="325623" cy="244217"/>
          </a:xfrm>
          <a:prstGeom prst="rect">
            <a:avLst/>
          </a:prstGeom>
          <a:noFill/>
        </p:spPr>
      </p:pic>
      <p:sp>
        <p:nvSpPr>
          <p:cNvPr id="39" name="Can 38"/>
          <p:cNvSpPr/>
          <p:nvPr/>
        </p:nvSpPr>
        <p:spPr bwMode="auto">
          <a:xfrm>
            <a:off x="4953002" y="1714501"/>
            <a:ext cx="170121" cy="159488"/>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nvGrpSpPr>
          <p:cNvPr id="40" name="Group 39"/>
          <p:cNvGrpSpPr/>
          <p:nvPr/>
        </p:nvGrpSpPr>
        <p:grpSpPr>
          <a:xfrm>
            <a:off x="4800602" y="1943101"/>
            <a:ext cx="325623" cy="273788"/>
            <a:chOff x="4419600" y="2133600"/>
            <a:chExt cx="325623" cy="365051"/>
          </a:xfrm>
        </p:grpSpPr>
        <p:pic>
          <p:nvPicPr>
            <p:cNvPr id="4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42" name="Can 41"/>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43" name="Group 42"/>
          <p:cNvGrpSpPr/>
          <p:nvPr/>
        </p:nvGrpSpPr>
        <p:grpSpPr>
          <a:xfrm>
            <a:off x="4800602" y="2286001"/>
            <a:ext cx="325623" cy="273788"/>
            <a:chOff x="4419600" y="2133600"/>
            <a:chExt cx="325623" cy="365051"/>
          </a:xfrm>
        </p:grpSpPr>
        <p:pic>
          <p:nvPicPr>
            <p:cNvPr id="4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45" name="Can 44"/>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46" name="Group 45"/>
          <p:cNvGrpSpPr/>
          <p:nvPr/>
        </p:nvGrpSpPr>
        <p:grpSpPr>
          <a:xfrm>
            <a:off x="4800602" y="2628901"/>
            <a:ext cx="325623" cy="273788"/>
            <a:chOff x="4419600" y="2133600"/>
            <a:chExt cx="325623" cy="365051"/>
          </a:xfrm>
        </p:grpSpPr>
        <p:pic>
          <p:nvPicPr>
            <p:cNvPr id="4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48" name="Can 47"/>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49" name="Group 48"/>
          <p:cNvGrpSpPr/>
          <p:nvPr/>
        </p:nvGrpSpPr>
        <p:grpSpPr>
          <a:xfrm>
            <a:off x="4800602" y="2971801"/>
            <a:ext cx="325623" cy="273788"/>
            <a:chOff x="4419600" y="2133600"/>
            <a:chExt cx="325623" cy="365051"/>
          </a:xfrm>
        </p:grpSpPr>
        <p:pic>
          <p:nvPicPr>
            <p:cNvPr id="5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51" name="Can 50"/>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52" name="Group 51"/>
          <p:cNvGrpSpPr/>
          <p:nvPr/>
        </p:nvGrpSpPr>
        <p:grpSpPr>
          <a:xfrm>
            <a:off x="4800602" y="3314701"/>
            <a:ext cx="325623" cy="273788"/>
            <a:chOff x="4419600" y="2133600"/>
            <a:chExt cx="325623" cy="365051"/>
          </a:xfrm>
        </p:grpSpPr>
        <p:pic>
          <p:nvPicPr>
            <p:cNvPr id="5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54" name="Can 53"/>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55" name="Group 54"/>
          <p:cNvGrpSpPr/>
          <p:nvPr/>
        </p:nvGrpSpPr>
        <p:grpSpPr>
          <a:xfrm>
            <a:off x="5181602" y="1600201"/>
            <a:ext cx="325623" cy="273788"/>
            <a:chOff x="4419600" y="2133600"/>
            <a:chExt cx="325623" cy="365051"/>
          </a:xfrm>
        </p:grpSpPr>
        <p:pic>
          <p:nvPicPr>
            <p:cNvPr id="5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57" name="Can 56"/>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58" name="Group 57"/>
          <p:cNvGrpSpPr/>
          <p:nvPr/>
        </p:nvGrpSpPr>
        <p:grpSpPr>
          <a:xfrm>
            <a:off x="5181602" y="1943101"/>
            <a:ext cx="325623" cy="273788"/>
            <a:chOff x="4419600" y="2133600"/>
            <a:chExt cx="325623" cy="365051"/>
          </a:xfrm>
        </p:grpSpPr>
        <p:pic>
          <p:nvPicPr>
            <p:cNvPr id="5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60" name="Can 59"/>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61" name="Group 60"/>
          <p:cNvGrpSpPr/>
          <p:nvPr/>
        </p:nvGrpSpPr>
        <p:grpSpPr>
          <a:xfrm>
            <a:off x="5181602" y="2286001"/>
            <a:ext cx="325623" cy="273788"/>
            <a:chOff x="4419600" y="2133600"/>
            <a:chExt cx="325623" cy="365051"/>
          </a:xfrm>
        </p:grpSpPr>
        <p:pic>
          <p:nvPicPr>
            <p:cNvPr id="6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63" name="Can 62"/>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pic>
        <p:nvPicPr>
          <p:cNvPr id="6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5181602" y="2628902"/>
            <a:ext cx="325623" cy="244217"/>
          </a:xfrm>
          <a:prstGeom prst="rect">
            <a:avLst/>
          </a:prstGeom>
          <a:noFill/>
        </p:spPr>
      </p:pic>
      <p:sp>
        <p:nvSpPr>
          <p:cNvPr id="65" name="Can 64"/>
          <p:cNvSpPr/>
          <p:nvPr/>
        </p:nvSpPr>
        <p:spPr bwMode="auto">
          <a:xfrm>
            <a:off x="5334002" y="2743201"/>
            <a:ext cx="170121" cy="159488"/>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nvGrpSpPr>
          <p:cNvPr id="66" name="Group 65"/>
          <p:cNvGrpSpPr/>
          <p:nvPr/>
        </p:nvGrpSpPr>
        <p:grpSpPr>
          <a:xfrm>
            <a:off x="5181602" y="2971801"/>
            <a:ext cx="325623" cy="273788"/>
            <a:chOff x="4419600" y="2133600"/>
            <a:chExt cx="325623" cy="365051"/>
          </a:xfrm>
        </p:grpSpPr>
        <p:pic>
          <p:nvPicPr>
            <p:cNvPr id="6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68" name="Can 67"/>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69" name="Group 68"/>
          <p:cNvGrpSpPr/>
          <p:nvPr/>
        </p:nvGrpSpPr>
        <p:grpSpPr>
          <a:xfrm>
            <a:off x="5181602" y="3314701"/>
            <a:ext cx="325623" cy="273788"/>
            <a:chOff x="4419600" y="2133600"/>
            <a:chExt cx="325623" cy="365051"/>
          </a:xfrm>
        </p:grpSpPr>
        <p:pic>
          <p:nvPicPr>
            <p:cNvPr id="7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71" name="Can 70"/>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72" name="Group 71"/>
          <p:cNvGrpSpPr/>
          <p:nvPr/>
        </p:nvGrpSpPr>
        <p:grpSpPr>
          <a:xfrm>
            <a:off x="5562602" y="1600201"/>
            <a:ext cx="325623" cy="273788"/>
            <a:chOff x="4419600" y="2133600"/>
            <a:chExt cx="325623" cy="365051"/>
          </a:xfrm>
        </p:grpSpPr>
        <p:pic>
          <p:nvPicPr>
            <p:cNvPr id="7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74" name="Can 73"/>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75" name="Group 74"/>
          <p:cNvGrpSpPr/>
          <p:nvPr/>
        </p:nvGrpSpPr>
        <p:grpSpPr>
          <a:xfrm>
            <a:off x="5562602" y="1943101"/>
            <a:ext cx="325623" cy="273788"/>
            <a:chOff x="4419600" y="2133600"/>
            <a:chExt cx="325623" cy="365051"/>
          </a:xfrm>
        </p:grpSpPr>
        <p:pic>
          <p:nvPicPr>
            <p:cNvPr id="7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77" name="Can 76"/>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78" name="Group 77"/>
          <p:cNvGrpSpPr/>
          <p:nvPr/>
        </p:nvGrpSpPr>
        <p:grpSpPr>
          <a:xfrm>
            <a:off x="5562602" y="2286001"/>
            <a:ext cx="325623" cy="273788"/>
            <a:chOff x="4419600" y="2133600"/>
            <a:chExt cx="325623" cy="365051"/>
          </a:xfrm>
        </p:grpSpPr>
        <p:pic>
          <p:nvPicPr>
            <p:cNvPr id="7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80" name="Can 79"/>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81" name="Group 80"/>
          <p:cNvGrpSpPr/>
          <p:nvPr/>
        </p:nvGrpSpPr>
        <p:grpSpPr>
          <a:xfrm>
            <a:off x="5562602" y="2628901"/>
            <a:ext cx="325623" cy="273788"/>
            <a:chOff x="4419600" y="2133600"/>
            <a:chExt cx="325623" cy="365051"/>
          </a:xfrm>
        </p:grpSpPr>
        <p:pic>
          <p:nvPicPr>
            <p:cNvPr id="8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83" name="Can 82"/>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84" name="Group 83"/>
          <p:cNvGrpSpPr/>
          <p:nvPr/>
        </p:nvGrpSpPr>
        <p:grpSpPr>
          <a:xfrm>
            <a:off x="5562602" y="2971801"/>
            <a:ext cx="325623" cy="273788"/>
            <a:chOff x="4419600" y="2133600"/>
            <a:chExt cx="325623" cy="365051"/>
          </a:xfrm>
        </p:grpSpPr>
        <p:pic>
          <p:nvPicPr>
            <p:cNvPr id="8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86" name="Can 85"/>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87" name="Group 86"/>
          <p:cNvGrpSpPr/>
          <p:nvPr/>
        </p:nvGrpSpPr>
        <p:grpSpPr>
          <a:xfrm>
            <a:off x="5562602" y="3314701"/>
            <a:ext cx="325623" cy="273788"/>
            <a:chOff x="4419600" y="2133600"/>
            <a:chExt cx="325623" cy="365051"/>
          </a:xfrm>
        </p:grpSpPr>
        <p:pic>
          <p:nvPicPr>
            <p:cNvPr id="8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89" name="Can 88"/>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90" name="Group 89"/>
          <p:cNvGrpSpPr/>
          <p:nvPr/>
        </p:nvGrpSpPr>
        <p:grpSpPr>
          <a:xfrm>
            <a:off x="5943602" y="1600201"/>
            <a:ext cx="325623" cy="273788"/>
            <a:chOff x="4419600" y="2133600"/>
            <a:chExt cx="325623" cy="365051"/>
          </a:xfrm>
        </p:grpSpPr>
        <p:pic>
          <p:nvPicPr>
            <p:cNvPr id="9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92" name="Can 91"/>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93" name="Group 92"/>
          <p:cNvGrpSpPr/>
          <p:nvPr/>
        </p:nvGrpSpPr>
        <p:grpSpPr>
          <a:xfrm>
            <a:off x="5943602" y="1943101"/>
            <a:ext cx="325623" cy="273788"/>
            <a:chOff x="4419600" y="2133600"/>
            <a:chExt cx="325623" cy="365051"/>
          </a:xfrm>
        </p:grpSpPr>
        <p:pic>
          <p:nvPicPr>
            <p:cNvPr id="9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95" name="Can 94"/>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pic>
        <p:nvPicPr>
          <p:cNvPr id="9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5943602" y="2286002"/>
            <a:ext cx="325623" cy="244217"/>
          </a:xfrm>
          <a:prstGeom prst="rect">
            <a:avLst/>
          </a:prstGeom>
          <a:noFill/>
        </p:spPr>
      </p:pic>
      <p:sp>
        <p:nvSpPr>
          <p:cNvPr id="97" name="Can 96"/>
          <p:cNvSpPr/>
          <p:nvPr/>
        </p:nvSpPr>
        <p:spPr bwMode="auto">
          <a:xfrm>
            <a:off x="6096002" y="2400301"/>
            <a:ext cx="170121" cy="159488"/>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nvGrpSpPr>
          <p:cNvPr id="98" name="Group 97"/>
          <p:cNvGrpSpPr/>
          <p:nvPr/>
        </p:nvGrpSpPr>
        <p:grpSpPr>
          <a:xfrm>
            <a:off x="5943602" y="2628901"/>
            <a:ext cx="325623" cy="273788"/>
            <a:chOff x="4419600" y="2133600"/>
            <a:chExt cx="325623" cy="365051"/>
          </a:xfrm>
        </p:grpSpPr>
        <p:pic>
          <p:nvPicPr>
            <p:cNvPr id="9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00" name="Can 99"/>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01" name="Group 100"/>
          <p:cNvGrpSpPr/>
          <p:nvPr/>
        </p:nvGrpSpPr>
        <p:grpSpPr>
          <a:xfrm>
            <a:off x="5943602" y="2971801"/>
            <a:ext cx="325623" cy="273788"/>
            <a:chOff x="4419600" y="2133600"/>
            <a:chExt cx="325623" cy="365051"/>
          </a:xfrm>
        </p:grpSpPr>
        <p:pic>
          <p:nvPicPr>
            <p:cNvPr id="10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03" name="Can 102"/>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04" name="Group 103"/>
          <p:cNvGrpSpPr/>
          <p:nvPr/>
        </p:nvGrpSpPr>
        <p:grpSpPr>
          <a:xfrm>
            <a:off x="5943602" y="3314701"/>
            <a:ext cx="325623" cy="273788"/>
            <a:chOff x="4419600" y="2133600"/>
            <a:chExt cx="325623" cy="365051"/>
          </a:xfrm>
        </p:grpSpPr>
        <p:pic>
          <p:nvPicPr>
            <p:cNvPr id="10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06" name="Can 105"/>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07" name="Group 106"/>
          <p:cNvGrpSpPr/>
          <p:nvPr/>
        </p:nvGrpSpPr>
        <p:grpSpPr>
          <a:xfrm>
            <a:off x="6324602" y="1600201"/>
            <a:ext cx="325623" cy="273788"/>
            <a:chOff x="4419600" y="2133600"/>
            <a:chExt cx="325623" cy="365051"/>
          </a:xfrm>
        </p:grpSpPr>
        <p:pic>
          <p:nvPicPr>
            <p:cNvPr id="10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09" name="Can 108"/>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10" name="Group 109"/>
          <p:cNvGrpSpPr/>
          <p:nvPr/>
        </p:nvGrpSpPr>
        <p:grpSpPr>
          <a:xfrm>
            <a:off x="6324602" y="1943101"/>
            <a:ext cx="325623" cy="273788"/>
            <a:chOff x="4419600" y="2133600"/>
            <a:chExt cx="325623" cy="365051"/>
          </a:xfrm>
        </p:grpSpPr>
        <p:pic>
          <p:nvPicPr>
            <p:cNvPr id="11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12" name="Can 111"/>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13" name="Group 112"/>
          <p:cNvGrpSpPr/>
          <p:nvPr/>
        </p:nvGrpSpPr>
        <p:grpSpPr>
          <a:xfrm>
            <a:off x="6324602" y="2286001"/>
            <a:ext cx="325623" cy="273788"/>
            <a:chOff x="4419600" y="2133600"/>
            <a:chExt cx="325623" cy="365051"/>
          </a:xfrm>
        </p:grpSpPr>
        <p:pic>
          <p:nvPicPr>
            <p:cNvPr id="114"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15" name="Can 114"/>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16" name="Group 115"/>
          <p:cNvGrpSpPr/>
          <p:nvPr/>
        </p:nvGrpSpPr>
        <p:grpSpPr>
          <a:xfrm>
            <a:off x="6324602" y="2628901"/>
            <a:ext cx="325623" cy="273788"/>
            <a:chOff x="4419600" y="2133600"/>
            <a:chExt cx="325623" cy="365051"/>
          </a:xfrm>
        </p:grpSpPr>
        <p:pic>
          <p:nvPicPr>
            <p:cNvPr id="117"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18" name="Can 117"/>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19" name="Group 118"/>
          <p:cNvGrpSpPr/>
          <p:nvPr/>
        </p:nvGrpSpPr>
        <p:grpSpPr>
          <a:xfrm>
            <a:off x="6324602" y="2971801"/>
            <a:ext cx="325623" cy="273788"/>
            <a:chOff x="4419600" y="2133600"/>
            <a:chExt cx="325623" cy="365051"/>
          </a:xfrm>
        </p:grpSpPr>
        <p:pic>
          <p:nvPicPr>
            <p:cNvPr id="120"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21" name="Can 120"/>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22" name="Group 121"/>
          <p:cNvGrpSpPr/>
          <p:nvPr/>
        </p:nvGrpSpPr>
        <p:grpSpPr>
          <a:xfrm>
            <a:off x="6324602" y="3314701"/>
            <a:ext cx="325623" cy="273788"/>
            <a:chOff x="4419600" y="2133600"/>
            <a:chExt cx="325623" cy="365051"/>
          </a:xfrm>
        </p:grpSpPr>
        <p:pic>
          <p:nvPicPr>
            <p:cNvPr id="123"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24" name="Can 123"/>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25" name="Group 124"/>
          <p:cNvGrpSpPr/>
          <p:nvPr/>
        </p:nvGrpSpPr>
        <p:grpSpPr>
          <a:xfrm>
            <a:off x="6705602" y="1600201"/>
            <a:ext cx="325623" cy="273788"/>
            <a:chOff x="4419600" y="2133600"/>
            <a:chExt cx="325623" cy="365051"/>
          </a:xfrm>
        </p:grpSpPr>
        <p:pic>
          <p:nvPicPr>
            <p:cNvPr id="126"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27" name="Can 126"/>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28" name="Group 127"/>
          <p:cNvGrpSpPr/>
          <p:nvPr/>
        </p:nvGrpSpPr>
        <p:grpSpPr>
          <a:xfrm>
            <a:off x="6705602" y="1943101"/>
            <a:ext cx="325623" cy="273788"/>
            <a:chOff x="4419600" y="2133600"/>
            <a:chExt cx="325623" cy="365051"/>
          </a:xfrm>
        </p:grpSpPr>
        <p:pic>
          <p:nvPicPr>
            <p:cNvPr id="129"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30" name="Can 129"/>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31" name="Group 130"/>
          <p:cNvGrpSpPr/>
          <p:nvPr/>
        </p:nvGrpSpPr>
        <p:grpSpPr>
          <a:xfrm>
            <a:off x="6705602" y="2286001"/>
            <a:ext cx="325623" cy="273788"/>
            <a:chOff x="4419600" y="2133600"/>
            <a:chExt cx="325623" cy="365051"/>
          </a:xfrm>
        </p:grpSpPr>
        <p:pic>
          <p:nvPicPr>
            <p:cNvPr id="132"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33" name="Can 132"/>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34" name="Group 133"/>
          <p:cNvGrpSpPr/>
          <p:nvPr/>
        </p:nvGrpSpPr>
        <p:grpSpPr>
          <a:xfrm>
            <a:off x="6705602" y="2628901"/>
            <a:ext cx="325623" cy="273788"/>
            <a:chOff x="4419600" y="2133600"/>
            <a:chExt cx="325623" cy="365051"/>
          </a:xfrm>
        </p:grpSpPr>
        <p:pic>
          <p:nvPicPr>
            <p:cNvPr id="135"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36" name="Can 135"/>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37" name="Group 136"/>
          <p:cNvGrpSpPr/>
          <p:nvPr/>
        </p:nvGrpSpPr>
        <p:grpSpPr>
          <a:xfrm>
            <a:off x="6705602" y="2971801"/>
            <a:ext cx="325623" cy="273788"/>
            <a:chOff x="4419600" y="2133600"/>
            <a:chExt cx="325623" cy="365051"/>
          </a:xfrm>
        </p:grpSpPr>
        <p:pic>
          <p:nvPicPr>
            <p:cNvPr id="138"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39" name="Can 138"/>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40" name="Group 139"/>
          <p:cNvGrpSpPr/>
          <p:nvPr/>
        </p:nvGrpSpPr>
        <p:grpSpPr>
          <a:xfrm>
            <a:off x="6705602" y="3314701"/>
            <a:ext cx="325623" cy="273788"/>
            <a:chOff x="4419600" y="2133600"/>
            <a:chExt cx="325623" cy="365051"/>
          </a:xfrm>
        </p:grpSpPr>
        <p:pic>
          <p:nvPicPr>
            <p:cNvPr id="141" name="Picture 2" descr="C:\Users\daiken\AppData\Local\Microsoft\Windows\Temporary Internet Files\Content.IE5\UWY6LG0D\MCj04348450000[1].png"/>
            <p:cNvPicPr>
              <a:picLocks noChangeAspect="1" noChangeArrowheads="1"/>
            </p:cNvPicPr>
            <p:nvPr/>
          </p:nvPicPr>
          <p:blipFill>
            <a:blip r:embed="rId6"/>
            <a:srcRect/>
            <a:stretch>
              <a:fillRect/>
            </a:stretch>
          </p:blipFill>
          <p:spPr bwMode="auto">
            <a:xfrm>
              <a:off x="4419600" y="2133600"/>
              <a:ext cx="325623" cy="325623"/>
            </a:xfrm>
            <a:prstGeom prst="rect">
              <a:avLst/>
            </a:prstGeom>
            <a:noFill/>
          </p:spPr>
        </p:pic>
        <p:sp>
          <p:nvSpPr>
            <p:cNvPr id="142" name="Can 141"/>
            <p:cNvSpPr/>
            <p:nvPr/>
          </p:nvSpPr>
          <p:spPr bwMode="auto">
            <a:xfrm>
              <a:off x="4572000" y="2286000"/>
              <a:ext cx="170121" cy="212651"/>
            </a:xfrm>
            <a:prstGeom prst="can">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484"/>
              <a:endParaRPr lang="en-US" sz="2700" dirty="0">
                <a:solidFill>
                  <a:srgbClr val="FFFFFF"/>
                </a:solidFill>
                <a:effectLst>
                  <a:outerShdw blurRad="38100" dist="38100" dir="2700000" algn="tl">
                    <a:srgbClr val="000000">
                      <a:alpha val="43137"/>
                    </a:srgbClr>
                  </a:outerShdw>
                </a:effectLst>
                <a:latin typeface="Calibri" pitchFamily="34" charset="0"/>
              </a:endParaRPr>
            </a:p>
          </p:txBody>
        </p:sp>
      </p:grpSp>
      <p:sp>
        <p:nvSpPr>
          <p:cNvPr id="143" name="Rounded Rectangle 142"/>
          <p:cNvSpPr/>
          <p:nvPr/>
        </p:nvSpPr>
        <p:spPr bwMode="auto">
          <a:xfrm>
            <a:off x="2819400" y="2800350"/>
            <a:ext cx="1143000" cy="40005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r>
              <a:rPr lang="en-US" sz="1200" dirty="0">
                <a:solidFill>
                  <a:schemeClr val="tx1"/>
                </a:solidFill>
              </a:rPr>
              <a:t>SQL Azure</a:t>
            </a:r>
          </a:p>
          <a:p>
            <a:pPr algn="ctr" defTabSz="914061"/>
            <a:r>
              <a:rPr lang="en-US" sz="1200" dirty="0">
                <a:solidFill>
                  <a:schemeClr val="tx1"/>
                </a:solidFill>
              </a:rPr>
              <a:t>TDS</a:t>
            </a:r>
          </a:p>
        </p:txBody>
      </p:sp>
      <p:sp>
        <p:nvSpPr>
          <p:cNvPr id="144" name="Rounded Rectangle 143"/>
          <p:cNvSpPr/>
          <p:nvPr/>
        </p:nvSpPr>
        <p:spPr bwMode="auto">
          <a:xfrm>
            <a:off x="381000" y="2628900"/>
            <a:ext cx="1371600" cy="74295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r>
              <a:rPr lang="en-US" sz="2400" dirty="0">
                <a:solidFill>
                  <a:schemeClr val="tx1"/>
                </a:solidFill>
              </a:rPr>
              <a:t>Your App</a:t>
            </a:r>
          </a:p>
        </p:txBody>
      </p:sp>
      <p:sp>
        <p:nvSpPr>
          <p:cNvPr id="145" name="TextBox 144"/>
          <p:cNvSpPr txBox="1"/>
          <p:nvPr/>
        </p:nvSpPr>
        <p:spPr>
          <a:xfrm>
            <a:off x="228601" y="4057651"/>
            <a:ext cx="3778214" cy="369332"/>
          </a:xfrm>
          <a:prstGeom prst="rect">
            <a:avLst/>
          </a:prstGeom>
          <a:noFill/>
        </p:spPr>
        <p:txBody>
          <a:bodyPr wrap="none" lIns="0" tIns="0" rIns="0" bIns="0" rtlCol="0">
            <a:spAutoFit/>
          </a:bodyPr>
          <a:lstStyle/>
          <a:p>
            <a:r>
              <a:rPr lang="en-US" sz="2400" b="1" dirty="0"/>
              <a:t>Change Connection String</a:t>
            </a:r>
          </a:p>
        </p:txBody>
      </p:sp>
      <p:cxnSp>
        <p:nvCxnSpPr>
          <p:cNvPr id="146" name="Curved Connector 145"/>
          <p:cNvCxnSpPr/>
          <p:nvPr/>
        </p:nvCxnSpPr>
        <p:spPr>
          <a:xfrm rot="16200000" flipV="1">
            <a:off x="1230303" y="3627447"/>
            <a:ext cx="571500" cy="288907"/>
          </a:xfrm>
          <a:prstGeom prst="curvedConnector3">
            <a:avLst>
              <a:gd name="adj1" fmla="val 55217"/>
            </a:avLst>
          </a:prstGeom>
          <a:ln>
            <a:tailEnd type="arrow"/>
          </a:ln>
        </p:spPr>
        <p:style>
          <a:lnRef idx="3">
            <a:schemeClr val="dk1"/>
          </a:lnRef>
          <a:fillRef idx="0">
            <a:schemeClr val="dk1"/>
          </a:fillRef>
          <a:effectRef idx="2">
            <a:schemeClr val="dk1"/>
          </a:effectRef>
          <a:fontRef idx="minor">
            <a:schemeClr val="tx1"/>
          </a:fontRef>
        </p:style>
      </p:cxnSp>
      <p:cxnSp>
        <p:nvCxnSpPr>
          <p:cNvPr id="147" name=" 17"/>
          <p:cNvCxnSpPr>
            <a:stCxn id="143" idx="3"/>
            <a:endCxn id="39" idx="3"/>
          </p:cNvCxnSpPr>
          <p:nvPr/>
        </p:nvCxnSpPr>
        <p:spPr>
          <a:xfrm flipV="1">
            <a:off x="3962402" y="1873990"/>
            <a:ext cx="1075661" cy="1126387"/>
          </a:xfrm>
          <a:prstGeom prst="curvedConnector2">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48" name="Curved Connector 147"/>
          <p:cNvCxnSpPr>
            <a:stCxn id="144" idx="3"/>
            <a:endCxn id="143" idx="1"/>
          </p:cNvCxnSpPr>
          <p:nvPr/>
        </p:nvCxnSpPr>
        <p:spPr>
          <a:xfrm>
            <a:off x="1752600" y="3000376"/>
            <a:ext cx="1066800" cy="1191"/>
          </a:xfrm>
          <a:prstGeom prst="curvedConnector3">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49" name="Curved Connector 148"/>
          <p:cNvCxnSpPr/>
          <p:nvPr/>
        </p:nvCxnSpPr>
        <p:spPr>
          <a:xfrm rot="16200000" flipH="1">
            <a:off x="5264004" y="1648047"/>
            <a:ext cx="606056" cy="1057939"/>
          </a:xfrm>
          <a:prstGeom prst="curvedConnector2">
            <a:avLst/>
          </a:prstGeom>
          <a:ln>
            <a:tailEnd type="arrow"/>
          </a:ln>
        </p:spPr>
        <p:style>
          <a:lnRef idx="3">
            <a:schemeClr val="dk1"/>
          </a:lnRef>
          <a:fillRef idx="0">
            <a:schemeClr val="dk1"/>
          </a:fillRef>
          <a:effectRef idx="2">
            <a:schemeClr val="dk1"/>
          </a:effectRef>
          <a:fontRef idx="minor">
            <a:schemeClr val="tx1"/>
          </a:fontRef>
        </p:style>
      </p:cxnSp>
      <p:cxnSp>
        <p:nvCxnSpPr>
          <p:cNvPr id="150" name="Curved Connector 149"/>
          <p:cNvCxnSpPr/>
          <p:nvPr/>
        </p:nvCxnSpPr>
        <p:spPr>
          <a:xfrm rot="16200000" flipH="1">
            <a:off x="4711554" y="2200498"/>
            <a:ext cx="948956" cy="295939"/>
          </a:xfrm>
          <a:prstGeom prst="curvedConnector2">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7590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2000"/>
                                        <p:tgtEl>
                                          <p:spTgt spid="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2000"/>
                                        <p:tgtEl>
                                          <p:spTgt spid="1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2000"/>
                                        <p:tgtEl>
                                          <p:spTgt spid="14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2000"/>
                                        <p:tgtEl>
                                          <p:spTgt spid="14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fade">
                                      <p:cBhvr>
                                        <p:cTn id="23" dur="2000"/>
                                        <p:tgtEl>
                                          <p:spTgt spid="149"/>
                                        </p:tgtEl>
                                      </p:cBhvr>
                                    </p:animEffect>
                                  </p:childTnLst>
                                </p:cTn>
                              </p:par>
                              <p:par>
                                <p:cTn id="24" presetID="10" presetClass="entr" presetSubtype="0" fill="hold" nodeType="with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2000"/>
                                        <p:tgtEl>
                                          <p:spTgt spid="150"/>
                                        </p:tgtEl>
                                      </p:cBhvr>
                                    </p:animEffect>
                                  </p:childTnLst>
                                </p:cTn>
                              </p:par>
                              <p:par>
                                <p:cTn id="27" presetID="10" presetClass="exit" presetSubtype="0" fill="hold" nodeType="withEffect">
                                  <p:stCondLst>
                                    <p:cond delay="0"/>
                                  </p:stCondLst>
                                  <p:childTnLst>
                                    <p:animEffect transition="out" filter="fade">
                                      <p:cBhvr>
                                        <p:cTn id="28" dur="2000"/>
                                        <p:tgtEl>
                                          <p:spTgt spid="149"/>
                                        </p:tgtEl>
                                      </p:cBhvr>
                                    </p:animEffect>
                                    <p:set>
                                      <p:cBhvr>
                                        <p:cTn id="29" dur="1" fill="hold">
                                          <p:stCondLst>
                                            <p:cond delay="1999"/>
                                          </p:stCondLst>
                                        </p:cTn>
                                        <p:tgtEl>
                                          <p:spTgt spid="14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150"/>
                                        </p:tgtEl>
                                      </p:cBhvr>
                                    </p:animEffect>
                                    <p:set>
                                      <p:cBhvr>
                                        <p:cTn id="32" dur="1" fill="hold">
                                          <p:stCondLst>
                                            <p:cond delay="1999"/>
                                          </p:stCondLst>
                                        </p:cTn>
                                        <p:tgtEl>
                                          <p:spTgt spid="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5"/>
            <a:ext cx="8363938" cy="553998"/>
          </a:xfrm>
        </p:spPr>
        <p:txBody>
          <a:bodyPr/>
          <a:lstStyle/>
          <a:p>
            <a:r>
              <a:rPr lang="en-US" sz="4000" dirty="0"/>
              <a:t>SQL Azure Data Sync</a:t>
            </a:r>
          </a:p>
        </p:txBody>
      </p:sp>
      <p:sp>
        <p:nvSpPr>
          <p:cNvPr id="3" name="Text Placeholder 2"/>
          <p:cNvSpPr>
            <a:spLocks noGrp="1"/>
          </p:cNvSpPr>
          <p:nvPr>
            <p:ph idx="1"/>
          </p:nvPr>
        </p:nvSpPr>
        <p:spPr>
          <a:prstGeom prst="rect">
            <a:avLst/>
          </a:prstGeom>
        </p:spPr>
        <p:txBody>
          <a:bodyPr lIns="68586" tIns="34294" rIns="68586" bIns="34294"/>
          <a:lstStyle/>
          <a:p>
            <a:r>
              <a:rPr lang="en-US" sz="2100" dirty="0"/>
              <a:t>Geo-replication of SQL Azure data </a:t>
            </a:r>
            <a:br>
              <a:rPr lang="en-US" sz="2100" dirty="0"/>
            </a:br>
            <a:r>
              <a:rPr lang="en-US" sz="2100" dirty="0"/>
              <a:t>and spanning on-premises with cloud</a:t>
            </a:r>
          </a:p>
          <a:p>
            <a:pPr lvl="1"/>
            <a:r>
              <a:rPr lang="en-US" sz="1800" dirty="0"/>
              <a:t>CTP1 released in June with </a:t>
            </a:r>
            <a:br>
              <a:rPr lang="en-US" sz="1800" dirty="0"/>
            </a:br>
            <a:r>
              <a:rPr lang="en-US" sz="1800" dirty="0"/>
              <a:t>geo-replication</a:t>
            </a:r>
          </a:p>
          <a:p>
            <a:pPr lvl="1"/>
            <a:r>
              <a:rPr lang="en-US" sz="1800" dirty="0"/>
              <a:t>CTP2 to be released Q4CY10; </a:t>
            </a:r>
            <a:br>
              <a:rPr lang="en-US" sz="1800" dirty="0"/>
            </a:br>
            <a:r>
              <a:rPr lang="en-US" sz="1800" dirty="0"/>
              <a:t>adds sync between SQL Server and </a:t>
            </a:r>
            <a:br>
              <a:rPr lang="en-US" sz="1800" dirty="0"/>
            </a:br>
            <a:r>
              <a:rPr lang="en-US" sz="1800" dirty="0"/>
              <a:t>SQL Azure</a:t>
            </a:r>
          </a:p>
          <a:p>
            <a:r>
              <a:rPr lang="en-US" sz="2100" dirty="0"/>
              <a:t>Builds on Sync Framework</a:t>
            </a:r>
          </a:p>
          <a:p>
            <a:pPr lvl="1"/>
            <a:r>
              <a:rPr lang="en-US" sz="1800" dirty="0"/>
              <a:t>Sync data between SQL Azure, SQL Compact and SQL Server</a:t>
            </a:r>
          </a:p>
          <a:p>
            <a:pPr lvl="1"/>
            <a:r>
              <a:rPr lang="en-US" sz="1800" dirty="0"/>
              <a:t>Sync </a:t>
            </a:r>
            <a:r>
              <a:rPr lang="en-US" sz="1800" dirty="0" err="1"/>
              <a:t>Fx</a:t>
            </a:r>
            <a:r>
              <a:rPr lang="en-US" sz="1800" dirty="0"/>
              <a:t> 2.1 RTW on August 18</a:t>
            </a:r>
            <a:r>
              <a:rPr lang="en-US" sz="1800" baseline="30000" dirty="0"/>
              <a:t>th</a:t>
            </a:r>
          </a:p>
          <a:p>
            <a:pPr lvl="1"/>
            <a:r>
              <a:rPr lang="en-US" sz="1800" dirty="0"/>
              <a:t>Next version enables sync for offline clients</a:t>
            </a:r>
          </a:p>
        </p:txBody>
      </p:sp>
      <p:grpSp>
        <p:nvGrpSpPr>
          <p:cNvPr id="4" name="Group 3"/>
          <p:cNvGrpSpPr/>
          <p:nvPr/>
        </p:nvGrpSpPr>
        <p:grpSpPr>
          <a:xfrm>
            <a:off x="5257978" y="361950"/>
            <a:ext cx="3809822" cy="2787018"/>
            <a:chOff x="3607911" y="1393188"/>
            <a:chExt cx="5078440" cy="3716023"/>
          </a:xfrm>
        </p:grpSpPr>
        <p:pic>
          <p:nvPicPr>
            <p:cNvPr id="5" name="Picture 4" descr="C:\Program Files\Microsoft Resource DVD Artwork\DVD_ART\Artwork_Imagery\Shapes and Graphics\Internet Cloud\cloud illustration icon.png"/>
            <p:cNvPicPr>
              <a:picLocks noChangeAspect="1" noChangeArrowheads="1"/>
            </p:cNvPicPr>
            <p:nvPr/>
          </p:nvPicPr>
          <p:blipFill>
            <a:blip r:embed="rId2" cstate="print"/>
            <a:srcRect/>
            <a:stretch>
              <a:fillRect/>
            </a:stretch>
          </p:blipFill>
          <p:spPr bwMode="auto">
            <a:xfrm>
              <a:off x="5078908" y="1841901"/>
              <a:ext cx="2407845" cy="3267310"/>
            </a:xfrm>
            <a:prstGeom prst="rect">
              <a:avLst/>
            </a:prstGeom>
            <a:noFill/>
          </p:spPr>
        </p:pic>
        <p:pic>
          <p:nvPicPr>
            <p:cNvPr id="6" name="Picture 5" descr="\\server3\restrict\ftp_root\clients\white_Whale\5-00430 PDC\Working\David\Art\Mesh_Database.png"/>
            <p:cNvPicPr>
              <a:picLocks noChangeAspect="1" noChangeArrowheads="1"/>
            </p:cNvPicPr>
            <p:nvPr/>
          </p:nvPicPr>
          <p:blipFill>
            <a:blip r:embed="rId3" cstate="print"/>
            <a:srcRect/>
            <a:stretch>
              <a:fillRect/>
            </a:stretch>
          </p:blipFill>
          <p:spPr bwMode="auto">
            <a:xfrm>
              <a:off x="5564605" y="3247242"/>
              <a:ext cx="418070" cy="503444"/>
            </a:xfrm>
            <a:prstGeom prst="rect">
              <a:avLst/>
            </a:prstGeom>
            <a:noFill/>
          </p:spPr>
        </p:pic>
        <p:sp>
          <p:nvSpPr>
            <p:cNvPr id="7" name="Flowchart: Magnetic Disk 6"/>
            <p:cNvSpPr/>
            <p:nvPr/>
          </p:nvSpPr>
          <p:spPr>
            <a:xfrm>
              <a:off x="4446897" y="2741417"/>
              <a:ext cx="418071" cy="475900"/>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cxnSp>
          <p:nvCxnSpPr>
            <p:cNvPr id="8" name="Straight Arrow Connector 7"/>
            <p:cNvCxnSpPr/>
            <p:nvPr/>
          </p:nvCxnSpPr>
          <p:spPr>
            <a:xfrm>
              <a:off x="4937625" y="2979367"/>
              <a:ext cx="458408" cy="31384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937625" y="3864817"/>
              <a:ext cx="533400" cy="24509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980605" y="2928323"/>
              <a:ext cx="300155" cy="26767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26708" y="3254144"/>
              <a:ext cx="1" cy="40311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2" name="Picture 11" descr="C:\DVD_ART36\Artwork_Imagery\Icons - Illustrations\_ REAL VISTA STYLE\desktop computer.png"/>
            <p:cNvPicPr>
              <a:picLocks noChangeAspect="1" noChangeArrowheads="1"/>
            </p:cNvPicPr>
            <p:nvPr/>
          </p:nvPicPr>
          <p:blipFill>
            <a:blip r:embed="rId4" cstate="print"/>
            <a:srcRect/>
            <a:stretch>
              <a:fillRect/>
            </a:stretch>
          </p:blipFill>
          <p:spPr bwMode="auto">
            <a:xfrm>
              <a:off x="7580323" y="3174423"/>
              <a:ext cx="780205" cy="780205"/>
            </a:xfrm>
            <a:prstGeom prst="rect">
              <a:avLst/>
            </a:prstGeom>
            <a:noFill/>
          </p:spPr>
        </p:pic>
        <p:sp>
          <p:nvSpPr>
            <p:cNvPr id="13" name="Can 12"/>
            <p:cNvSpPr/>
            <p:nvPr/>
          </p:nvSpPr>
          <p:spPr>
            <a:xfrm>
              <a:off x="8126908" y="2644544"/>
              <a:ext cx="228600" cy="304800"/>
            </a:xfrm>
            <a:prstGeom prst="can">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100" b="1" dirty="0">
                <a:solidFill>
                  <a:prstClr val="black"/>
                </a:solidFill>
              </a:endParaRPr>
            </a:p>
          </p:txBody>
        </p:sp>
        <p:sp>
          <p:nvSpPr>
            <p:cNvPr id="14" name="Can 13"/>
            <p:cNvSpPr/>
            <p:nvPr/>
          </p:nvSpPr>
          <p:spPr>
            <a:xfrm>
              <a:off x="8279308" y="3738256"/>
              <a:ext cx="228600" cy="304800"/>
            </a:xfrm>
            <a:prstGeom prst="can">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100" b="1" dirty="0">
                <a:solidFill>
                  <a:prstClr val="black"/>
                </a:solidFill>
              </a:endParaRPr>
            </a:p>
          </p:txBody>
        </p:sp>
        <p:sp>
          <p:nvSpPr>
            <p:cNvPr id="15" name="Can 14"/>
            <p:cNvSpPr/>
            <p:nvPr/>
          </p:nvSpPr>
          <p:spPr>
            <a:xfrm>
              <a:off x="8230087" y="4414766"/>
              <a:ext cx="228600" cy="304800"/>
            </a:xfrm>
            <a:prstGeom prst="can">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100" b="1" dirty="0">
                <a:solidFill>
                  <a:prstClr val="black"/>
                </a:solidFill>
              </a:endParaRPr>
            </a:p>
          </p:txBody>
        </p:sp>
        <p:cxnSp>
          <p:nvCxnSpPr>
            <p:cNvPr id="16" name="Straight Arrow Connector 15"/>
            <p:cNvCxnSpPr/>
            <p:nvPr/>
          </p:nvCxnSpPr>
          <p:spPr>
            <a:xfrm>
              <a:off x="7032769" y="3482744"/>
              <a:ext cx="453984"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3607911" y="1393188"/>
              <a:ext cx="1863113"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On-Premises</a:t>
              </a:r>
              <a:endParaRPr lang="en-US" b="1" dirty="0"/>
            </a:p>
          </p:txBody>
        </p:sp>
        <p:sp>
          <p:nvSpPr>
            <p:cNvPr id="18" name="TextBox 27"/>
            <p:cNvSpPr txBox="1"/>
            <p:nvPr/>
          </p:nvSpPr>
          <p:spPr>
            <a:xfrm>
              <a:off x="5585159" y="1393188"/>
              <a:ext cx="120015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Cloud</a:t>
              </a:r>
              <a:endParaRPr lang="en-US" b="1" dirty="0"/>
            </a:p>
          </p:txBody>
        </p:sp>
        <p:sp>
          <p:nvSpPr>
            <p:cNvPr id="19" name="TextBox 28"/>
            <p:cNvSpPr txBox="1"/>
            <p:nvPr/>
          </p:nvSpPr>
          <p:spPr>
            <a:xfrm>
              <a:off x="7089937" y="1393188"/>
              <a:ext cx="1596414"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Offline Clients</a:t>
              </a:r>
              <a:endParaRPr lang="en-US" b="1" dirty="0"/>
            </a:p>
          </p:txBody>
        </p:sp>
        <p:cxnSp>
          <p:nvCxnSpPr>
            <p:cNvPr id="20" name="Straight Arrow Connector 19"/>
            <p:cNvCxnSpPr/>
            <p:nvPr/>
          </p:nvCxnSpPr>
          <p:spPr>
            <a:xfrm flipH="1" flipV="1">
              <a:off x="5938429" y="3787544"/>
              <a:ext cx="283479" cy="22556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1" name="Picture 20" descr="C:\DVD_ART36\Artwork_Imagery\Icons - Illustrations\Buildings\highrise, office building skyscraper enterprise sa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3250" y="2297494"/>
              <a:ext cx="622667" cy="934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5271" y="2302917"/>
              <a:ext cx="341557" cy="66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4079" y="4062655"/>
              <a:ext cx="366730" cy="67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server3\restrict\ftp_root\clients\white_Whale\5-00430 PDC\Working\David\Art\Mesh_Database.png"/>
            <p:cNvPicPr>
              <a:picLocks noChangeAspect="1" noChangeArrowheads="1"/>
            </p:cNvPicPr>
            <p:nvPr/>
          </p:nvPicPr>
          <p:blipFill>
            <a:blip r:embed="rId3" cstate="print"/>
            <a:srcRect/>
            <a:stretch>
              <a:fillRect/>
            </a:stretch>
          </p:blipFill>
          <p:spPr bwMode="auto">
            <a:xfrm>
              <a:off x="6344038" y="2676601"/>
              <a:ext cx="418070" cy="503444"/>
            </a:xfrm>
            <a:prstGeom prst="rect">
              <a:avLst/>
            </a:prstGeom>
            <a:noFill/>
          </p:spPr>
        </p:pic>
        <p:pic>
          <p:nvPicPr>
            <p:cNvPr id="25" name="Picture 24" descr="\\server3\restrict\ftp_root\clients\white_Whale\5-00430 PDC\Working\David\Art\Mesh_Database.png"/>
            <p:cNvPicPr>
              <a:picLocks noChangeAspect="1" noChangeArrowheads="1"/>
            </p:cNvPicPr>
            <p:nvPr/>
          </p:nvPicPr>
          <p:blipFill>
            <a:blip r:embed="rId3" cstate="print"/>
            <a:srcRect/>
            <a:stretch>
              <a:fillRect/>
            </a:stretch>
          </p:blipFill>
          <p:spPr bwMode="auto">
            <a:xfrm>
              <a:off x="6344038" y="3766156"/>
              <a:ext cx="418070" cy="503444"/>
            </a:xfrm>
            <a:prstGeom prst="rect">
              <a:avLst/>
            </a:prstGeom>
            <a:noFill/>
          </p:spPr>
        </p:pic>
        <p:sp>
          <p:nvSpPr>
            <p:cNvPr id="26" name="Flowchart: Magnetic Disk 25"/>
            <p:cNvSpPr/>
            <p:nvPr/>
          </p:nvSpPr>
          <p:spPr>
            <a:xfrm>
              <a:off x="4446897" y="3864817"/>
              <a:ext cx="418071" cy="475900"/>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pic>
          <p:nvPicPr>
            <p:cNvPr id="27" name="Picture 26" descr="C:\DVD_ART36\Artwork_Imagery\Icons - Illustrations\Buildings\highrise, office building skyscraper enterprise sa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3250" y="3420894"/>
              <a:ext cx="622667" cy="93400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p:cNvCxnSpPr/>
            <p:nvPr/>
          </p:nvCxnSpPr>
          <p:spPr>
            <a:xfrm>
              <a:off x="7032769" y="3842155"/>
              <a:ext cx="648056" cy="42744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984499" y="2637700"/>
              <a:ext cx="696326" cy="49859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894447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5"/>
            <a:ext cx="8363938" cy="553998"/>
          </a:xfrm>
        </p:spPr>
        <p:txBody>
          <a:bodyPr/>
          <a:lstStyle/>
          <a:p>
            <a:r>
              <a:rPr lang="en-US" sz="4000" dirty="0" smtClean="0"/>
              <a:t>Monthly Service Level Agreement</a:t>
            </a:r>
            <a:endParaRPr lang="en-US" sz="4000" dirty="0"/>
          </a:p>
        </p:txBody>
      </p:sp>
      <p:sp>
        <p:nvSpPr>
          <p:cNvPr id="3" name="Rectangle 2"/>
          <p:cNvSpPr/>
          <p:nvPr/>
        </p:nvSpPr>
        <p:spPr bwMode="auto">
          <a:xfrm rot="10800000">
            <a:off x="2380" y="988828"/>
            <a:ext cx="9141619" cy="4274289"/>
          </a:xfrm>
          <a:prstGeom prst="rect">
            <a:avLst/>
          </a:prstGeom>
          <a:gradFill>
            <a:gsLst>
              <a:gs pos="0">
                <a:srgbClr val="000000">
                  <a:alpha val="70000"/>
                </a:srgbClr>
              </a:gs>
              <a:gs pos="100000">
                <a:srgbClr val="000000">
                  <a:alpha val="0"/>
                </a:srgbClr>
              </a:gs>
            </a:gsLst>
          </a:gradFill>
          <a:ln>
            <a:headEnd type="none" w="med" len="med"/>
            <a:tailEnd type="none" w="med" len="med"/>
          </a:ln>
          <a:effectLst/>
          <a:scene3d>
            <a:camera prst="orthographicFront"/>
            <a:lightRig rig="threePt" dir="t"/>
          </a:scene3d>
          <a:sp3d prstMaterial="matte">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400" dirty="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4" name="Rectangle 3"/>
          <p:cNvSpPr/>
          <p:nvPr/>
        </p:nvSpPr>
        <p:spPr bwMode="auto">
          <a:xfrm rot="10800000">
            <a:off x="-3" y="1985416"/>
            <a:ext cx="9144003" cy="1709715"/>
          </a:xfrm>
          <a:prstGeom prst="rect">
            <a:avLst/>
          </a:prstGeom>
          <a:gradFill>
            <a:gsLst>
              <a:gs pos="0">
                <a:srgbClr val="000000">
                  <a:alpha val="0"/>
                </a:srgbClr>
              </a:gs>
              <a:gs pos="50000">
                <a:srgbClr val="000000">
                  <a:alpha val="40000"/>
                </a:srgbClr>
              </a:gs>
              <a:gs pos="10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91436" tIns="45718" rIns="91436" bIns="45718" rtlCol="0" anchor="ctr"/>
          <a:lstStyle/>
          <a:p>
            <a:pPr algn="ctr" defTabSz="914362" fontAlgn="base">
              <a:spcBef>
                <a:spcPct val="0"/>
              </a:spcBef>
              <a:spcAft>
                <a:spcPct val="0"/>
              </a:spcAft>
              <a:defRPr/>
            </a:pPr>
            <a:endParaRPr lang="en-US" sz="1100" kern="0" dirty="0">
              <a:solidFill>
                <a:srgbClr val="000000"/>
              </a:solidFill>
            </a:endParaRPr>
          </a:p>
        </p:txBody>
      </p:sp>
      <p:grpSp>
        <p:nvGrpSpPr>
          <p:cNvPr id="5" name="Group 4"/>
          <p:cNvGrpSpPr/>
          <p:nvPr/>
        </p:nvGrpSpPr>
        <p:grpSpPr>
          <a:xfrm>
            <a:off x="1905427" y="1164806"/>
            <a:ext cx="1675375" cy="3276567"/>
            <a:chOff x="2509894" y="1553075"/>
            <a:chExt cx="2233250" cy="4368756"/>
          </a:xfrm>
        </p:grpSpPr>
        <p:sp>
          <p:nvSpPr>
            <p:cNvPr id="6" name="TextBox 5"/>
            <p:cNvSpPr txBox="1"/>
            <p:nvPr/>
          </p:nvSpPr>
          <p:spPr>
            <a:xfrm>
              <a:off x="2511446" y="2865279"/>
              <a:ext cx="2164233" cy="2765885"/>
            </a:xfrm>
            <a:prstGeom prst="rect">
              <a:avLst/>
            </a:prstGeom>
            <a:noFill/>
          </p:spPr>
          <p:txBody>
            <a:bodyPr wrap="square" rtlCol="0">
              <a:spAutoFit/>
            </a:bodyPr>
            <a:lstStyle/>
            <a:p>
              <a:pPr marL="225416" indent="-225416" fontAlgn="base">
                <a:lnSpc>
                  <a:spcPct val="90000"/>
                </a:lnSpc>
                <a:spcBef>
                  <a:spcPct val="20000"/>
                </a:spcBef>
                <a:spcAft>
                  <a:spcPct val="0"/>
                </a:spcAft>
                <a:buSzPct val="90000"/>
                <a:buBlip>
                  <a:blip r:embed="rId3"/>
                </a:buBlip>
              </a:pPr>
              <a: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t>All running roles will </a:t>
              </a:r>
              <a:b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br>
              <a: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t>be continuously monitored</a:t>
              </a:r>
            </a:p>
            <a:p>
              <a:pPr marL="225416" indent="-225416" fontAlgn="base">
                <a:lnSpc>
                  <a:spcPct val="90000"/>
                </a:lnSpc>
                <a:spcBef>
                  <a:spcPct val="20000"/>
                </a:spcBef>
                <a:spcAft>
                  <a:spcPct val="0"/>
                </a:spcAft>
                <a:buSzPct val="90000"/>
                <a:buBlip>
                  <a:blip r:embed="rId3"/>
                </a:buBlip>
              </a:pPr>
              <a: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t>If role is not running, we will detect and initiate corrective state</a:t>
              </a:r>
            </a:p>
          </p:txBody>
        </p:sp>
        <p:sp>
          <p:nvSpPr>
            <p:cNvPr id="7" name="Rectangle 6"/>
            <p:cNvSpPr/>
            <p:nvPr/>
          </p:nvSpPr>
          <p:spPr bwMode="auto">
            <a:xfrm>
              <a:off x="2511099" y="1853057"/>
              <a:ext cx="2228726" cy="4068774"/>
            </a:xfrm>
            <a:prstGeom prst="rect">
              <a:avLst/>
            </a:prstGeom>
            <a:noFill/>
            <a:ln w="19050">
              <a:gradFill>
                <a:gsLst>
                  <a:gs pos="0">
                    <a:srgbClr val="FFFFFF">
                      <a:alpha val="0"/>
                    </a:srgbClr>
                  </a:gs>
                  <a:gs pos="100000">
                    <a:srgbClr val="FFFFFF"/>
                  </a:gs>
                </a:gsLst>
                <a:lin ang="5400000" scaled="0"/>
              </a:gradFill>
              <a:headEnd type="none" w="med" len="med"/>
              <a:tailEnd type="none" w="med" len="med"/>
            </a:ln>
            <a:effectLst>
              <a:outerShdw blurRad="63500" sx="101000" sy="101000" algn="ctr" rotWithShape="0">
                <a:srgbClr val="FFFFFF">
                  <a:alpha val="15000"/>
                </a:srgbClr>
              </a:outerShdw>
              <a:reflection blurRad="6350" stA="50000" endA="300" endPos="38500" dist="50800" dir="5400000" sy="-100000" algn="bl" rotWithShape="0"/>
            </a:effectLst>
            <a:scene3d>
              <a:camera prst="orthographicFront">
                <a:rot lat="0" lon="0" rev="0"/>
              </a:camera>
              <a:lightRig rig="threePt" dir="t"/>
            </a:scene3d>
            <a:sp3d prstMaterial="matte">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lnSpc>
                  <a:spcPct val="90000"/>
                </a:lnSpc>
                <a:spcBef>
                  <a:spcPct val="0"/>
                </a:spcBef>
                <a:spcAft>
                  <a:spcPct val="0"/>
                </a:spcAft>
                <a:defRPr/>
              </a:pPr>
              <a:endParaRPr lang="en-US" sz="2400" dirty="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cxnSp>
          <p:nvCxnSpPr>
            <p:cNvPr id="8" name="Straight Connector 7"/>
            <p:cNvCxnSpPr/>
            <p:nvPr/>
          </p:nvCxnSpPr>
          <p:spPr>
            <a:xfrm>
              <a:off x="2612405" y="2648267"/>
              <a:ext cx="2026115"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12405" y="4917093"/>
              <a:ext cx="2026115"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12405" y="5200442"/>
              <a:ext cx="2026115" cy="640175"/>
            </a:xfrm>
            <a:prstGeom prst="rect">
              <a:avLst/>
            </a:prstGeom>
            <a:noFill/>
          </p:spPr>
          <p:txBody>
            <a:bodyPr wrap="square" lIns="0" rIns="0" rtlCol="0">
              <a:spAutoFit/>
            </a:bodyPr>
            <a:lstStyle/>
            <a:p>
              <a:pPr marL="0" lvl="1" indent="-231765" algn="ctr" defTabSz="914061" fontAlgn="base">
                <a:lnSpc>
                  <a:spcPct val="90000"/>
                </a:lnSpc>
                <a:spcBef>
                  <a:spcPct val="0"/>
                </a:spcBef>
                <a:spcAft>
                  <a:spcPct val="0"/>
                </a:spcAft>
                <a:buClr>
                  <a:srgbClr val="FFC000"/>
                </a:buClr>
              </a:pPr>
              <a:r>
                <a:rPr lang="en-US" sz="2800" b="1" spc="-50" dirty="0">
                  <a:gradFill>
                    <a:gsLst>
                      <a:gs pos="0">
                        <a:schemeClr val="tx1"/>
                      </a:gs>
                      <a:gs pos="100000">
                        <a:schemeClr val="tx1"/>
                      </a:gs>
                    </a:gsLst>
                    <a:lin ang="5400000" scaled="0"/>
                  </a:gradFill>
                </a:rPr>
                <a:t>&gt;99.9%</a:t>
              </a:r>
            </a:p>
          </p:txBody>
        </p:sp>
        <p:grpSp>
          <p:nvGrpSpPr>
            <p:cNvPr id="11" name="Group 10"/>
            <p:cNvGrpSpPr/>
            <p:nvPr/>
          </p:nvGrpSpPr>
          <p:grpSpPr>
            <a:xfrm>
              <a:off x="2509894" y="1553075"/>
              <a:ext cx="2233250" cy="1061502"/>
              <a:chOff x="2521094" y="1553075"/>
              <a:chExt cx="2233250" cy="1061502"/>
            </a:xfrm>
          </p:grpSpPr>
          <p:sp>
            <p:nvSpPr>
              <p:cNvPr id="12" name="Rounded Rectangle 11"/>
              <p:cNvSpPr/>
              <p:nvPr/>
            </p:nvSpPr>
            <p:spPr bwMode="auto">
              <a:xfrm>
                <a:off x="2521094" y="1553075"/>
                <a:ext cx="2231136" cy="781050"/>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r>
                  <a:rPr lang="en-US" sz="2400" spc="-50" dirty="0">
                    <a:gradFill>
                      <a:gsLst>
                        <a:gs pos="0">
                          <a:srgbClr val="FFFFFF"/>
                        </a:gs>
                        <a:gs pos="100000">
                          <a:srgbClr val="FFFFFF"/>
                        </a:gs>
                      </a:gsLst>
                      <a:lin ang="5400000" scaled="0"/>
                    </a:gradFill>
                  </a:rPr>
                  <a:t>  </a:t>
                </a:r>
              </a:p>
            </p:txBody>
          </p:sp>
          <p:sp>
            <p:nvSpPr>
              <p:cNvPr id="13" name="TextBox 12"/>
              <p:cNvSpPr txBox="1"/>
              <p:nvPr/>
            </p:nvSpPr>
            <p:spPr>
              <a:xfrm>
                <a:off x="2622101" y="1605070"/>
                <a:ext cx="2132243" cy="1009507"/>
              </a:xfrm>
              <a:prstGeom prst="rect">
                <a:avLst/>
              </a:prstGeom>
              <a:noFill/>
            </p:spPr>
            <p:txBody>
              <a:bodyPr wrap="square" lIns="0" rIns="0" rtlCol="0">
                <a:spAutoFit/>
              </a:bodyPr>
              <a:lstStyle/>
              <a:p>
                <a:pPr marL="0" lvl="1" algn="ctr" defTabSz="914061" fontAlgn="base">
                  <a:lnSpc>
                    <a:spcPct val="90000"/>
                  </a:lnSpc>
                  <a:spcBef>
                    <a:spcPct val="0"/>
                  </a:spcBef>
                  <a:spcAft>
                    <a:spcPct val="0"/>
                  </a:spcAft>
                  <a:buClr>
                    <a:srgbClr val="FFC000"/>
                  </a:buClr>
                </a:pPr>
                <a:r>
                  <a:rPr lang="en-US" sz="1600" spc="-50" dirty="0">
                    <a:gradFill>
                      <a:gsLst>
                        <a:gs pos="0">
                          <a:schemeClr val="tx1"/>
                        </a:gs>
                        <a:gs pos="100000">
                          <a:schemeClr val="tx1"/>
                        </a:gs>
                      </a:gsLst>
                      <a:lin ang="5400000" scaled="0"/>
                    </a:gradFill>
                  </a:rPr>
                  <a:t>Instance monitoring </a:t>
                </a:r>
                <a:br>
                  <a:rPr lang="en-US" sz="1600" spc="-50" dirty="0">
                    <a:gradFill>
                      <a:gsLst>
                        <a:gs pos="0">
                          <a:schemeClr val="tx1"/>
                        </a:gs>
                        <a:gs pos="100000">
                          <a:schemeClr val="tx1"/>
                        </a:gs>
                      </a:gsLst>
                      <a:lin ang="5400000" scaled="0"/>
                    </a:gradFill>
                  </a:rPr>
                </a:br>
                <a:r>
                  <a:rPr lang="en-US" sz="1600" spc="-50" dirty="0">
                    <a:gradFill>
                      <a:gsLst>
                        <a:gs pos="0">
                          <a:schemeClr val="tx1"/>
                        </a:gs>
                        <a:gs pos="100000">
                          <a:schemeClr val="tx1"/>
                        </a:gs>
                      </a:gsLst>
                      <a:lin ang="5400000" scaled="0"/>
                    </a:gradFill>
                  </a:rPr>
                  <a:t>and restart</a:t>
                </a:r>
              </a:p>
            </p:txBody>
          </p:sp>
        </p:grpSp>
      </p:grpSp>
      <p:grpSp>
        <p:nvGrpSpPr>
          <p:cNvPr id="14" name="Group 13"/>
          <p:cNvGrpSpPr/>
          <p:nvPr/>
        </p:nvGrpSpPr>
        <p:grpSpPr>
          <a:xfrm>
            <a:off x="5516104" y="1164807"/>
            <a:ext cx="1689879" cy="3271838"/>
            <a:chOff x="7370528" y="1553075"/>
            <a:chExt cx="2252585" cy="4362450"/>
          </a:xfrm>
        </p:grpSpPr>
        <p:sp>
          <p:nvSpPr>
            <p:cNvPr id="15" name="Rectangle 14"/>
            <p:cNvSpPr/>
            <p:nvPr/>
          </p:nvSpPr>
          <p:spPr bwMode="auto">
            <a:xfrm>
              <a:off x="7393182" y="1774228"/>
              <a:ext cx="2228726" cy="4141297"/>
            </a:xfrm>
            <a:prstGeom prst="rect">
              <a:avLst/>
            </a:prstGeom>
            <a:noFill/>
            <a:ln w="19050">
              <a:gradFill>
                <a:gsLst>
                  <a:gs pos="0">
                    <a:srgbClr val="FFFFFF">
                      <a:alpha val="0"/>
                    </a:srgbClr>
                  </a:gs>
                  <a:gs pos="100000">
                    <a:srgbClr val="FFFFFF"/>
                  </a:gs>
                </a:gsLst>
                <a:lin ang="5400000" scaled="0"/>
              </a:gradFill>
              <a:headEnd type="none" w="med" len="med"/>
              <a:tailEnd type="none" w="med" len="med"/>
            </a:ln>
            <a:effectLst>
              <a:outerShdw blurRad="63500" sx="101000" sy="101000" algn="ctr" rotWithShape="0">
                <a:srgbClr val="FFFFFF">
                  <a:alpha val="15000"/>
                </a:srgbClr>
              </a:outerShdw>
              <a:reflection blurRad="6350" stA="50000" endA="300" endPos="38500" dist="50800" dir="5400000" sy="-100000" algn="bl" rotWithShape="0"/>
            </a:effectLst>
            <a:scene3d>
              <a:camera prst="orthographicFront">
                <a:rot lat="0" lon="0" rev="0"/>
              </a:camera>
              <a:lightRig rig="threePt" dir="t"/>
            </a:scene3d>
            <a:sp3d prstMaterial="matte">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lnSpc>
                  <a:spcPct val="90000"/>
                </a:lnSpc>
                <a:spcBef>
                  <a:spcPct val="0"/>
                </a:spcBef>
                <a:spcAft>
                  <a:spcPct val="0"/>
                </a:spcAft>
                <a:defRPr/>
              </a:pPr>
              <a:endParaRPr lang="en-US" sz="2400" dirty="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16" name="TextBox 15"/>
            <p:cNvSpPr txBox="1"/>
            <p:nvPr/>
          </p:nvSpPr>
          <p:spPr>
            <a:xfrm>
              <a:off x="7370528" y="2847337"/>
              <a:ext cx="2177509" cy="2248821"/>
            </a:xfrm>
            <a:prstGeom prst="rect">
              <a:avLst/>
            </a:prstGeom>
            <a:noFill/>
          </p:spPr>
          <p:txBody>
            <a:bodyPr wrap="square" rtlCol="0">
              <a:spAutoFit/>
            </a:bodyPr>
            <a:lstStyle/>
            <a:p>
              <a:pPr marL="225416" indent="-225416" fontAlgn="base">
                <a:lnSpc>
                  <a:spcPct val="90000"/>
                </a:lnSpc>
                <a:spcBef>
                  <a:spcPct val="20000"/>
                </a:spcBef>
                <a:spcAft>
                  <a:spcPct val="0"/>
                </a:spcAft>
                <a:buSzPct val="90000"/>
                <a:buBlip>
                  <a:blip r:embed="rId3"/>
                </a:buBlip>
              </a:pPr>
              <a: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t>Database is connected to the internet gateway </a:t>
              </a:r>
            </a:p>
            <a:p>
              <a:pPr marL="225416" indent="-225416" fontAlgn="base">
                <a:lnSpc>
                  <a:spcPct val="90000"/>
                </a:lnSpc>
                <a:spcBef>
                  <a:spcPct val="20000"/>
                </a:spcBef>
                <a:spcAft>
                  <a:spcPct val="0"/>
                </a:spcAft>
                <a:buSzPct val="90000"/>
                <a:buBlip>
                  <a:blip r:embed="rId3"/>
                </a:buBlip>
              </a:pPr>
              <a: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t>All databases will be continuously monitored</a:t>
              </a:r>
            </a:p>
          </p:txBody>
        </p:sp>
        <p:cxnSp>
          <p:nvCxnSpPr>
            <p:cNvPr id="17" name="Straight Connector 16"/>
            <p:cNvCxnSpPr/>
            <p:nvPr/>
          </p:nvCxnSpPr>
          <p:spPr>
            <a:xfrm>
              <a:off x="7494488" y="2648267"/>
              <a:ext cx="2026115"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94488" y="4917093"/>
              <a:ext cx="2026115"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94488" y="5193346"/>
              <a:ext cx="2026115" cy="640175"/>
            </a:xfrm>
            <a:prstGeom prst="rect">
              <a:avLst/>
            </a:prstGeom>
            <a:noFill/>
          </p:spPr>
          <p:txBody>
            <a:bodyPr wrap="square" lIns="0" rIns="0" rtlCol="0">
              <a:spAutoFit/>
            </a:bodyPr>
            <a:lstStyle/>
            <a:p>
              <a:pPr marL="0" lvl="1" indent="-231765" algn="ctr" defTabSz="914061" fontAlgn="base">
                <a:lnSpc>
                  <a:spcPct val="90000"/>
                </a:lnSpc>
                <a:spcBef>
                  <a:spcPct val="0"/>
                </a:spcBef>
                <a:spcAft>
                  <a:spcPct val="0"/>
                </a:spcAft>
                <a:buClr>
                  <a:srgbClr val="FFC000"/>
                </a:buClr>
              </a:pPr>
              <a:r>
                <a:rPr lang="en-US" sz="2800" b="1" spc="-50" dirty="0">
                  <a:gradFill>
                    <a:gsLst>
                      <a:gs pos="0">
                        <a:schemeClr val="tx1"/>
                      </a:gs>
                      <a:gs pos="100000">
                        <a:schemeClr val="tx1"/>
                      </a:gs>
                    </a:gsLst>
                    <a:lin ang="5400000" scaled="0"/>
                  </a:gradFill>
                </a:rPr>
                <a:t>&gt;99.9%</a:t>
              </a:r>
            </a:p>
          </p:txBody>
        </p:sp>
        <p:grpSp>
          <p:nvGrpSpPr>
            <p:cNvPr id="20" name="Group 19"/>
            <p:cNvGrpSpPr/>
            <p:nvPr/>
          </p:nvGrpSpPr>
          <p:grpSpPr>
            <a:xfrm>
              <a:off x="7391977" y="1553075"/>
              <a:ext cx="2231136" cy="843598"/>
              <a:chOff x="7356585" y="1553075"/>
              <a:chExt cx="2231136" cy="843598"/>
            </a:xfrm>
          </p:grpSpPr>
          <p:sp>
            <p:nvSpPr>
              <p:cNvPr id="21" name="Rounded Rectangle 20"/>
              <p:cNvSpPr/>
              <p:nvPr/>
            </p:nvSpPr>
            <p:spPr bwMode="auto">
              <a:xfrm>
                <a:off x="7356585" y="1553075"/>
                <a:ext cx="2231136" cy="781050"/>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r>
                  <a:rPr lang="en-US" sz="2400" spc="-50" dirty="0">
                    <a:gradFill>
                      <a:gsLst>
                        <a:gs pos="0">
                          <a:srgbClr val="FFFFFF"/>
                        </a:gs>
                        <a:gs pos="100000">
                          <a:srgbClr val="FFFFFF"/>
                        </a:gs>
                      </a:gsLst>
                      <a:lin ang="5400000" scaled="0"/>
                    </a:gradFill>
                  </a:rPr>
                  <a:t>  </a:t>
                </a:r>
              </a:p>
            </p:txBody>
          </p:sp>
          <p:sp>
            <p:nvSpPr>
              <p:cNvPr id="22" name="TextBox 21"/>
              <p:cNvSpPr txBox="1"/>
              <p:nvPr/>
            </p:nvSpPr>
            <p:spPr>
              <a:xfrm>
                <a:off x="7467265" y="1682631"/>
                <a:ext cx="2009775" cy="714042"/>
              </a:xfrm>
              <a:prstGeom prst="rect">
                <a:avLst/>
              </a:prstGeom>
              <a:noFill/>
            </p:spPr>
            <p:txBody>
              <a:bodyPr wrap="square" lIns="0" rIns="0" rtlCol="0">
                <a:spAutoFit/>
              </a:bodyPr>
              <a:lstStyle/>
              <a:p>
                <a:pPr marL="0" lvl="1" algn="ctr" defTabSz="914061" fontAlgn="base">
                  <a:lnSpc>
                    <a:spcPct val="90000"/>
                  </a:lnSpc>
                  <a:spcBef>
                    <a:spcPct val="0"/>
                  </a:spcBef>
                  <a:spcAft>
                    <a:spcPct val="0"/>
                  </a:spcAft>
                  <a:buClr>
                    <a:srgbClr val="FFC000"/>
                  </a:buClr>
                </a:pPr>
                <a:r>
                  <a:rPr lang="en-US" sz="1600" spc="-50" dirty="0">
                    <a:gradFill>
                      <a:gsLst>
                        <a:gs pos="0">
                          <a:schemeClr val="tx1"/>
                        </a:gs>
                        <a:gs pos="100000">
                          <a:schemeClr val="tx1"/>
                        </a:gs>
                      </a:gsLst>
                      <a:lin ang="5400000" scaled="0"/>
                    </a:gradFill>
                  </a:rPr>
                  <a:t>Database </a:t>
                </a:r>
              </a:p>
              <a:p>
                <a:pPr marL="0" lvl="1" algn="ctr" defTabSz="914061" fontAlgn="base">
                  <a:lnSpc>
                    <a:spcPct val="90000"/>
                  </a:lnSpc>
                  <a:spcBef>
                    <a:spcPct val="0"/>
                  </a:spcBef>
                  <a:spcAft>
                    <a:spcPct val="0"/>
                  </a:spcAft>
                  <a:buClr>
                    <a:srgbClr val="FFC000"/>
                  </a:buClr>
                </a:pPr>
                <a:r>
                  <a:rPr lang="en-US" sz="1600" spc="-50" dirty="0">
                    <a:gradFill>
                      <a:gsLst>
                        <a:gs pos="0">
                          <a:schemeClr val="tx1"/>
                        </a:gs>
                        <a:gs pos="100000">
                          <a:schemeClr val="tx1"/>
                        </a:gs>
                      </a:gsLst>
                      <a:lin ang="5400000" scaled="0"/>
                    </a:gradFill>
                  </a:rPr>
                  <a:t>availability </a:t>
                </a:r>
              </a:p>
            </p:txBody>
          </p:sp>
        </p:grpSp>
      </p:grpSp>
      <p:grpSp>
        <p:nvGrpSpPr>
          <p:cNvPr id="23" name="Group 22"/>
          <p:cNvGrpSpPr/>
          <p:nvPr/>
        </p:nvGrpSpPr>
        <p:grpSpPr>
          <a:xfrm>
            <a:off x="7334316" y="1164807"/>
            <a:ext cx="1809683" cy="3262360"/>
            <a:chOff x="9776538" y="1553074"/>
            <a:chExt cx="2412282" cy="4349813"/>
          </a:xfrm>
        </p:grpSpPr>
        <p:sp>
          <p:nvSpPr>
            <p:cNvPr id="24" name="Rectangle 23"/>
            <p:cNvSpPr/>
            <p:nvPr/>
          </p:nvSpPr>
          <p:spPr bwMode="auto">
            <a:xfrm>
              <a:off x="9780224" y="1711168"/>
              <a:ext cx="2228726" cy="4191719"/>
            </a:xfrm>
            <a:prstGeom prst="rect">
              <a:avLst/>
            </a:prstGeom>
            <a:noFill/>
            <a:ln w="19050">
              <a:gradFill>
                <a:gsLst>
                  <a:gs pos="0">
                    <a:srgbClr val="FFFFFF">
                      <a:alpha val="0"/>
                    </a:srgbClr>
                  </a:gs>
                  <a:gs pos="100000">
                    <a:srgbClr val="FFFFFF"/>
                  </a:gs>
                </a:gsLst>
                <a:lin ang="5400000" scaled="0"/>
              </a:gradFill>
              <a:headEnd type="none" w="med" len="med"/>
              <a:tailEnd type="none" w="med" len="med"/>
            </a:ln>
            <a:effectLst>
              <a:outerShdw blurRad="63500" sx="101000" sy="101000" algn="ctr" rotWithShape="0">
                <a:srgbClr val="FFFFFF">
                  <a:alpha val="15000"/>
                </a:srgbClr>
              </a:outerShdw>
              <a:reflection blurRad="6350" stA="50000" endA="300" endPos="38500" dist="50800" dir="5400000" sy="-100000" algn="bl" rotWithShape="0"/>
            </a:effectLst>
            <a:scene3d>
              <a:camera prst="orthographicFront">
                <a:rot lat="0" lon="0" rev="0"/>
              </a:camera>
              <a:lightRig rig="threePt" dir="t"/>
            </a:scene3d>
            <a:sp3d prstMaterial="matte">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231765" indent="-231765" defTabSz="914287" fontAlgn="base">
                <a:lnSpc>
                  <a:spcPct val="90000"/>
                </a:lnSpc>
                <a:spcBef>
                  <a:spcPts val="1200"/>
                </a:spcBef>
                <a:spcAft>
                  <a:spcPct val="0"/>
                </a:spcAft>
                <a:buBlip>
                  <a:blip r:embed="rId4"/>
                </a:buBlip>
              </a:pPr>
              <a:endParaRPr lang="en-US" sz="1400" dirty="0"/>
            </a:p>
            <a:p>
              <a:pPr marL="231765" indent="-231765" defTabSz="914287" fontAlgn="base">
                <a:lnSpc>
                  <a:spcPct val="90000"/>
                </a:lnSpc>
                <a:spcBef>
                  <a:spcPts val="1200"/>
                </a:spcBef>
                <a:spcAft>
                  <a:spcPct val="0"/>
                </a:spcAft>
              </a:pPr>
              <a:endPar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latin typeface="Kozuka Gothic Pro R" pitchFamily="34" charset="-128"/>
                <a:ea typeface="Kozuka Gothic Pro R" pitchFamily="34" charset="-128"/>
              </a:endParaRPr>
            </a:p>
          </p:txBody>
        </p:sp>
        <p:cxnSp>
          <p:nvCxnSpPr>
            <p:cNvPr id="25" name="Straight Connector 24"/>
            <p:cNvCxnSpPr/>
            <p:nvPr/>
          </p:nvCxnSpPr>
          <p:spPr>
            <a:xfrm>
              <a:off x="9881530" y="2648267"/>
              <a:ext cx="2026115"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881530" y="4917093"/>
              <a:ext cx="2026115"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881531" y="5184916"/>
              <a:ext cx="2026115" cy="640175"/>
            </a:xfrm>
            <a:prstGeom prst="rect">
              <a:avLst/>
            </a:prstGeom>
            <a:noFill/>
          </p:spPr>
          <p:txBody>
            <a:bodyPr wrap="square" lIns="0" rIns="0" rtlCol="0">
              <a:spAutoFit/>
            </a:bodyPr>
            <a:lstStyle/>
            <a:p>
              <a:pPr marL="0" lvl="1" indent="-231765" algn="ctr" defTabSz="914061" fontAlgn="base">
                <a:lnSpc>
                  <a:spcPct val="90000"/>
                </a:lnSpc>
                <a:spcBef>
                  <a:spcPct val="0"/>
                </a:spcBef>
                <a:spcAft>
                  <a:spcPct val="0"/>
                </a:spcAft>
                <a:buClr>
                  <a:srgbClr val="FFC000"/>
                </a:buClr>
              </a:pPr>
              <a:r>
                <a:rPr lang="en-US" sz="2800" b="1" spc="-50" dirty="0">
                  <a:gradFill>
                    <a:gsLst>
                      <a:gs pos="0">
                        <a:schemeClr val="tx1"/>
                      </a:gs>
                      <a:gs pos="100000">
                        <a:schemeClr val="tx1"/>
                      </a:gs>
                    </a:gsLst>
                    <a:lin ang="5400000" scaled="0"/>
                  </a:gradFill>
                </a:rPr>
                <a:t>&gt;99.9%</a:t>
              </a:r>
            </a:p>
          </p:txBody>
        </p:sp>
        <p:sp>
          <p:nvSpPr>
            <p:cNvPr id="28" name="Rectangle 27"/>
            <p:cNvSpPr/>
            <p:nvPr/>
          </p:nvSpPr>
          <p:spPr>
            <a:xfrm>
              <a:off x="9776538" y="2812846"/>
              <a:ext cx="2412282" cy="2765885"/>
            </a:xfrm>
            <a:prstGeom prst="rect">
              <a:avLst/>
            </a:prstGeom>
          </p:spPr>
          <p:txBody>
            <a:bodyPr wrap="square">
              <a:spAutoFit/>
            </a:bodyPr>
            <a:lstStyle/>
            <a:p>
              <a:pPr marL="225416" indent="-225416" fontAlgn="base">
                <a:lnSpc>
                  <a:spcPct val="90000"/>
                </a:lnSpc>
                <a:spcBef>
                  <a:spcPct val="20000"/>
                </a:spcBef>
                <a:spcAft>
                  <a:spcPct val="0"/>
                </a:spcAft>
                <a:buSzPct val="90000"/>
                <a:buBlip>
                  <a:blip r:embed="rId3"/>
                </a:buBlip>
              </a:pPr>
              <a: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t>Service bus and access control endpoints will have external connectivity</a:t>
              </a:r>
            </a:p>
            <a:p>
              <a:pPr marL="225416" indent="-225416" fontAlgn="base">
                <a:lnSpc>
                  <a:spcPct val="90000"/>
                </a:lnSpc>
                <a:spcBef>
                  <a:spcPct val="20000"/>
                </a:spcBef>
                <a:spcAft>
                  <a:spcPct val="0"/>
                </a:spcAft>
                <a:buSzPct val="90000"/>
                <a:buBlip>
                  <a:blip r:embed="rId3"/>
                </a:buBlip>
              </a:pPr>
              <a: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t>Message operation requests processed successfully</a:t>
              </a:r>
            </a:p>
          </p:txBody>
        </p:sp>
        <p:grpSp>
          <p:nvGrpSpPr>
            <p:cNvPr id="29" name="Group 28"/>
            <p:cNvGrpSpPr/>
            <p:nvPr/>
          </p:nvGrpSpPr>
          <p:grpSpPr>
            <a:xfrm>
              <a:off x="9779019" y="1553074"/>
              <a:ext cx="2231136" cy="1061502"/>
              <a:chOff x="9776366" y="1553074"/>
              <a:chExt cx="2231136" cy="1061502"/>
            </a:xfrm>
          </p:grpSpPr>
          <p:sp>
            <p:nvSpPr>
              <p:cNvPr id="30" name="Rounded Rectangle 29"/>
              <p:cNvSpPr/>
              <p:nvPr/>
            </p:nvSpPr>
            <p:spPr bwMode="auto">
              <a:xfrm>
                <a:off x="9776366" y="1553074"/>
                <a:ext cx="2231136" cy="781050"/>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r>
                  <a:rPr lang="en-US" sz="2400" spc="-50" dirty="0">
                    <a:gradFill>
                      <a:gsLst>
                        <a:gs pos="0">
                          <a:srgbClr val="000000"/>
                        </a:gs>
                        <a:gs pos="100000">
                          <a:srgbClr val="000000"/>
                        </a:gs>
                      </a:gsLst>
                      <a:lin ang="5400000" scaled="0"/>
                    </a:gradFill>
                  </a:rPr>
                  <a:t>  </a:t>
                </a:r>
              </a:p>
            </p:txBody>
          </p:sp>
          <p:sp>
            <p:nvSpPr>
              <p:cNvPr id="31" name="TextBox 30"/>
              <p:cNvSpPr txBox="1"/>
              <p:nvPr/>
            </p:nvSpPr>
            <p:spPr>
              <a:xfrm>
                <a:off x="9787034" y="1605069"/>
                <a:ext cx="2209800" cy="1009507"/>
              </a:xfrm>
              <a:prstGeom prst="rect">
                <a:avLst/>
              </a:prstGeom>
              <a:noFill/>
            </p:spPr>
            <p:txBody>
              <a:bodyPr wrap="square" lIns="0" rIns="0" rtlCol="0">
                <a:spAutoFit/>
              </a:bodyPr>
              <a:lstStyle/>
              <a:p>
                <a:pPr marL="0" lvl="1" algn="ctr" defTabSz="914061" fontAlgn="base">
                  <a:lnSpc>
                    <a:spcPct val="90000"/>
                  </a:lnSpc>
                  <a:spcBef>
                    <a:spcPct val="0"/>
                  </a:spcBef>
                  <a:spcAft>
                    <a:spcPct val="0"/>
                  </a:spcAft>
                  <a:buClr>
                    <a:srgbClr val="FFC000"/>
                  </a:buClr>
                </a:pPr>
                <a:r>
                  <a:rPr lang="en-US" sz="1600" spc="-50" dirty="0">
                    <a:gradFill>
                      <a:gsLst>
                        <a:gs pos="0">
                          <a:srgbClr val="000000"/>
                        </a:gs>
                        <a:gs pos="100000">
                          <a:srgbClr val="000000"/>
                        </a:gs>
                      </a:gsLst>
                      <a:lin ang="5400000" scaled="0"/>
                    </a:gradFill>
                  </a:rPr>
                  <a:t>Service bus and access control availability</a:t>
                </a:r>
              </a:p>
            </p:txBody>
          </p:sp>
        </p:grpSp>
      </p:grpSp>
      <p:grpSp>
        <p:nvGrpSpPr>
          <p:cNvPr id="32" name="Group 31"/>
          <p:cNvGrpSpPr/>
          <p:nvPr/>
        </p:nvGrpSpPr>
        <p:grpSpPr>
          <a:xfrm>
            <a:off x="98726" y="1168748"/>
            <a:ext cx="1673788" cy="3253665"/>
            <a:chOff x="131601" y="1558330"/>
            <a:chExt cx="2231136" cy="4338220"/>
          </a:xfrm>
        </p:grpSpPr>
        <p:sp>
          <p:nvSpPr>
            <p:cNvPr id="33" name="Rectangle 32"/>
            <p:cNvSpPr/>
            <p:nvPr/>
          </p:nvSpPr>
          <p:spPr bwMode="auto">
            <a:xfrm>
              <a:off x="132806" y="1726931"/>
              <a:ext cx="2228726" cy="4169619"/>
            </a:xfrm>
            <a:prstGeom prst="rect">
              <a:avLst/>
            </a:prstGeom>
            <a:noFill/>
            <a:ln w="19050">
              <a:gradFill>
                <a:gsLst>
                  <a:gs pos="0">
                    <a:srgbClr val="FFFFFF">
                      <a:alpha val="0"/>
                    </a:srgbClr>
                  </a:gs>
                  <a:gs pos="100000">
                    <a:srgbClr val="FFFFFF"/>
                  </a:gs>
                </a:gsLst>
                <a:lin ang="5400000" scaled="0"/>
              </a:gradFill>
              <a:headEnd type="none" w="med" len="med"/>
              <a:tailEnd type="none" w="med" len="med"/>
            </a:ln>
            <a:effectLst>
              <a:outerShdw blurRad="63500" sx="101000" sy="101000" algn="ctr" rotWithShape="0">
                <a:srgbClr val="FFFFFF">
                  <a:alpha val="15000"/>
                </a:srgbClr>
              </a:outerShdw>
              <a:reflection blurRad="6350" stA="50000" endA="300" endPos="38500" dist="50800" dir="5400000" sy="-100000" algn="bl" rotWithShape="0"/>
            </a:effectLst>
            <a:scene3d>
              <a:camera prst="orthographicFront">
                <a:rot lat="0" lon="0" rev="0"/>
              </a:camera>
              <a:lightRig rig="threePt" dir="t"/>
            </a:scene3d>
            <a:sp3d prstMaterial="matte">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lnSpc>
                  <a:spcPct val="90000"/>
                </a:lnSpc>
                <a:spcBef>
                  <a:spcPct val="0"/>
                </a:spcBef>
                <a:spcAft>
                  <a:spcPct val="0"/>
                </a:spcAft>
                <a:defRPr/>
              </a:pPr>
              <a:endParaRPr lang="en-US" sz="2400" dirty="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34" name="TextBox 33"/>
            <p:cNvSpPr txBox="1"/>
            <p:nvPr/>
          </p:nvSpPr>
          <p:spPr>
            <a:xfrm>
              <a:off x="160118" y="2879594"/>
              <a:ext cx="2189677" cy="1932837"/>
            </a:xfrm>
            <a:prstGeom prst="rect">
              <a:avLst/>
            </a:prstGeom>
            <a:noFill/>
          </p:spPr>
          <p:txBody>
            <a:bodyPr wrap="square" rtlCol="0">
              <a:spAutoFit/>
            </a:bodyPr>
            <a:lstStyle/>
            <a:p>
              <a:pPr marL="225416" indent="-225416" fontAlgn="base">
                <a:lnSpc>
                  <a:spcPct val="90000"/>
                </a:lnSpc>
                <a:spcBef>
                  <a:spcPct val="20000"/>
                </a:spcBef>
                <a:spcAft>
                  <a:spcPct val="0"/>
                </a:spcAft>
                <a:buSzPct val="90000"/>
                <a:buBlip>
                  <a:blip r:embed="rId3"/>
                </a:buBlip>
              </a:pPr>
              <a: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t>Your service is connected and reachable via web. Internet facing roles will have external connectivity</a:t>
              </a:r>
            </a:p>
          </p:txBody>
        </p:sp>
        <p:cxnSp>
          <p:nvCxnSpPr>
            <p:cNvPr id="35" name="Straight Connector 34"/>
            <p:cNvCxnSpPr/>
            <p:nvPr/>
          </p:nvCxnSpPr>
          <p:spPr>
            <a:xfrm>
              <a:off x="234112" y="2648267"/>
              <a:ext cx="2026115"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4112" y="4917093"/>
              <a:ext cx="2026115"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34112" y="5200441"/>
              <a:ext cx="2026115" cy="640175"/>
            </a:xfrm>
            <a:prstGeom prst="rect">
              <a:avLst/>
            </a:prstGeom>
            <a:noFill/>
          </p:spPr>
          <p:txBody>
            <a:bodyPr wrap="square" lIns="0" rIns="0" rtlCol="0">
              <a:spAutoFit/>
            </a:bodyPr>
            <a:lstStyle/>
            <a:p>
              <a:pPr marL="0" lvl="1" indent="-231765" algn="ctr" defTabSz="914061" fontAlgn="base">
                <a:lnSpc>
                  <a:spcPct val="90000"/>
                </a:lnSpc>
                <a:spcBef>
                  <a:spcPct val="0"/>
                </a:spcBef>
                <a:spcAft>
                  <a:spcPct val="0"/>
                </a:spcAft>
                <a:buClr>
                  <a:srgbClr val="FFC000"/>
                </a:buClr>
              </a:pPr>
              <a:r>
                <a:rPr lang="en-US" sz="2800" b="1" spc="-50" dirty="0">
                  <a:gradFill>
                    <a:gsLst>
                      <a:gs pos="0">
                        <a:schemeClr val="tx1"/>
                      </a:gs>
                      <a:gs pos="100000">
                        <a:schemeClr val="tx1"/>
                      </a:gs>
                    </a:gsLst>
                    <a:lin ang="5400000" scaled="0"/>
                  </a:gradFill>
                </a:rPr>
                <a:t>&gt;99.95%</a:t>
              </a:r>
            </a:p>
          </p:txBody>
        </p:sp>
        <p:grpSp>
          <p:nvGrpSpPr>
            <p:cNvPr id="38" name="Group 37"/>
            <p:cNvGrpSpPr/>
            <p:nvPr/>
          </p:nvGrpSpPr>
          <p:grpSpPr>
            <a:xfrm>
              <a:off x="131601" y="1558330"/>
              <a:ext cx="2231136" cy="836802"/>
              <a:chOff x="126096" y="1558330"/>
              <a:chExt cx="2231136" cy="836802"/>
            </a:xfrm>
          </p:grpSpPr>
          <p:sp>
            <p:nvSpPr>
              <p:cNvPr id="39" name="Rounded Rectangle 38"/>
              <p:cNvSpPr/>
              <p:nvPr/>
            </p:nvSpPr>
            <p:spPr bwMode="auto">
              <a:xfrm>
                <a:off x="126096" y="1558330"/>
                <a:ext cx="2231136" cy="781050"/>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r>
                  <a:rPr lang="en-US" sz="2400" spc="-50" dirty="0">
                    <a:gradFill>
                      <a:gsLst>
                        <a:gs pos="0">
                          <a:srgbClr val="000000"/>
                        </a:gs>
                        <a:gs pos="100000">
                          <a:srgbClr val="000000"/>
                        </a:gs>
                      </a:gsLst>
                      <a:lin ang="5400000" scaled="0"/>
                    </a:gradFill>
                  </a:rPr>
                  <a:t>  </a:t>
                </a:r>
              </a:p>
            </p:txBody>
          </p:sp>
          <p:sp>
            <p:nvSpPr>
              <p:cNvPr id="40" name="TextBox 39"/>
              <p:cNvSpPr txBox="1"/>
              <p:nvPr/>
            </p:nvSpPr>
            <p:spPr>
              <a:xfrm>
                <a:off x="327264" y="1681090"/>
                <a:ext cx="1828799" cy="714042"/>
              </a:xfrm>
              <a:prstGeom prst="rect">
                <a:avLst/>
              </a:prstGeom>
              <a:noFill/>
            </p:spPr>
            <p:txBody>
              <a:bodyPr wrap="square" lIns="0" rIns="0" rtlCol="0">
                <a:spAutoFit/>
              </a:bodyPr>
              <a:lstStyle/>
              <a:p>
                <a:pPr marL="0" lvl="1" algn="ctr" defTabSz="914061" fontAlgn="base">
                  <a:lnSpc>
                    <a:spcPct val="90000"/>
                  </a:lnSpc>
                  <a:spcBef>
                    <a:spcPct val="0"/>
                  </a:spcBef>
                  <a:spcAft>
                    <a:spcPct val="0"/>
                  </a:spcAft>
                  <a:buClr>
                    <a:srgbClr val="FFC000"/>
                  </a:buClr>
                </a:pPr>
                <a:r>
                  <a:rPr lang="en-US" sz="1600" spc="-50" dirty="0">
                    <a:gradFill>
                      <a:gsLst>
                        <a:gs pos="0">
                          <a:srgbClr val="000000"/>
                        </a:gs>
                        <a:gs pos="100000">
                          <a:srgbClr val="000000"/>
                        </a:gs>
                      </a:gsLst>
                      <a:lin ang="5400000" scaled="0"/>
                    </a:gradFill>
                  </a:rPr>
                  <a:t>Compute</a:t>
                </a:r>
              </a:p>
              <a:p>
                <a:pPr marL="0" lvl="1" algn="ctr" defTabSz="914061" fontAlgn="base">
                  <a:lnSpc>
                    <a:spcPct val="90000"/>
                  </a:lnSpc>
                  <a:spcBef>
                    <a:spcPct val="0"/>
                  </a:spcBef>
                  <a:spcAft>
                    <a:spcPct val="0"/>
                  </a:spcAft>
                  <a:buClr>
                    <a:srgbClr val="FFC000"/>
                  </a:buClr>
                </a:pPr>
                <a:r>
                  <a:rPr lang="en-US" sz="1600" spc="-50" dirty="0">
                    <a:gradFill>
                      <a:gsLst>
                        <a:gs pos="0">
                          <a:srgbClr val="000000"/>
                        </a:gs>
                        <a:gs pos="100000">
                          <a:srgbClr val="000000"/>
                        </a:gs>
                      </a:gsLst>
                      <a:lin ang="5400000" scaled="0"/>
                    </a:gradFill>
                  </a:rPr>
                  <a:t>connectivity </a:t>
                </a:r>
              </a:p>
            </p:txBody>
          </p:sp>
        </p:grpSp>
      </p:grpSp>
      <p:grpSp>
        <p:nvGrpSpPr>
          <p:cNvPr id="41" name="Group 40"/>
          <p:cNvGrpSpPr/>
          <p:nvPr/>
        </p:nvGrpSpPr>
        <p:grpSpPr>
          <a:xfrm>
            <a:off x="3708705" y="1164808"/>
            <a:ext cx="1677204" cy="3262358"/>
            <a:chOff x="4956422" y="1553076"/>
            <a:chExt cx="2235689" cy="4349811"/>
          </a:xfrm>
        </p:grpSpPr>
        <p:sp>
          <p:nvSpPr>
            <p:cNvPr id="42" name="Rectangle 41"/>
            <p:cNvSpPr/>
            <p:nvPr/>
          </p:nvSpPr>
          <p:spPr bwMode="auto">
            <a:xfrm>
              <a:off x="4962180" y="1711168"/>
              <a:ext cx="2228726" cy="4191719"/>
            </a:xfrm>
            <a:prstGeom prst="rect">
              <a:avLst/>
            </a:prstGeom>
            <a:noFill/>
            <a:ln w="19050">
              <a:gradFill>
                <a:gsLst>
                  <a:gs pos="0">
                    <a:srgbClr val="FFFFFF">
                      <a:alpha val="0"/>
                    </a:srgbClr>
                  </a:gs>
                  <a:gs pos="100000">
                    <a:srgbClr val="FFFFFF"/>
                  </a:gs>
                </a:gsLst>
                <a:lin ang="5400000" scaled="0"/>
              </a:gradFill>
              <a:headEnd type="none" w="med" len="med"/>
              <a:tailEnd type="none" w="med" len="med"/>
            </a:ln>
            <a:effectLst>
              <a:outerShdw blurRad="63500" sx="101000" sy="101000" algn="ctr" rotWithShape="0">
                <a:srgbClr val="FFFFFF">
                  <a:alpha val="15000"/>
                </a:srgbClr>
              </a:outerShdw>
              <a:reflection blurRad="6350" stA="50000" endA="300" endPos="38500" dist="50800" dir="5400000" sy="-100000" algn="bl" rotWithShape="0"/>
            </a:effectLst>
            <a:scene3d>
              <a:camera prst="orthographicFront">
                <a:rot lat="0" lon="0" rev="0"/>
              </a:camera>
              <a:lightRig rig="threePt" dir="t"/>
            </a:scene3d>
            <a:sp3d prstMaterial="matte">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231765" indent="-231765" defTabSz="914287" fontAlgn="base">
                <a:lnSpc>
                  <a:spcPct val="90000"/>
                </a:lnSpc>
                <a:spcBef>
                  <a:spcPts val="1200"/>
                </a:spcBef>
                <a:spcAft>
                  <a:spcPct val="0"/>
                </a:spcAft>
              </a:pPr>
              <a:endPar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latin typeface="Kozuka Gothic Pro R" pitchFamily="34" charset="-128"/>
                <a:ea typeface="Kozuka Gothic Pro R" pitchFamily="34" charset="-128"/>
              </a:endParaRPr>
            </a:p>
          </p:txBody>
        </p:sp>
        <p:cxnSp>
          <p:nvCxnSpPr>
            <p:cNvPr id="43" name="Straight Connector 42"/>
            <p:cNvCxnSpPr/>
            <p:nvPr/>
          </p:nvCxnSpPr>
          <p:spPr>
            <a:xfrm>
              <a:off x="5063486" y="2642056"/>
              <a:ext cx="2026115"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63486" y="4917093"/>
              <a:ext cx="2026115"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63486" y="5190176"/>
              <a:ext cx="2026116" cy="640175"/>
            </a:xfrm>
            <a:prstGeom prst="rect">
              <a:avLst/>
            </a:prstGeom>
            <a:noFill/>
          </p:spPr>
          <p:txBody>
            <a:bodyPr wrap="square" lIns="0" rIns="0" rtlCol="0">
              <a:spAutoFit/>
            </a:bodyPr>
            <a:lstStyle/>
            <a:p>
              <a:pPr marL="0" lvl="1" indent="-231765" algn="ctr" defTabSz="914061" fontAlgn="base">
                <a:lnSpc>
                  <a:spcPct val="90000"/>
                </a:lnSpc>
                <a:spcBef>
                  <a:spcPct val="0"/>
                </a:spcBef>
                <a:spcAft>
                  <a:spcPct val="0"/>
                </a:spcAft>
                <a:buClr>
                  <a:srgbClr val="FFC000"/>
                </a:buClr>
              </a:pPr>
              <a:r>
                <a:rPr lang="en-US" sz="2800" b="1" spc="-50" dirty="0">
                  <a:gradFill>
                    <a:gsLst>
                      <a:gs pos="0">
                        <a:schemeClr val="tx1"/>
                      </a:gs>
                      <a:gs pos="100000">
                        <a:schemeClr val="tx1"/>
                      </a:gs>
                    </a:gsLst>
                    <a:lin ang="5400000" scaled="0"/>
                  </a:gradFill>
                </a:rPr>
                <a:t>&gt;99.9%</a:t>
              </a:r>
            </a:p>
          </p:txBody>
        </p:sp>
        <p:sp>
          <p:nvSpPr>
            <p:cNvPr id="46" name="Rectangle 45"/>
            <p:cNvSpPr/>
            <p:nvPr/>
          </p:nvSpPr>
          <p:spPr>
            <a:xfrm>
              <a:off x="4956422" y="2835332"/>
              <a:ext cx="2212058" cy="2507354"/>
            </a:xfrm>
            <a:prstGeom prst="rect">
              <a:avLst/>
            </a:prstGeom>
          </p:spPr>
          <p:txBody>
            <a:bodyPr wrap="square">
              <a:spAutoFit/>
            </a:bodyPr>
            <a:lstStyle/>
            <a:p>
              <a:pPr marL="225416" indent="-225416" fontAlgn="base">
                <a:lnSpc>
                  <a:spcPct val="90000"/>
                </a:lnSpc>
                <a:spcBef>
                  <a:spcPct val="20000"/>
                </a:spcBef>
                <a:spcAft>
                  <a:spcPct val="0"/>
                </a:spcAft>
                <a:buSzPct val="90000"/>
                <a:buBlip>
                  <a:blip r:embed="rId3"/>
                </a:buBlip>
              </a:pPr>
              <a: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t>Storage service will be available/reachable (connectivity)</a:t>
              </a:r>
            </a:p>
            <a:p>
              <a:pPr marL="225416" indent="-225416" fontAlgn="base">
                <a:lnSpc>
                  <a:spcPct val="90000"/>
                </a:lnSpc>
                <a:spcBef>
                  <a:spcPct val="20000"/>
                </a:spcBef>
                <a:spcAft>
                  <a:spcPct val="0"/>
                </a:spcAft>
                <a:buSzPct val="90000"/>
                <a:buBlip>
                  <a:blip r:embed="rId3"/>
                </a:buBlip>
              </a:pPr>
              <a:r>
                <a:rPr lang="en-US" sz="1400" dirty="0">
                  <a:gradFill>
                    <a:gsLst>
                      <a:gs pos="0">
                        <a:schemeClr val="tx1"/>
                      </a:gs>
                      <a:gs pos="86000">
                        <a:schemeClr val="tx1"/>
                      </a:gs>
                    </a:gsLst>
                    <a:lin ang="5400000" scaled="0"/>
                  </a:gradFill>
                  <a:effectLst>
                    <a:outerShdw blurRad="63500" algn="ctr" rotWithShape="0">
                      <a:schemeClr val="tx1">
                        <a:alpha val="50000"/>
                      </a:schemeClr>
                    </a:outerShdw>
                  </a:effectLst>
                </a:rPr>
                <a:t>Your storage requests will be processed successfully</a:t>
              </a:r>
            </a:p>
          </p:txBody>
        </p:sp>
        <p:grpSp>
          <p:nvGrpSpPr>
            <p:cNvPr id="47" name="Group 46"/>
            <p:cNvGrpSpPr/>
            <p:nvPr/>
          </p:nvGrpSpPr>
          <p:grpSpPr>
            <a:xfrm>
              <a:off x="4960975" y="1553076"/>
              <a:ext cx="2231136" cy="843598"/>
              <a:chOff x="4962361" y="1553076"/>
              <a:chExt cx="2231136" cy="843598"/>
            </a:xfrm>
          </p:grpSpPr>
          <p:sp>
            <p:nvSpPr>
              <p:cNvPr id="48" name="Rounded Rectangle 47"/>
              <p:cNvSpPr/>
              <p:nvPr/>
            </p:nvSpPr>
            <p:spPr bwMode="auto">
              <a:xfrm>
                <a:off x="4962361" y="1553076"/>
                <a:ext cx="2231136" cy="781050"/>
              </a:xfrm>
              <a:prstGeom prst="roundRect">
                <a:avLst>
                  <a:gd name="adj" fmla="val 0"/>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r>
                  <a:rPr lang="en-US" sz="2400" spc="-50" dirty="0">
                    <a:gradFill>
                      <a:gsLst>
                        <a:gs pos="0">
                          <a:srgbClr val="000000"/>
                        </a:gs>
                        <a:gs pos="100000">
                          <a:srgbClr val="000000"/>
                        </a:gs>
                      </a:gsLst>
                      <a:lin ang="5400000" scaled="0"/>
                    </a:gradFill>
                  </a:rPr>
                  <a:t>  </a:t>
                </a:r>
              </a:p>
            </p:txBody>
          </p:sp>
          <p:sp>
            <p:nvSpPr>
              <p:cNvPr id="49" name="TextBox 48"/>
              <p:cNvSpPr txBox="1"/>
              <p:nvPr/>
            </p:nvSpPr>
            <p:spPr>
              <a:xfrm>
                <a:off x="5134953" y="1682632"/>
                <a:ext cx="1885950" cy="714042"/>
              </a:xfrm>
              <a:prstGeom prst="rect">
                <a:avLst/>
              </a:prstGeom>
              <a:noFill/>
            </p:spPr>
            <p:txBody>
              <a:bodyPr wrap="square" lIns="0" rIns="0" rtlCol="0">
                <a:spAutoFit/>
              </a:bodyPr>
              <a:lstStyle/>
              <a:p>
                <a:pPr marL="0" lvl="1" algn="ctr" defTabSz="914061" fontAlgn="base">
                  <a:lnSpc>
                    <a:spcPct val="90000"/>
                  </a:lnSpc>
                  <a:spcBef>
                    <a:spcPct val="0"/>
                  </a:spcBef>
                  <a:spcAft>
                    <a:spcPct val="0"/>
                  </a:spcAft>
                  <a:buClr>
                    <a:srgbClr val="FFC000"/>
                  </a:buClr>
                </a:pPr>
                <a:r>
                  <a:rPr lang="en-US" sz="1600" spc="-50" dirty="0">
                    <a:gradFill>
                      <a:gsLst>
                        <a:gs pos="0">
                          <a:srgbClr val="000000"/>
                        </a:gs>
                        <a:gs pos="100000">
                          <a:srgbClr val="000000"/>
                        </a:gs>
                      </a:gsLst>
                      <a:lin ang="5400000" scaled="0"/>
                    </a:gradFill>
                  </a:rPr>
                  <a:t>Storage </a:t>
                </a:r>
              </a:p>
              <a:p>
                <a:pPr marL="0" lvl="1" algn="ctr" defTabSz="914061" fontAlgn="base">
                  <a:lnSpc>
                    <a:spcPct val="90000"/>
                  </a:lnSpc>
                  <a:spcBef>
                    <a:spcPct val="0"/>
                  </a:spcBef>
                  <a:spcAft>
                    <a:spcPct val="0"/>
                  </a:spcAft>
                  <a:buClr>
                    <a:srgbClr val="FFC000"/>
                  </a:buClr>
                </a:pPr>
                <a:r>
                  <a:rPr lang="en-US" sz="1600" spc="-50" dirty="0">
                    <a:gradFill>
                      <a:gsLst>
                        <a:gs pos="0">
                          <a:srgbClr val="000000"/>
                        </a:gs>
                        <a:gs pos="100000">
                          <a:srgbClr val="000000"/>
                        </a:gs>
                      </a:gsLst>
                      <a:lin ang="5400000" scaled="0"/>
                    </a:gradFill>
                  </a:rPr>
                  <a:t>availability </a:t>
                </a:r>
              </a:p>
            </p:txBody>
          </p:sp>
        </p:grpSp>
      </p:grpSp>
    </p:spTree>
    <p:extLst>
      <p:ext uri="{BB962C8B-B14F-4D97-AF65-F5344CB8AC3E}">
        <p14:creationId xmlns:p14="http://schemas.microsoft.com/office/powerpoint/2010/main" val="133375446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5"/>
            <a:ext cx="8363938" cy="553998"/>
          </a:xfrm>
        </p:spPr>
        <p:txBody>
          <a:bodyPr/>
          <a:lstStyle/>
          <a:p>
            <a:r>
              <a:rPr lang="en-US" sz="4000" dirty="0" smtClean="0"/>
              <a:t>Windows Azure Storage</a:t>
            </a:r>
            <a:endParaRPr lang="en-US" sz="4000" dirty="0"/>
          </a:p>
        </p:txBody>
      </p:sp>
      <p:sp>
        <p:nvSpPr>
          <p:cNvPr id="8" name="Content Placeholder 2"/>
          <p:cNvSpPr txBox="1">
            <a:spLocks/>
          </p:cNvSpPr>
          <p:nvPr/>
        </p:nvSpPr>
        <p:spPr>
          <a:xfrm>
            <a:off x="228600" y="968733"/>
            <a:ext cx="4724400" cy="1800493"/>
          </a:xfrm>
          <a:prstGeom prst="rect">
            <a:avLst/>
          </a:prstGeom>
        </p:spPr>
        <p:txBody>
          <a:bodyPr vert="horz" wrap="square" lIns="0" tIns="0" rIns="0" bIns="0" rtlCol="0">
            <a:spAutoFit/>
          </a:bodyPr>
          <a:lstStyle>
            <a:lvl1pPr marL="400050" indent="-400050"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latin typeface="+mn-lt"/>
                <a:ea typeface="+mn-ea"/>
                <a:cs typeface="+mn-cs"/>
              </a:defRPr>
            </a:lvl1pPr>
            <a:lvl2pPr marL="746125" indent="-346075"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effectLst/>
                <a:latin typeface="+mn-lt"/>
                <a:ea typeface="+mn-ea"/>
                <a:cs typeface="+mn-cs"/>
              </a:defRPr>
            </a:lvl2pPr>
            <a:lvl3pPr marL="1082675" indent="-336550"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effectLst/>
                <a:latin typeface="+mn-lt"/>
                <a:ea typeface="+mn-ea"/>
                <a:cs typeface="+mn-cs"/>
              </a:defRPr>
            </a:lvl3pPr>
            <a:lvl4pPr marL="1374775" indent="-29210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4pPr>
            <a:lvl5pPr marL="1660525" indent="-2857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Tables</a:t>
            </a:r>
          </a:p>
          <a:p>
            <a:pPr lvl="1"/>
            <a:r>
              <a:rPr lang="en-US" sz="1800" dirty="0"/>
              <a:t>Table = group of entities</a:t>
            </a:r>
          </a:p>
          <a:p>
            <a:pPr lvl="1"/>
            <a:r>
              <a:rPr lang="en-US" sz="1800" dirty="0"/>
              <a:t>Entity = name/value pairs</a:t>
            </a:r>
          </a:p>
          <a:p>
            <a:pPr lvl="1"/>
            <a:r>
              <a:rPr lang="en-US" sz="1800" dirty="0"/>
              <a:t>Partitioned by key</a:t>
            </a:r>
          </a:p>
          <a:p>
            <a:pPr lvl="2"/>
            <a:r>
              <a:rPr lang="en-US" sz="1800" dirty="0"/>
              <a:t>Scale out to </a:t>
            </a:r>
            <a:r>
              <a:rPr lang="en-US" sz="1800" dirty="0" err="1"/>
              <a:t>Bns</a:t>
            </a:r>
            <a:r>
              <a:rPr lang="en-US" sz="1800" dirty="0"/>
              <a:t> of entities</a:t>
            </a:r>
          </a:p>
          <a:p>
            <a:pPr lvl="1"/>
            <a:r>
              <a:rPr lang="en-US" sz="1800" dirty="0"/>
              <a:t>Not an RDBMS</a:t>
            </a:r>
          </a:p>
        </p:txBody>
      </p:sp>
      <p:sp>
        <p:nvSpPr>
          <p:cNvPr id="9" name="Content Placeholder 3"/>
          <p:cNvSpPr>
            <a:spLocks noGrp="1"/>
          </p:cNvSpPr>
          <p:nvPr>
            <p:ph sz="half" idx="4294967295"/>
          </p:nvPr>
        </p:nvSpPr>
        <p:spPr>
          <a:xfrm>
            <a:off x="4876801" y="968735"/>
            <a:ext cx="4114800" cy="1698927"/>
          </a:xfrm>
        </p:spPr>
        <p:txBody>
          <a:bodyPr/>
          <a:lstStyle/>
          <a:p>
            <a:r>
              <a:rPr lang="en-US" sz="2000" dirty="0"/>
              <a:t>Blobs</a:t>
            </a:r>
          </a:p>
          <a:p>
            <a:pPr lvl="1"/>
            <a:r>
              <a:rPr lang="en-US" sz="1800" dirty="0"/>
              <a:t>Large binary storage</a:t>
            </a:r>
          </a:p>
          <a:p>
            <a:pPr lvl="1"/>
            <a:r>
              <a:rPr lang="en-US" sz="1800" dirty="0"/>
              <a:t>Stored in container</a:t>
            </a:r>
          </a:p>
          <a:p>
            <a:pPr lvl="2"/>
            <a:r>
              <a:rPr lang="en-US" sz="1600" dirty="0"/>
              <a:t>Unlimited containers</a:t>
            </a:r>
          </a:p>
          <a:p>
            <a:pPr lvl="2"/>
            <a:r>
              <a:rPr lang="en-US" sz="1600" dirty="0"/>
              <a:t>CDN Deliverable</a:t>
            </a:r>
          </a:p>
          <a:p>
            <a:pPr lvl="2"/>
            <a:r>
              <a:rPr lang="en-US" sz="1600" dirty="0"/>
              <a:t>Partitioned by Blob name</a:t>
            </a:r>
          </a:p>
        </p:txBody>
      </p:sp>
      <p:sp>
        <p:nvSpPr>
          <p:cNvPr id="10" name="Content Placeholder 2"/>
          <p:cNvSpPr txBox="1">
            <a:spLocks/>
          </p:cNvSpPr>
          <p:nvPr/>
        </p:nvSpPr>
        <p:spPr>
          <a:xfrm>
            <a:off x="228600" y="2854683"/>
            <a:ext cx="4724400" cy="2049792"/>
          </a:xfrm>
          <a:prstGeom prst="rect">
            <a:avLst/>
          </a:prstGeom>
        </p:spPr>
        <p:txBody>
          <a:bodyPr vert="horz" wrap="square" lIns="0" tIns="0" rIns="0" bIns="0" rtlCol="0">
            <a:spAutoFit/>
          </a:bodyPr>
          <a:lstStyle>
            <a:lvl1pPr marL="400050" indent="-400050"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1pPr>
            <a:lvl2pPr marL="746125" indent="-346075"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2pPr>
            <a:lvl3pPr marL="1082675" indent="-336550"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3pPr>
            <a:lvl4pPr marL="1374775" indent="-29210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4pPr>
            <a:lvl5pPr marL="1660525" indent="-2857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sz="2000" dirty="0"/>
              <a:t>Queues</a:t>
            </a:r>
          </a:p>
          <a:p>
            <a:pPr lvl="1"/>
            <a:r>
              <a:rPr lang="en-NZ" sz="1800" dirty="0"/>
              <a:t>Simple message queue</a:t>
            </a:r>
          </a:p>
          <a:p>
            <a:pPr lvl="1"/>
            <a:r>
              <a:rPr lang="en-NZ" sz="1800" dirty="0"/>
              <a:t>Not transactional</a:t>
            </a:r>
          </a:p>
          <a:p>
            <a:pPr lvl="1"/>
            <a:r>
              <a:rPr lang="en-NZ" sz="1800" dirty="0"/>
              <a:t>Read at least once</a:t>
            </a:r>
          </a:p>
          <a:p>
            <a:pPr lvl="1"/>
            <a:r>
              <a:rPr lang="en-NZ" sz="1800" dirty="0"/>
              <a:t>Delete to remove message, otherwise is returned to queue</a:t>
            </a:r>
          </a:p>
          <a:p>
            <a:pPr lvl="1"/>
            <a:r>
              <a:rPr lang="en-NZ" sz="1800" dirty="0"/>
              <a:t>Partitioned by Queue Name</a:t>
            </a:r>
          </a:p>
        </p:txBody>
      </p:sp>
      <p:sp>
        <p:nvSpPr>
          <p:cNvPr id="11" name="Content Placeholder 2"/>
          <p:cNvSpPr txBox="1">
            <a:spLocks/>
          </p:cNvSpPr>
          <p:nvPr/>
        </p:nvSpPr>
        <p:spPr>
          <a:xfrm>
            <a:off x="4953000" y="2854683"/>
            <a:ext cx="4724400" cy="2049792"/>
          </a:xfrm>
          <a:prstGeom prst="rect">
            <a:avLst/>
          </a:prstGeom>
        </p:spPr>
        <p:txBody>
          <a:bodyPr vert="horz" wrap="square" lIns="0" tIns="0" rIns="0" bIns="0" rtlCol="0">
            <a:spAutoFit/>
          </a:bodyPr>
          <a:lstStyle>
            <a:lvl1pPr marL="400050" indent="-400050"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1pPr>
            <a:lvl2pPr marL="746125" indent="-346075"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2pPr>
            <a:lvl3pPr marL="1082675" indent="-336550"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3pPr>
            <a:lvl4pPr marL="1374775" indent="-29210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4pPr>
            <a:lvl5pPr marL="1660525" indent="-2857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sz="2000" dirty="0"/>
              <a:t>Drives</a:t>
            </a:r>
          </a:p>
          <a:p>
            <a:pPr lvl="1"/>
            <a:r>
              <a:rPr lang="en-NZ" sz="1800" dirty="0"/>
              <a:t>NTFS VHD mounted into Compute instance</a:t>
            </a:r>
          </a:p>
          <a:p>
            <a:pPr lvl="2"/>
            <a:r>
              <a:rPr lang="en-NZ" sz="1800" dirty="0"/>
              <a:t>Read/Write 1:1</a:t>
            </a:r>
          </a:p>
          <a:p>
            <a:pPr lvl="2"/>
            <a:r>
              <a:rPr lang="en-NZ" sz="1800" dirty="0"/>
              <a:t>Read only 1:N</a:t>
            </a:r>
          </a:p>
          <a:p>
            <a:pPr lvl="1"/>
            <a:r>
              <a:rPr lang="en-NZ" sz="1800" dirty="0"/>
              <a:t>Backed by Page Blob</a:t>
            </a:r>
          </a:p>
          <a:p>
            <a:pPr lvl="1"/>
            <a:r>
              <a:rPr lang="en-NZ" sz="1800" dirty="0"/>
              <a:t>Cannot remotely map</a:t>
            </a:r>
          </a:p>
        </p:txBody>
      </p:sp>
    </p:spTree>
    <p:extLst>
      <p:ext uri="{BB962C8B-B14F-4D97-AF65-F5344CB8AC3E}">
        <p14:creationId xmlns:p14="http://schemas.microsoft.com/office/powerpoint/2010/main" val="2148412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Gerade Verbindung mit Pfeil 15"/>
          <p:cNvCxnSpPr/>
          <p:nvPr/>
        </p:nvCxnSpPr>
        <p:spPr>
          <a:xfrm flipV="1">
            <a:off x="1774232" y="1285867"/>
            <a:ext cx="6000792" cy="3107553"/>
          </a:xfrm>
          <a:prstGeom prst="straightConnector1">
            <a:avLst/>
          </a:prstGeom>
          <a:ln w="12700">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a:off x="3560182" y="3857635"/>
            <a:ext cx="1500198" cy="374571"/>
          </a:xfrm>
          <a:prstGeom prst="roundRect">
            <a:avLst/>
          </a:prstGeom>
          <a:noFill/>
          <a:ln w="6350">
            <a:noFill/>
          </a:ln>
        </p:spPr>
        <p:txBody>
          <a:bodyPr wrap="square" lIns="0" tIns="45718" rIns="0" bIns="45718" rtlCol="0">
            <a:spAutoFit/>
          </a:bodyPr>
          <a:lstStyle/>
          <a:p>
            <a:pPr algn="ctr"/>
            <a:r>
              <a:rPr lang="de-DE" sz="1600" dirty="0" err="1">
                <a:latin typeface="Arial" pitchFamily="34" charset="0"/>
                <a:cs typeface="Arial" pitchFamily="34" charset="0"/>
              </a:rPr>
              <a:t>Actual</a:t>
            </a:r>
            <a:r>
              <a:rPr lang="de-DE" sz="1600" dirty="0">
                <a:latin typeface="Arial" pitchFamily="34" charset="0"/>
                <a:cs typeface="Arial" pitchFamily="34" charset="0"/>
              </a:rPr>
              <a:t> </a:t>
            </a:r>
            <a:r>
              <a:rPr lang="de-DE" sz="1600" dirty="0" err="1">
                <a:latin typeface="Arial" pitchFamily="34" charset="0"/>
                <a:cs typeface="Arial" pitchFamily="34" charset="0"/>
              </a:rPr>
              <a:t>Load</a:t>
            </a:r>
            <a:endParaRPr lang="de-DE" sz="1600" dirty="0">
              <a:latin typeface="Arial" pitchFamily="34" charset="0"/>
              <a:cs typeface="Arial" pitchFamily="34" charset="0"/>
            </a:endParaRPr>
          </a:p>
        </p:txBody>
      </p:sp>
      <p:sp>
        <p:nvSpPr>
          <p:cNvPr id="35" name="Textfeld 34"/>
          <p:cNvSpPr txBox="1"/>
          <p:nvPr/>
        </p:nvSpPr>
        <p:spPr>
          <a:xfrm>
            <a:off x="4488876" y="1399074"/>
            <a:ext cx="1291936" cy="587377"/>
          </a:xfrm>
          <a:prstGeom prst="roundRect">
            <a:avLst/>
          </a:prstGeom>
          <a:noFill/>
          <a:ln w="6350">
            <a:noFill/>
          </a:ln>
        </p:spPr>
        <p:txBody>
          <a:bodyPr wrap="square" lIns="0" tIns="45718" rIns="0" bIns="45718" rtlCol="0">
            <a:spAutoFit/>
          </a:bodyPr>
          <a:lstStyle/>
          <a:p>
            <a:pPr algn="ctr"/>
            <a:r>
              <a:rPr lang="de-DE" sz="1400" dirty="0">
                <a:latin typeface="Arial" pitchFamily="34" charset="0"/>
                <a:cs typeface="Arial" pitchFamily="34" charset="0"/>
              </a:rPr>
              <a:t>Capacity on Demand</a:t>
            </a:r>
          </a:p>
        </p:txBody>
      </p:sp>
      <p:sp>
        <p:nvSpPr>
          <p:cNvPr id="25" name="Textfeld 24"/>
          <p:cNvSpPr txBox="1"/>
          <p:nvPr/>
        </p:nvSpPr>
        <p:spPr>
          <a:xfrm>
            <a:off x="371477" y="3538514"/>
            <a:ext cx="1221801" cy="331724"/>
          </a:xfrm>
          <a:prstGeom prst="roundRect">
            <a:avLst>
              <a:gd name="adj" fmla="val 10381"/>
            </a:avLst>
          </a:prstGeom>
          <a:noFill/>
          <a:ln w="6350">
            <a:noFill/>
          </a:ln>
        </p:spPr>
        <p:txBody>
          <a:bodyPr wrap="square" lIns="0" tIns="45718" rIns="0" bIns="45718" rtlCol="0" anchor="ctr" anchorCtr="0">
            <a:spAutoFit/>
          </a:bodyPr>
          <a:lstStyle/>
          <a:p>
            <a:pPr algn="ctr">
              <a:lnSpc>
                <a:spcPts val="1700"/>
              </a:lnSpc>
            </a:pPr>
            <a:r>
              <a:rPr lang="de-DE" sz="1600" dirty="0">
                <a:latin typeface="Arial" pitchFamily="34" charset="0"/>
                <a:cs typeface="Arial" pitchFamily="34" charset="0"/>
              </a:rPr>
              <a:t>Lower Capex</a:t>
            </a:r>
          </a:p>
        </p:txBody>
      </p:sp>
      <p:sp>
        <p:nvSpPr>
          <p:cNvPr id="26" name="Textfeld 25"/>
          <p:cNvSpPr txBox="1"/>
          <p:nvPr/>
        </p:nvSpPr>
        <p:spPr>
          <a:xfrm>
            <a:off x="2239456" y="2786066"/>
            <a:ext cx="1355568" cy="584553"/>
          </a:xfrm>
          <a:prstGeom prst="roundRect">
            <a:avLst/>
          </a:prstGeom>
          <a:noFill/>
          <a:ln w="6350">
            <a:noFill/>
          </a:ln>
        </p:spPr>
        <p:txBody>
          <a:bodyPr wrap="square" lIns="0" tIns="45718" rIns="0" bIns="45718" rtlCol="0">
            <a:spAutoFit/>
          </a:bodyPr>
          <a:lstStyle/>
          <a:p>
            <a:pPr algn="ctr">
              <a:lnSpc>
                <a:spcPts val="1700"/>
              </a:lnSpc>
            </a:pPr>
            <a:r>
              <a:rPr lang="de-DE" sz="1600" dirty="0">
                <a:latin typeface="Arial" pitchFamily="34" charset="0"/>
                <a:cs typeface="Arial" pitchFamily="34" charset="0"/>
              </a:rPr>
              <a:t>No capital laying </a:t>
            </a:r>
            <a:r>
              <a:rPr lang="de-DE" sz="1600" dirty="0" smtClean="0">
                <a:latin typeface="Arial" pitchFamily="34" charset="0"/>
                <a:cs typeface="Arial" pitchFamily="34" charset="0"/>
              </a:rPr>
              <a:t>idle</a:t>
            </a:r>
            <a:endParaRPr lang="de-DE" sz="1600" dirty="0">
              <a:latin typeface="Arial" pitchFamily="34" charset="0"/>
              <a:cs typeface="Arial" pitchFamily="34" charset="0"/>
            </a:endParaRPr>
          </a:p>
        </p:txBody>
      </p:sp>
      <p:cxnSp>
        <p:nvCxnSpPr>
          <p:cNvPr id="27" name="Gerade Verbindung mit Pfeil 26"/>
          <p:cNvCxnSpPr>
            <a:stCxn id="26" idx="2"/>
          </p:cNvCxnSpPr>
          <p:nvPr/>
        </p:nvCxnSpPr>
        <p:spPr>
          <a:xfrm>
            <a:off x="2917240" y="3370619"/>
            <a:ext cx="571507" cy="27270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2130878" y="1339445"/>
            <a:ext cx="2179404" cy="646981"/>
          </a:xfrm>
          <a:prstGeom prst="roundRect">
            <a:avLst/>
          </a:prstGeom>
          <a:noFill/>
          <a:ln w="6350">
            <a:noFill/>
          </a:ln>
        </p:spPr>
        <p:txBody>
          <a:bodyPr wrap="square" lIns="0" tIns="45718" rIns="0" bIns="45718" rtlCol="0">
            <a:spAutoFit/>
          </a:bodyPr>
          <a:lstStyle/>
          <a:p>
            <a:pPr algn="ctr"/>
            <a:r>
              <a:rPr lang="de-DE" sz="1600" dirty="0">
                <a:latin typeface="Arial" pitchFamily="34" charset="0"/>
                <a:cs typeface="Arial" pitchFamily="34" charset="0"/>
              </a:rPr>
              <a:t>No screaming </a:t>
            </a:r>
            <a:r>
              <a:rPr lang="de-DE" sz="1600" dirty="0" smtClean="0">
                <a:latin typeface="Arial" pitchFamily="34" charset="0"/>
                <a:cs typeface="Arial" pitchFamily="34" charset="0"/>
              </a:rPr>
              <a:t>customers</a:t>
            </a:r>
            <a:endParaRPr lang="de-DE" sz="1600" dirty="0">
              <a:latin typeface="Arial" pitchFamily="34" charset="0"/>
              <a:cs typeface="Arial" pitchFamily="34" charset="0"/>
            </a:endParaRPr>
          </a:p>
        </p:txBody>
      </p:sp>
      <p:cxnSp>
        <p:nvCxnSpPr>
          <p:cNvPr id="31" name="Gerade Verbindung mit Pfeil 30"/>
          <p:cNvCxnSpPr>
            <a:stCxn id="29" idx="2"/>
          </p:cNvCxnSpPr>
          <p:nvPr/>
        </p:nvCxnSpPr>
        <p:spPr>
          <a:xfrm>
            <a:off x="3220580" y="1986426"/>
            <a:ext cx="1110271" cy="536276"/>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2351" y="2813511"/>
            <a:ext cx="1397287" cy="1033877"/>
          </a:xfrm>
          <a:prstGeom prst="roundRect">
            <a:avLst>
              <a:gd name="adj" fmla="val 9854"/>
            </a:avLst>
          </a:prstGeom>
          <a:noFill/>
          <a:ln w="6350">
            <a:noFill/>
          </a:ln>
        </p:spPr>
        <p:txBody>
          <a:bodyPr wrap="square" lIns="0" tIns="45718" rIns="0" bIns="45718" rtlCol="0">
            <a:spAutoFit/>
          </a:bodyPr>
          <a:lstStyle/>
          <a:p>
            <a:pPr algn="ctr">
              <a:lnSpc>
                <a:spcPts val="1700"/>
              </a:lnSpc>
            </a:pPr>
            <a:r>
              <a:rPr lang="de-DE" sz="1600" dirty="0">
                <a:latin typeface="Arial" pitchFamily="34" charset="0"/>
                <a:cs typeface="Arial" pitchFamily="34" charset="0"/>
              </a:rPr>
              <a:t>Knob goes up...</a:t>
            </a:r>
          </a:p>
          <a:p>
            <a:pPr algn="ctr">
              <a:lnSpc>
                <a:spcPts val="1700"/>
              </a:lnSpc>
            </a:pPr>
            <a:r>
              <a:rPr lang="de-DE" sz="1600" dirty="0">
                <a:latin typeface="Arial" pitchFamily="34" charset="0"/>
                <a:cs typeface="Arial" pitchFamily="34" charset="0"/>
              </a:rPr>
              <a:t>And...</a:t>
            </a:r>
          </a:p>
          <a:p>
            <a:pPr algn="ctr">
              <a:lnSpc>
                <a:spcPts val="1700"/>
              </a:lnSpc>
            </a:pPr>
            <a:r>
              <a:rPr lang="de-DE" sz="1600" dirty="0">
                <a:latin typeface="Arial" pitchFamily="34" charset="0"/>
                <a:cs typeface="Arial" pitchFamily="34" charset="0"/>
              </a:rPr>
              <a:t>down</a:t>
            </a:r>
          </a:p>
        </p:txBody>
      </p:sp>
      <p:cxnSp>
        <p:nvCxnSpPr>
          <p:cNvPr id="36" name="Gerade Verbindung mit Pfeil 35"/>
          <p:cNvCxnSpPr>
            <a:stCxn id="34" idx="0"/>
          </p:cNvCxnSpPr>
          <p:nvPr/>
        </p:nvCxnSpPr>
        <p:spPr>
          <a:xfrm flipH="1" flipV="1">
            <a:off x="6346266" y="2196703"/>
            <a:ext cx="1594729" cy="616808"/>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a:stCxn id="25" idx="2"/>
          </p:cNvCxnSpPr>
          <p:nvPr/>
        </p:nvCxnSpPr>
        <p:spPr>
          <a:xfrm>
            <a:off x="982377" y="3870238"/>
            <a:ext cx="682337" cy="380264"/>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nvGrpSpPr>
          <p:cNvPr id="2" name="Gruppieren 53"/>
          <p:cNvGrpSpPr/>
          <p:nvPr/>
        </p:nvGrpSpPr>
        <p:grpSpPr>
          <a:xfrm>
            <a:off x="1765262" y="1478757"/>
            <a:ext cx="5514440" cy="2921152"/>
            <a:chOff x="1848386" y="1971675"/>
            <a:chExt cx="5514440" cy="3894869"/>
          </a:xfrm>
        </p:grpSpPr>
        <p:sp>
          <p:nvSpPr>
            <p:cNvPr id="46" name="Freihandform 45"/>
            <p:cNvSpPr/>
            <p:nvPr/>
          </p:nvSpPr>
          <p:spPr>
            <a:xfrm>
              <a:off x="5534026" y="2674936"/>
              <a:ext cx="1032695" cy="1755723"/>
            </a:xfrm>
            <a:custGeom>
              <a:avLst/>
              <a:gdLst>
                <a:gd name="connsiteX0" fmla="*/ 0 w 1133475"/>
                <a:gd name="connsiteY0" fmla="*/ 30162 h 2239962"/>
                <a:gd name="connsiteX1" fmla="*/ 600075 w 1133475"/>
                <a:gd name="connsiteY1" fmla="*/ 153987 h 2239962"/>
                <a:gd name="connsiteX2" fmla="*/ 914400 w 1133475"/>
                <a:gd name="connsiteY2" fmla="*/ 954087 h 2239962"/>
                <a:gd name="connsiteX3" fmla="*/ 1133475 w 1133475"/>
                <a:gd name="connsiteY3" fmla="*/ 2239962 h 2239962"/>
                <a:gd name="connsiteX4" fmla="*/ 1133475 w 1133475"/>
                <a:gd name="connsiteY4" fmla="*/ 2239962 h 2239962"/>
                <a:gd name="connsiteX0" fmla="*/ 0 w 1188730"/>
                <a:gd name="connsiteY0" fmla="*/ 30162 h 2429694"/>
                <a:gd name="connsiteX1" fmla="*/ 600075 w 1188730"/>
                <a:gd name="connsiteY1" fmla="*/ 153987 h 2429694"/>
                <a:gd name="connsiteX2" fmla="*/ 914400 w 1188730"/>
                <a:gd name="connsiteY2" fmla="*/ 954087 h 2429694"/>
                <a:gd name="connsiteX3" fmla="*/ 1133475 w 1188730"/>
                <a:gd name="connsiteY3" fmla="*/ 2239962 h 2429694"/>
                <a:gd name="connsiteX4" fmla="*/ 582869 w 1188730"/>
                <a:gd name="connsiteY4" fmla="*/ 2092478 h 2429694"/>
                <a:gd name="connsiteX0" fmla="*/ 0 w 1087950"/>
                <a:gd name="connsiteY0" fmla="*/ 30162 h 2141639"/>
                <a:gd name="connsiteX1" fmla="*/ 600075 w 1087950"/>
                <a:gd name="connsiteY1" fmla="*/ 153987 h 2141639"/>
                <a:gd name="connsiteX2" fmla="*/ 914400 w 1087950"/>
                <a:gd name="connsiteY2" fmla="*/ 954087 h 2141639"/>
                <a:gd name="connsiteX3" fmla="*/ 1032695 w 1087950"/>
                <a:gd name="connsiteY3" fmla="*/ 1755723 h 2141639"/>
                <a:gd name="connsiteX4" fmla="*/ 582869 w 1087950"/>
                <a:gd name="connsiteY4" fmla="*/ 2092478 h 2141639"/>
                <a:gd name="connsiteX0" fmla="*/ 0 w 1087950"/>
                <a:gd name="connsiteY0" fmla="*/ 30162 h 2092478"/>
                <a:gd name="connsiteX1" fmla="*/ 600075 w 1087950"/>
                <a:gd name="connsiteY1" fmla="*/ 153987 h 2092478"/>
                <a:gd name="connsiteX2" fmla="*/ 914400 w 1087950"/>
                <a:gd name="connsiteY2" fmla="*/ 954087 h 2092478"/>
                <a:gd name="connsiteX3" fmla="*/ 1032695 w 1087950"/>
                <a:gd name="connsiteY3" fmla="*/ 1755723 h 2092478"/>
                <a:gd name="connsiteX4" fmla="*/ 582869 w 1087950"/>
                <a:gd name="connsiteY4" fmla="*/ 2092478 h 2092478"/>
                <a:gd name="connsiteX0" fmla="*/ 0 w 1140030"/>
                <a:gd name="connsiteY0" fmla="*/ 30162 h 2185884"/>
                <a:gd name="connsiteX1" fmla="*/ 600075 w 1140030"/>
                <a:gd name="connsiteY1" fmla="*/ 153987 h 2185884"/>
                <a:gd name="connsiteX2" fmla="*/ 914400 w 1140030"/>
                <a:gd name="connsiteY2" fmla="*/ 954087 h 2185884"/>
                <a:gd name="connsiteX3" fmla="*/ 1032695 w 1140030"/>
                <a:gd name="connsiteY3" fmla="*/ 1755723 h 2185884"/>
                <a:gd name="connsiteX4" fmla="*/ 1072024 w 1140030"/>
                <a:gd name="connsiteY4" fmla="*/ 2185884 h 2185884"/>
                <a:gd name="connsiteX0" fmla="*/ 0 w 1072024"/>
                <a:gd name="connsiteY0" fmla="*/ 30162 h 2185884"/>
                <a:gd name="connsiteX1" fmla="*/ 600075 w 1072024"/>
                <a:gd name="connsiteY1" fmla="*/ 153987 h 2185884"/>
                <a:gd name="connsiteX2" fmla="*/ 914400 w 1072024"/>
                <a:gd name="connsiteY2" fmla="*/ 954087 h 2185884"/>
                <a:gd name="connsiteX3" fmla="*/ 1032695 w 1072024"/>
                <a:gd name="connsiteY3" fmla="*/ 1755723 h 2185884"/>
                <a:gd name="connsiteX4" fmla="*/ 1072024 w 1072024"/>
                <a:gd name="connsiteY4" fmla="*/ 2185884 h 2185884"/>
                <a:gd name="connsiteX0" fmla="*/ 0 w 1054459"/>
                <a:gd name="connsiteY0" fmla="*/ 30162 h 1906945"/>
                <a:gd name="connsiteX1" fmla="*/ 600075 w 1054459"/>
                <a:gd name="connsiteY1" fmla="*/ 153987 h 1906945"/>
                <a:gd name="connsiteX2" fmla="*/ 914400 w 1054459"/>
                <a:gd name="connsiteY2" fmla="*/ 954087 h 1906945"/>
                <a:gd name="connsiteX3" fmla="*/ 1032695 w 1054459"/>
                <a:gd name="connsiteY3" fmla="*/ 1755723 h 1906945"/>
                <a:gd name="connsiteX4" fmla="*/ 1044985 w 1054459"/>
                <a:gd name="connsiteY4" fmla="*/ 1861420 h 1906945"/>
                <a:gd name="connsiteX0" fmla="*/ 0 w 1032695"/>
                <a:gd name="connsiteY0" fmla="*/ 30162 h 1755723"/>
                <a:gd name="connsiteX1" fmla="*/ 600075 w 1032695"/>
                <a:gd name="connsiteY1" fmla="*/ 153987 h 1755723"/>
                <a:gd name="connsiteX2" fmla="*/ 914400 w 1032695"/>
                <a:gd name="connsiteY2" fmla="*/ 954087 h 1755723"/>
                <a:gd name="connsiteX3" fmla="*/ 1032695 w 1032695"/>
                <a:gd name="connsiteY3" fmla="*/ 1755723 h 1755723"/>
              </a:gdLst>
              <a:ahLst/>
              <a:cxnLst>
                <a:cxn ang="0">
                  <a:pos x="connsiteX0" y="connsiteY0"/>
                </a:cxn>
                <a:cxn ang="0">
                  <a:pos x="connsiteX1" y="connsiteY1"/>
                </a:cxn>
                <a:cxn ang="0">
                  <a:pos x="connsiteX2" y="connsiteY2"/>
                </a:cxn>
                <a:cxn ang="0">
                  <a:pos x="connsiteX3" y="connsiteY3"/>
                </a:cxn>
              </a:cxnLst>
              <a:rect l="l" t="t" r="r" b="b"/>
              <a:pathLst>
                <a:path w="1032695" h="1755723">
                  <a:moveTo>
                    <a:pt x="0" y="30162"/>
                  </a:moveTo>
                  <a:cubicBezTo>
                    <a:pt x="223837" y="15081"/>
                    <a:pt x="447675" y="0"/>
                    <a:pt x="600075" y="153987"/>
                  </a:cubicBezTo>
                  <a:cubicBezTo>
                    <a:pt x="752475" y="307975"/>
                    <a:pt x="842297" y="687131"/>
                    <a:pt x="914400" y="954087"/>
                  </a:cubicBezTo>
                  <a:cubicBezTo>
                    <a:pt x="986503" y="1221043"/>
                    <a:pt x="1010931" y="1604501"/>
                    <a:pt x="1032695" y="175572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333333"/>
                </a:solidFill>
                <a:latin typeface="Arial" pitchFamily="34" charset="0"/>
                <a:cs typeface="Arial" pitchFamily="34" charset="0"/>
              </a:endParaRPr>
            </a:p>
          </p:txBody>
        </p:sp>
        <p:sp>
          <p:nvSpPr>
            <p:cNvPr id="47" name="Freihandform 46"/>
            <p:cNvSpPr/>
            <p:nvPr/>
          </p:nvSpPr>
          <p:spPr>
            <a:xfrm>
              <a:off x="6564262" y="1971675"/>
              <a:ext cx="798564" cy="2754108"/>
            </a:xfrm>
            <a:custGeom>
              <a:avLst/>
              <a:gdLst>
                <a:gd name="connsiteX0" fmla="*/ 0 w 695325"/>
                <a:gd name="connsiteY0" fmla="*/ 2924175 h 3319463"/>
                <a:gd name="connsiteX1" fmla="*/ 180975 w 695325"/>
                <a:gd name="connsiteY1" fmla="*/ 3105150 h 3319463"/>
                <a:gd name="connsiteX2" fmla="*/ 457200 w 695325"/>
                <a:gd name="connsiteY2" fmla="*/ 1638300 h 3319463"/>
                <a:gd name="connsiteX3" fmla="*/ 695325 w 695325"/>
                <a:gd name="connsiteY3" fmla="*/ 0 h 3319463"/>
                <a:gd name="connsiteX0" fmla="*/ 0 w 793647"/>
                <a:gd name="connsiteY0" fmla="*/ 2459601 h 3242033"/>
                <a:gd name="connsiteX1" fmla="*/ 279297 w 793647"/>
                <a:gd name="connsiteY1" fmla="*/ 3105150 h 3242033"/>
                <a:gd name="connsiteX2" fmla="*/ 555522 w 793647"/>
                <a:gd name="connsiteY2" fmla="*/ 1638300 h 3242033"/>
                <a:gd name="connsiteX3" fmla="*/ 793647 w 793647"/>
                <a:gd name="connsiteY3" fmla="*/ 0 h 3242033"/>
                <a:gd name="connsiteX0" fmla="*/ 0 w 793647"/>
                <a:gd name="connsiteY0" fmla="*/ 2459601 h 3242033"/>
                <a:gd name="connsiteX1" fmla="*/ 279297 w 793647"/>
                <a:gd name="connsiteY1" fmla="*/ 3105150 h 3242033"/>
                <a:gd name="connsiteX2" fmla="*/ 555522 w 793647"/>
                <a:gd name="connsiteY2" fmla="*/ 1638300 h 3242033"/>
                <a:gd name="connsiteX3" fmla="*/ 793647 w 793647"/>
                <a:gd name="connsiteY3" fmla="*/ 0 h 3242033"/>
                <a:gd name="connsiteX0" fmla="*/ 0 w 793647"/>
                <a:gd name="connsiteY0" fmla="*/ 2459601 h 2755336"/>
                <a:gd name="connsiteX1" fmla="*/ 279297 w 793647"/>
                <a:gd name="connsiteY1" fmla="*/ 2618453 h 2755336"/>
                <a:gd name="connsiteX2" fmla="*/ 555522 w 793647"/>
                <a:gd name="connsiteY2" fmla="*/ 1638300 h 2755336"/>
                <a:gd name="connsiteX3" fmla="*/ 793647 w 793647"/>
                <a:gd name="connsiteY3" fmla="*/ 0 h 2755336"/>
                <a:gd name="connsiteX0" fmla="*/ 0 w 796105"/>
                <a:gd name="connsiteY0" fmla="*/ 2462059 h 2755746"/>
                <a:gd name="connsiteX1" fmla="*/ 281755 w 796105"/>
                <a:gd name="connsiteY1" fmla="*/ 2618453 h 2755746"/>
                <a:gd name="connsiteX2" fmla="*/ 557980 w 796105"/>
                <a:gd name="connsiteY2" fmla="*/ 1638300 h 2755746"/>
                <a:gd name="connsiteX3" fmla="*/ 796105 w 796105"/>
                <a:gd name="connsiteY3" fmla="*/ 0 h 2755746"/>
                <a:gd name="connsiteX0" fmla="*/ 0 w 796105"/>
                <a:gd name="connsiteY0" fmla="*/ 2462059 h 2755746"/>
                <a:gd name="connsiteX1" fmla="*/ 281755 w 796105"/>
                <a:gd name="connsiteY1" fmla="*/ 2618453 h 2755746"/>
                <a:gd name="connsiteX2" fmla="*/ 557980 w 796105"/>
                <a:gd name="connsiteY2" fmla="*/ 1638300 h 2755746"/>
                <a:gd name="connsiteX3" fmla="*/ 796105 w 796105"/>
                <a:gd name="connsiteY3" fmla="*/ 0 h 2755746"/>
                <a:gd name="connsiteX0" fmla="*/ 0 w 798564"/>
                <a:gd name="connsiteY0" fmla="*/ 2452227 h 2754108"/>
                <a:gd name="connsiteX1" fmla="*/ 284214 w 798564"/>
                <a:gd name="connsiteY1" fmla="*/ 2618453 h 2754108"/>
                <a:gd name="connsiteX2" fmla="*/ 560439 w 798564"/>
                <a:gd name="connsiteY2" fmla="*/ 1638300 h 2754108"/>
                <a:gd name="connsiteX3" fmla="*/ 798564 w 798564"/>
                <a:gd name="connsiteY3" fmla="*/ 0 h 2754108"/>
                <a:gd name="connsiteX0" fmla="*/ 0 w 798564"/>
                <a:gd name="connsiteY0" fmla="*/ 2452227 h 2754108"/>
                <a:gd name="connsiteX1" fmla="*/ 284214 w 798564"/>
                <a:gd name="connsiteY1" fmla="*/ 2618453 h 2754108"/>
                <a:gd name="connsiteX2" fmla="*/ 560439 w 798564"/>
                <a:gd name="connsiteY2" fmla="*/ 1638300 h 2754108"/>
                <a:gd name="connsiteX3" fmla="*/ 798564 w 798564"/>
                <a:gd name="connsiteY3" fmla="*/ 0 h 2754108"/>
                <a:gd name="connsiteX0" fmla="*/ 0 w 798564"/>
                <a:gd name="connsiteY0" fmla="*/ 2452227 h 2754108"/>
                <a:gd name="connsiteX1" fmla="*/ 284214 w 798564"/>
                <a:gd name="connsiteY1" fmla="*/ 2618453 h 2754108"/>
                <a:gd name="connsiteX2" fmla="*/ 560439 w 798564"/>
                <a:gd name="connsiteY2" fmla="*/ 1638300 h 2754108"/>
                <a:gd name="connsiteX3" fmla="*/ 798564 w 798564"/>
                <a:gd name="connsiteY3" fmla="*/ 0 h 2754108"/>
                <a:gd name="connsiteX0" fmla="*/ 0 w 798564"/>
                <a:gd name="connsiteY0" fmla="*/ 2452227 h 2754108"/>
                <a:gd name="connsiteX1" fmla="*/ 284214 w 798564"/>
                <a:gd name="connsiteY1" fmla="*/ 2618453 h 2754108"/>
                <a:gd name="connsiteX2" fmla="*/ 560439 w 798564"/>
                <a:gd name="connsiteY2" fmla="*/ 1638300 h 2754108"/>
                <a:gd name="connsiteX3" fmla="*/ 798564 w 798564"/>
                <a:gd name="connsiteY3" fmla="*/ 0 h 2754108"/>
              </a:gdLst>
              <a:ahLst/>
              <a:cxnLst>
                <a:cxn ang="0">
                  <a:pos x="connsiteX0" y="connsiteY0"/>
                </a:cxn>
                <a:cxn ang="0">
                  <a:pos x="connsiteX1" y="connsiteY1"/>
                </a:cxn>
                <a:cxn ang="0">
                  <a:pos x="connsiteX2" y="connsiteY2"/>
                </a:cxn>
                <a:cxn ang="0">
                  <a:pos x="connsiteX3" y="connsiteY3"/>
                </a:cxn>
              </a:cxnLst>
              <a:rect l="l" t="t" r="r" b="b"/>
              <a:pathLst>
                <a:path w="798564" h="2754108">
                  <a:moveTo>
                    <a:pt x="0" y="2452227"/>
                  </a:moveTo>
                  <a:cubicBezTo>
                    <a:pt x="30573" y="2708712"/>
                    <a:pt x="190807" y="2754108"/>
                    <a:pt x="284214" y="2618453"/>
                  </a:cubicBezTo>
                  <a:cubicBezTo>
                    <a:pt x="377621" y="2482798"/>
                    <a:pt x="474714" y="2074709"/>
                    <a:pt x="560439" y="1638300"/>
                  </a:cubicBezTo>
                  <a:cubicBezTo>
                    <a:pt x="646164" y="1201891"/>
                    <a:pt x="722364" y="560387"/>
                    <a:pt x="798564"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333333"/>
                </a:solidFill>
                <a:latin typeface="Arial" pitchFamily="34" charset="0"/>
                <a:cs typeface="Arial" pitchFamily="34" charset="0"/>
              </a:endParaRPr>
            </a:p>
          </p:txBody>
        </p:sp>
        <p:sp>
          <p:nvSpPr>
            <p:cNvPr id="50" name="Freihandform 49"/>
            <p:cNvSpPr/>
            <p:nvPr/>
          </p:nvSpPr>
          <p:spPr>
            <a:xfrm>
              <a:off x="1848386" y="3544584"/>
              <a:ext cx="2650733" cy="2321960"/>
            </a:xfrm>
            <a:custGeom>
              <a:avLst/>
              <a:gdLst>
                <a:gd name="connsiteX0" fmla="*/ 0 w 2650733"/>
                <a:gd name="connsiteY0" fmla="*/ 2321960 h 2321960"/>
                <a:gd name="connsiteX1" fmla="*/ 1849348 w 2650733"/>
                <a:gd name="connsiteY1" fmla="*/ 1541124 h 2321960"/>
                <a:gd name="connsiteX2" fmla="*/ 2650733 w 2650733"/>
                <a:gd name="connsiteY2" fmla="*/ 0 h 2321960"/>
              </a:gdLst>
              <a:ahLst/>
              <a:cxnLst>
                <a:cxn ang="0">
                  <a:pos x="connsiteX0" y="connsiteY0"/>
                </a:cxn>
                <a:cxn ang="0">
                  <a:pos x="connsiteX1" y="connsiteY1"/>
                </a:cxn>
                <a:cxn ang="0">
                  <a:pos x="connsiteX2" y="connsiteY2"/>
                </a:cxn>
              </a:cxnLst>
              <a:rect l="l" t="t" r="r" b="b"/>
              <a:pathLst>
                <a:path w="2650733" h="2321960">
                  <a:moveTo>
                    <a:pt x="0" y="2321960"/>
                  </a:moveTo>
                  <a:cubicBezTo>
                    <a:pt x="703779" y="2125038"/>
                    <a:pt x="1407559" y="1928117"/>
                    <a:pt x="1849348" y="1541124"/>
                  </a:cubicBezTo>
                  <a:cubicBezTo>
                    <a:pt x="2291137" y="1154131"/>
                    <a:pt x="2470935" y="577065"/>
                    <a:pt x="2650733"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333333"/>
                </a:solidFill>
                <a:latin typeface="Arial" pitchFamily="34" charset="0"/>
                <a:cs typeface="Arial" pitchFamily="34" charset="0"/>
              </a:endParaRPr>
            </a:p>
          </p:txBody>
        </p:sp>
        <p:sp>
          <p:nvSpPr>
            <p:cNvPr id="52" name="Freihandform 51"/>
            <p:cNvSpPr/>
            <p:nvPr/>
          </p:nvSpPr>
          <p:spPr>
            <a:xfrm>
              <a:off x="4498642" y="2704887"/>
              <a:ext cx="1043195" cy="844461"/>
            </a:xfrm>
            <a:custGeom>
              <a:avLst/>
              <a:gdLst>
                <a:gd name="connsiteX0" fmla="*/ 0 w 1900719"/>
                <a:gd name="connsiteY0" fmla="*/ 934948 h 934948"/>
                <a:gd name="connsiteX1" fmla="*/ 462337 w 1900719"/>
                <a:gd name="connsiteY1" fmla="*/ 277402 h 934948"/>
                <a:gd name="connsiteX2" fmla="*/ 1900719 w 1900719"/>
                <a:gd name="connsiteY2" fmla="*/ 0 h 934948"/>
                <a:gd name="connsiteX0" fmla="*/ 0 w 1373550"/>
                <a:gd name="connsiteY0" fmla="*/ 868273 h 868273"/>
                <a:gd name="connsiteX1" fmla="*/ 462337 w 1373550"/>
                <a:gd name="connsiteY1" fmla="*/ 210727 h 868273"/>
                <a:gd name="connsiteX2" fmla="*/ 1373550 w 1373550"/>
                <a:gd name="connsiteY2" fmla="*/ 0 h 868273"/>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360923 w 1047663"/>
                <a:gd name="connsiteY1" fmla="*/ 241145 h 839698"/>
                <a:gd name="connsiteX2" fmla="*/ 1047663 w 1047663"/>
                <a:gd name="connsiteY2" fmla="*/ 0 h 839698"/>
                <a:gd name="connsiteX0" fmla="*/ 0 w 1047663"/>
                <a:gd name="connsiteY0" fmla="*/ 839698 h 839698"/>
                <a:gd name="connsiteX1" fmla="*/ 360923 w 1047663"/>
                <a:gd name="connsiteY1" fmla="*/ 241145 h 839698"/>
                <a:gd name="connsiteX2" fmla="*/ 1047663 w 1047663"/>
                <a:gd name="connsiteY2" fmla="*/ 0 h 839698"/>
                <a:gd name="connsiteX0" fmla="*/ 0 w 1035295"/>
                <a:gd name="connsiteY0" fmla="*/ 792995 h 792995"/>
                <a:gd name="connsiteX1" fmla="*/ 348555 w 1035295"/>
                <a:gd name="connsiteY1" fmla="*/ 241145 h 792995"/>
                <a:gd name="connsiteX2" fmla="*/ 1035295 w 1035295"/>
                <a:gd name="connsiteY2" fmla="*/ 0 h 792995"/>
                <a:gd name="connsiteX0" fmla="*/ 0 w 1052610"/>
                <a:gd name="connsiteY0" fmla="*/ 839698 h 839698"/>
                <a:gd name="connsiteX1" fmla="*/ 365870 w 1052610"/>
                <a:gd name="connsiteY1" fmla="*/ 241145 h 839698"/>
                <a:gd name="connsiteX2" fmla="*/ 1052610 w 1052610"/>
                <a:gd name="connsiteY2" fmla="*/ 0 h 839698"/>
                <a:gd name="connsiteX0" fmla="*/ 0 w 1055018"/>
                <a:gd name="connsiteY0" fmla="*/ 844461 h 844461"/>
                <a:gd name="connsiteX1" fmla="*/ 368278 w 1055018"/>
                <a:gd name="connsiteY1" fmla="*/ 241145 h 844461"/>
                <a:gd name="connsiteX2" fmla="*/ 1055018 w 1055018"/>
                <a:gd name="connsiteY2" fmla="*/ 0 h 844461"/>
              </a:gdLst>
              <a:ahLst/>
              <a:cxnLst>
                <a:cxn ang="0">
                  <a:pos x="connsiteX0" y="connsiteY0"/>
                </a:cxn>
                <a:cxn ang="0">
                  <a:pos x="connsiteX1" y="connsiteY1"/>
                </a:cxn>
                <a:cxn ang="0">
                  <a:pos x="connsiteX2" y="connsiteY2"/>
                </a:cxn>
              </a:cxnLst>
              <a:rect l="l" t="t" r="r" b="b"/>
              <a:pathLst>
                <a:path w="1055018" h="844461">
                  <a:moveTo>
                    <a:pt x="0" y="844461"/>
                  </a:moveTo>
                  <a:cubicBezTo>
                    <a:pt x="72775" y="593600"/>
                    <a:pt x="193668" y="381095"/>
                    <a:pt x="368278" y="241145"/>
                  </a:cubicBezTo>
                  <a:cubicBezTo>
                    <a:pt x="537014" y="123932"/>
                    <a:pt x="762598" y="32213"/>
                    <a:pt x="1055018"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333333"/>
                </a:solidFill>
                <a:latin typeface="Arial" pitchFamily="34" charset="0"/>
                <a:cs typeface="Arial" pitchFamily="34" charset="0"/>
              </a:endParaRPr>
            </a:p>
          </p:txBody>
        </p:sp>
      </p:grpSp>
      <p:grpSp>
        <p:nvGrpSpPr>
          <p:cNvPr id="3" name="Gruppieren 54"/>
          <p:cNvGrpSpPr/>
          <p:nvPr/>
        </p:nvGrpSpPr>
        <p:grpSpPr>
          <a:xfrm>
            <a:off x="1774232" y="1339446"/>
            <a:ext cx="5514440" cy="2921152"/>
            <a:chOff x="1848386" y="1971675"/>
            <a:chExt cx="5514440" cy="3894869"/>
          </a:xfrm>
        </p:grpSpPr>
        <p:sp>
          <p:nvSpPr>
            <p:cNvPr id="56" name="Freihandform 55"/>
            <p:cNvSpPr/>
            <p:nvPr/>
          </p:nvSpPr>
          <p:spPr>
            <a:xfrm>
              <a:off x="5534026" y="2674936"/>
              <a:ext cx="1032695" cy="1755723"/>
            </a:xfrm>
            <a:custGeom>
              <a:avLst/>
              <a:gdLst>
                <a:gd name="connsiteX0" fmla="*/ 0 w 1133475"/>
                <a:gd name="connsiteY0" fmla="*/ 30162 h 2239962"/>
                <a:gd name="connsiteX1" fmla="*/ 600075 w 1133475"/>
                <a:gd name="connsiteY1" fmla="*/ 153987 h 2239962"/>
                <a:gd name="connsiteX2" fmla="*/ 914400 w 1133475"/>
                <a:gd name="connsiteY2" fmla="*/ 954087 h 2239962"/>
                <a:gd name="connsiteX3" fmla="*/ 1133475 w 1133475"/>
                <a:gd name="connsiteY3" fmla="*/ 2239962 h 2239962"/>
                <a:gd name="connsiteX4" fmla="*/ 1133475 w 1133475"/>
                <a:gd name="connsiteY4" fmla="*/ 2239962 h 2239962"/>
                <a:gd name="connsiteX0" fmla="*/ 0 w 1188730"/>
                <a:gd name="connsiteY0" fmla="*/ 30162 h 2429694"/>
                <a:gd name="connsiteX1" fmla="*/ 600075 w 1188730"/>
                <a:gd name="connsiteY1" fmla="*/ 153987 h 2429694"/>
                <a:gd name="connsiteX2" fmla="*/ 914400 w 1188730"/>
                <a:gd name="connsiteY2" fmla="*/ 954087 h 2429694"/>
                <a:gd name="connsiteX3" fmla="*/ 1133475 w 1188730"/>
                <a:gd name="connsiteY3" fmla="*/ 2239962 h 2429694"/>
                <a:gd name="connsiteX4" fmla="*/ 582869 w 1188730"/>
                <a:gd name="connsiteY4" fmla="*/ 2092478 h 2429694"/>
                <a:gd name="connsiteX0" fmla="*/ 0 w 1087950"/>
                <a:gd name="connsiteY0" fmla="*/ 30162 h 2141639"/>
                <a:gd name="connsiteX1" fmla="*/ 600075 w 1087950"/>
                <a:gd name="connsiteY1" fmla="*/ 153987 h 2141639"/>
                <a:gd name="connsiteX2" fmla="*/ 914400 w 1087950"/>
                <a:gd name="connsiteY2" fmla="*/ 954087 h 2141639"/>
                <a:gd name="connsiteX3" fmla="*/ 1032695 w 1087950"/>
                <a:gd name="connsiteY3" fmla="*/ 1755723 h 2141639"/>
                <a:gd name="connsiteX4" fmla="*/ 582869 w 1087950"/>
                <a:gd name="connsiteY4" fmla="*/ 2092478 h 2141639"/>
                <a:gd name="connsiteX0" fmla="*/ 0 w 1087950"/>
                <a:gd name="connsiteY0" fmla="*/ 30162 h 2092478"/>
                <a:gd name="connsiteX1" fmla="*/ 600075 w 1087950"/>
                <a:gd name="connsiteY1" fmla="*/ 153987 h 2092478"/>
                <a:gd name="connsiteX2" fmla="*/ 914400 w 1087950"/>
                <a:gd name="connsiteY2" fmla="*/ 954087 h 2092478"/>
                <a:gd name="connsiteX3" fmla="*/ 1032695 w 1087950"/>
                <a:gd name="connsiteY3" fmla="*/ 1755723 h 2092478"/>
                <a:gd name="connsiteX4" fmla="*/ 582869 w 1087950"/>
                <a:gd name="connsiteY4" fmla="*/ 2092478 h 2092478"/>
                <a:gd name="connsiteX0" fmla="*/ 0 w 1140030"/>
                <a:gd name="connsiteY0" fmla="*/ 30162 h 2185884"/>
                <a:gd name="connsiteX1" fmla="*/ 600075 w 1140030"/>
                <a:gd name="connsiteY1" fmla="*/ 153987 h 2185884"/>
                <a:gd name="connsiteX2" fmla="*/ 914400 w 1140030"/>
                <a:gd name="connsiteY2" fmla="*/ 954087 h 2185884"/>
                <a:gd name="connsiteX3" fmla="*/ 1032695 w 1140030"/>
                <a:gd name="connsiteY3" fmla="*/ 1755723 h 2185884"/>
                <a:gd name="connsiteX4" fmla="*/ 1072024 w 1140030"/>
                <a:gd name="connsiteY4" fmla="*/ 2185884 h 2185884"/>
                <a:gd name="connsiteX0" fmla="*/ 0 w 1072024"/>
                <a:gd name="connsiteY0" fmla="*/ 30162 h 2185884"/>
                <a:gd name="connsiteX1" fmla="*/ 600075 w 1072024"/>
                <a:gd name="connsiteY1" fmla="*/ 153987 h 2185884"/>
                <a:gd name="connsiteX2" fmla="*/ 914400 w 1072024"/>
                <a:gd name="connsiteY2" fmla="*/ 954087 h 2185884"/>
                <a:gd name="connsiteX3" fmla="*/ 1032695 w 1072024"/>
                <a:gd name="connsiteY3" fmla="*/ 1755723 h 2185884"/>
                <a:gd name="connsiteX4" fmla="*/ 1072024 w 1072024"/>
                <a:gd name="connsiteY4" fmla="*/ 2185884 h 2185884"/>
                <a:gd name="connsiteX0" fmla="*/ 0 w 1054459"/>
                <a:gd name="connsiteY0" fmla="*/ 30162 h 1906945"/>
                <a:gd name="connsiteX1" fmla="*/ 600075 w 1054459"/>
                <a:gd name="connsiteY1" fmla="*/ 153987 h 1906945"/>
                <a:gd name="connsiteX2" fmla="*/ 914400 w 1054459"/>
                <a:gd name="connsiteY2" fmla="*/ 954087 h 1906945"/>
                <a:gd name="connsiteX3" fmla="*/ 1032695 w 1054459"/>
                <a:gd name="connsiteY3" fmla="*/ 1755723 h 1906945"/>
                <a:gd name="connsiteX4" fmla="*/ 1044985 w 1054459"/>
                <a:gd name="connsiteY4" fmla="*/ 1861420 h 1906945"/>
                <a:gd name="connsiteX0" fmla="*/ 0 w 1032695"/>
                <a:gd name="connsiteY0" fmla="*/ 30162 h 1755723"/>
                <a:gd name="connsiteX1" fmla="*/ 600075 w 1032695"/>
                <a:gd name="connsiteY1" fmla="*/ 153987 h 1755723"/>
                <a:gd name="connsiteX2" fmla="*/ 914400 w 1032695"/>
                <a:gd name="connsiteY2" fmla="*/ 954087 h 1755723"/>
                <a:gd name="connsiteX3" fmla="*/ 1032695 w 1032695"/>
                <a:gd name="connsiteY3" fmla="*/ 1755723 h 1755723"/>
              </a:gdLst>
              <a:ahLst/>
              <a:cxnLst>
                <a:cxn ang="0">
                  <a:pos x="connsiteX0" y="connsiteY0"/>
                </a:cxn>
                <a:cxn ang="0">
                  <a:pos x="connsiteX1" y="connsiteY1"/>
                </a:cxn>
                <a:cxn ang="0">
                  <a:pos x="connsiteX2" y="connsiteY2"/>
                </a:cxn>
                <a:cxn ang="0">
                  <a:pos x="connsiteX3" y="connsiteY3"/>
                </a:cxn>
              </a:cxnLst>
              <a:rect l="l" t="t" r="r" b="b"/>
              <a:pathLst>
                <a:path w="1032695" h="1755723">
                  <a:moveTo>
                    <a:pt x="0" y="30162"/>
                  </a:moveTo>
                  <a:cubicBezTo>
                    <a:pt x="223837" y="15081"/>
                    <a:pt x="447675" y="0"/>
                    <a:pt x="600075" y="153987"/>
                  </a:cubicBezTo>
                  <a:cubicBezTo>
                    <a:pt x="752475" y="307975"/>
                    <a:pt x="842297" y="687131"/>
                    <a:pt x="914400" y="954087"/>
                  </a:cubicBezTo>
                  <a:cubicBezTo>
                    <a:pt x="986503" y="1221043"/>
                    <a:pt x="1010931" y="1604501"/>
                    <a:pt x="1032695" y="1755723"/>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333333"/>
                </a:solidFill>
                <a:latin typeface="Arial" pitchFamily="34" charset="0"/>
                <a:cs typeface="Arial" pitchFamily="34" charset="0"/>
              </a:endParaRPr>
            </a:p>
          </p:txBody>
        </p:sp>
        <p:sp>
          <p:nvSpPr>
            <p:cNvPr id="57" name="Freihandform 56"/>
            <p:cNvSpPr/>
            <p:nvPr/>
          </p:nvSpPr>
          <p:spPr>
            <a:xfrm>
              <a:off x="6564262" y="1971675"/>
              <a:ext cx="798564" cy="2754108"/>
            </a:xfrm>
            <a:custGeom>
              <a:avLst/>
              <a:gdLst>
                <a:gd name="connsiteX0" fmla="*/ 0 w 695325"/>
                <a:gd name="connsiteY0" fmla="*/ 2924175 h 3319463"/>
                <a:gd name="connsiteX1" fmla="*/ 180975 w 695325"/>
                <a:gd name="connsiteY1" fmla="*/ 3105150 h 3319463"/>
                <a:gd name="connsiteX2" fmla="*/ 457200 w 695325"/>
                <a:gd name="connsiteY2" fmla="*/ 1638300 h 3319463"/>
                <a:gd name="connsiteX3" fmla="*/ 695325 w 695325"/>
                <a:gd name="connsiteY3" fmla="*/ 0 h 3319463"/>
                <a:gd name="connsiteX0" fmla="*/ 0 w 793647"/>
                <a:gd name="connsiteY0" fmla="*/ 2459601 h 3242033"/>
                <a:gd name="connsiteX1" fmla="*/ 279297 w 793647"/>
                <a:gd name="connsiteY1" fmla="*/ 3105150 h 3242033"/>
                <a:gd name="connsiteX2" fmla="*/ 555522 w 793647"/>
                <a:gd name="connsiteY2" fmla="*/ 1638300 h 3242033"/>
                <a:gd name="connsiteX3" fmla="*/ 793647 w 793647"/>
                <a:gd name="connsiteY3" fmla="*/ 0 h 3242033"/>
                <a:gd name="connsiteX0" fmla="*/ 0 w 793647"/>
                <a:gd name="connsiteY0" fmla="*/ 2459601 h 3242033"/>
                <a:gd name="connsiteX1" fmla="*/ 279297 w 793647"/>
                <a:gd name="connsiteY1" fmla="*/ 3105150 h 3242033"/>
                <a:gd name="connsiteX2" fmla="*/ 555522 w 793647"/>
                <a:gd name="connsiteY2" fmla="*/ 1638300 h 3242033"/>
                <a:gd name="connsiteX3" fmla="*/ 793647 w 793647"/>
                <a:gd name="connsiteY3" fmla="*/ 0 h 3242033"/>
                <a:gd name="connsiteX0" fmla="*/ 0 w 793647"/>
                <a:gd name="connsiteY0" fmla="*/ 2459601 h 2755336"/>
                <a:gd name="connsiteX1" fmla="*/ 279297 w 793647"/>
                <a:gd name="connsiteY1" fmla="*/ 2618453 h 2755336"/>
                <a:gd name="connsiteX2" fmla="*/ 555522 w 793647"/>
                <a:gd name="connsiteY2" fmla="*/ 1638300 h 2755336"/>
                <a:gd name="connsiteX3" fmla="*/ 793647 w 793647"/>
                <a:gd name="connsiteY3" fmla="*/ 0 h 2755336"/>
                <a:gd name="connsiteX0" fmla="*/ 0 w 796105"/>
                <a:gd name="connsiteY0" fmla="*/ 2462059 h 2755746"/>
                <a:gd name="connsiteX1" fmla="*/ 281755 w 796105"/>
                <a:gd name="connsiteY1" fmla="*/ 2618453 h 2755746"/>
                <a:gd name="connsiteX2" fmla="*/ 557980 w 796105"/>
                <a:gd name="connsiteY2" fmla="*/ 1638300 h 2755746"/>
                <a:gd name="connsiteX3" fmla="*/ 796105 w 796105"/>
                <a:gd name="connsiteY3" fmla="*/ 0 h 2755746"/>
                <a:gd name="connsiteX0" fmla="*/ 0 w 796105"/>
                <a:gd name="connsiteY0" fmla="*/ 2462059 h 2755746"/>
                <a:gd name="connsiteX1" fmla="*/ 281755 w 796105"/>
                <a:gd name="connsiteY1" fmla="*/ 2618453 h 2755746"/>
                <a:gd name="connsiteX2" fmla="*/ 557980 w 796105"/>
                <a:gd name="connsiteY2" fmla="*/ 1638300 h 2755746"/>
                <a:gd name="connsiteX3" fmla="*/ 796105 w 796105"/>
                <a:gd name="connsiteY3" fmla="*/ 0 h 2755746"/>
                <a:gd name="connsiteX0" fmla="*/ 0 w 798564"/>
                <a:gd name="connsiteY0" fmla="*/ 2452227 h 2754108"/>
                <a:gd name="connsiteX1" fmla="*/ 284214 w 798564"/>
                <a:gd name="connsiteY1" fmla="*/ 2618453 h 2754108"/>
                <a:gd name="connsiteX2" fmla="*/ 560439 w 798564"/>
                <a:gd name="connsiteY2" fmla="*/ 1638300 h 2754108"/>
                <a:gd name="connsiteX3" fmla="*/ 798564 w 798564"/>
                <a:gd name="connsiteY3" fmla="*/ 0 h 2754108"/>
                <a:gd name="connsiteX0" fmla="*/ 0 w 798564"/>
                <a:gd name="connsiteY0" fmla="*/ 2452227 h 2754108"/>
                <a:gd name="connsiteX1" fmla="*/ 284214 w 798564"/>
                <a:gd name="connsiteY1" fmla="*/ 2618453 h 2754108"/>
                <a:gd name="connsiteX2" fmla="*/ 560439 w 798564"/>
                <a:gd name="connsiteY2" fmla="*/ 1638300 h 2754108"/>
                <a:gd name="connsiteX3" fmla="*/ 798564 w 798564"/>
                <a:gd name="connsiteY3" fmla="*/ 0 h 2754108"/>
                <a:gd name="connsiteX0" fmla="*/ 0 w 798564"/>
                <a:gd name="connsiteY0" fmla="*/ 2452227 h 2754108"/>
                <a:gd name="connsiteX1" fmla="*/ 284214 w 798564"/>
                <a:gd name="connsiteY1" fmla="*/ 2618453 h 2754108"/>
                <a:gd name="connsiteX2" fmla="*/ 560439 w 798564"/>
                <a:gd name="connsiteY2" fmla="*/ 1638300 h 2754108"/>
                <a:gd name="connsiteX3" fmla="*/ 798564 w 798564"/>
                <a:gd name="connsiteY3" fmla="*/ 0 h 2754108"/>
                <a:gd name="connsiteX0" fmla="*/ 0 w 798564"/>
                <a:gd name="connsiteY0" fmla="*/ 2452227 h 2754108"/>
                <a:gd name="connsiteX1" fmla="*/ 284214 w 798564"/>
                <a:gd name="connsiteY1" fmla="*/ 2618453 h 2754108"/>
                <a:gd name="connsiteX2" fmla="*/ 560439 w 798564"/>
                <a:gd name="connsiteY2" fmla="*/ 1638300 h 2754108"/>
                <a:gd name="connsiteX3" fmla="*/ 798564 w 798564"/>
                <a:gd name="connsiteY3" fmla="*/ 0 h 2754108"/>
              </a:gdLst>
              <a:ahLst/>
              <a:cxnLst>
                <a:cxn ang="0">
                  <a:pos x="connsiteX0" y="connsiteY0"/>
                </a:cxn>
                <a:cxn ang="0">
                  <a:pos x="connsiteX1" y="connsiteY1"/>
                </a:cxn>
                <a:cxn ang="0">
                  <a:pos x="connsiteX2" y="connsiteY2"/>
                </a:cxn>
                <a:cxn ang="0">
                  <a:pos x="connsiteX3" y="connsiteY3"/>
                </a:cxn>
              </a:cxnLst>
              <a:rect l="l" t="t" r="r" b="b"/>
              <a:pathLst>
                <a:path w="798564" h="2754108">
                  <a:moveTo>
                    <a:pt x="0" y="2452227"/>
                  </a:moveTo>
                  <a:cubicBezTo>
                    <a:pt x="30573" y="2708712"/>
                    <a:pt x="190807" y="2754108"/>
                    <a:pt x="284214" y="2618453"/>
                  </a:cubicBezTo>
                  <a:cubicBezTo>
                    <a:pt x="377621" y="2482798"/>
                    <a:pt x="474714" y="2074709"/>
                    <a:pt x="560439" y="1638300"/>
                  </a:cubicBezTo>
                  <a:cubicBezTo>
                    <a:pt x="646164" y="1201891"/>
                    <a:pt x="722364" y="560387"/>
                    <a:pt x="798564" y="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333333"/>
                </a:solidFill>
                <a:latin typeface="Arial" pitchFamily="34" charset="0"/>
                <a:cs typeface="Arial" pitchFamily="34" charset="0"/>
              </a:endParaRPr>
            </a:p>
          </p:txBody>
        </p:sp>
        <p:sp>
          <p:nvSpPr>
            <p:cNvPr id="58" name="Freihandform 57"/>
            <p:cNvSpPr/>
            <p:nvPr/>
          </p:nvSpPr>
          <p:spPr>
            <a:xfrm>
              <a:off x="1848386" y="3544584"/>
              <a:ext cx="2650733" cy="2321960"/>
            </a:xfrm>
            <a:custGeom>
              <a:avLst/>
              <a:gdLst>
                <a:gd name="connsiteX0" fmla="*/ 0 w 2650733"/>
                <a:gd name="connsiteY0" fmla="*/ 2321960 h 2321960"/>
                <a:gd name="connsiteX1" fmla="*/ 1849348 w 2650733"/>
                <a:gd name="connsiteY1" fmla="*/ 1541124 h 2321960"/>
                <a:gd name="connsiteX2" fmla="*/ 2650733 w 2650733"/>
                <a:gd name="connsiteY2" fmla="*/ 0 h 2321960"/>
              </a:gdLst>
              <a:ahLst/>
              <a:cxnLst>
                <a:cxn ang="0">
                  <a:pos x="connsiteX0" y="connsiteY0"/>
                </a:cxn>
                <a:cxn ang="0">
                  <a:pos x="connsiteX1" y="connsiteY1"/>
                </a:cxn>
                <a:cxn ang="0">
                  <a:pos x="connsiteX2" y="connsiteY2"/>
                </a:cxn>
              </a:cxnLst>
              <a:rect l="l" t="t" r="r" b="b"/>
              <a:pathLst>
                <a:path w="2650733" h="2321960">
                  <a:moveTo>
                    <a:pt x="0" y="2321960"/>
                  </a:moveTo>
                  <a:cubicBezTo>
                    <a:pt x="703779" y="2125038"/>
                    <a:pt x="1407559" y="1928117"/>
                    <a:pt x="1849348" y="1541124"/>
                  </a:cubicBezTo>
                  <a:cubicBezTo>
                    <a:pt x="2291137" y="1154131"/>
                    <a:pt x="2470935" y="577065"/>
                    <a:pt x="2650733" y="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333333"/>
                </a:solidFill>
                <a:latin typeface="Arial" pitchFamily="34" charset="0"/>
                <a:cs typeface="Arial" pitchFamily="34" charset="0"/>
              </a:endParaRPr>
            </a:p>
          </p:txBody>
        </p:sp>
        <p:sp>
          <p:nvSpPr>
            <p:cNvPr id="59" name="Freihandform 58"/>
            <p:cNvSpPr/>
            <p:nvPr/>
          </p:nvSpPr>
          <p:spPr>
            <a:xfrm>
              <a:off x="4498642" y="2704887"/>
              <a:ext cx="1043195" cy="844461"/>
            </a:xfrm>
            <a:custGeom>
              <a:avLst/>
              <a:gdLst>
                <a:gd name="connsiteX0" fmla="*/ 0 w 1900719"/>
                <a:gd name="connsiteY0" fmla="*/ 934948 h 934948"/>
                <a:gd name="connsiteX1" fmla="*/ 462337 w 1900719"/>
                <a:gd name="connsiteY1" fmla="*/ 277402 h 934948"/>
                <a:gd name="connsiteX2" fmla="*/ 1900719 w 1900719"/>
                <a:gd name="connsiteY2" fmla="*/ 0 h 934948"/>
                <a:gd name="connsiteX0" fmla="*/ 0 w 1373550"/>
                <a:gd name="connsiteY0" fmla="*/ 868273 h 868273"/>
                <a:gd name="connsiteX1" fmla="*/ 462337 w 1373550"/>
                <a:gd name="connsiteY1" fmla="*/ 210727 h 868273"/>
                <a:gd name="connsiteX2" fmla="*/ 1373550 w 1373550"/>
                <a:gd name="connsiteY2" fmla="*/ 0 h 868273"/>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462337 w 1047663"/>
                <a:gd name="connsiteY1" fmla="*/ 182152 h 839698"/>
                <a:gd name="connsiteX2" fmla="*/ 1047663 w 1047663"/>
                <a:gd name="connsiteY2" fmla="*/ 0 h 839698"/>
                <a:gd name="connsiteX0" fmla="*/ 0 w 1047663"/>
                <a:gd name="connsiteY0" fmla="*/ 839698 h 839698"/>
                <a:gd name="connsiteX1" fmla="*/ 360923 w 1047663"/>
                <a:gd name="connsiteY1" fmla="*/ 241145 h 839698"/>
                <a:gd name="connsiteX2" fmla="*/ 1047663 w 1047663"/>
                <a:gd name="connsiteY2" fmla="*/ 0 h 839698"/>
                <a:gd name="connsiteX0" fmla="*/ 0 w 1047663"/>
                <a:gd name="connsiteY0" fmla="*/ 839698 h 839698"/>
                <a:gd name="connsiteX1" fmla="*/ 360923 w 1047663"/>
                <a:gd name="connsiteY1" fmla="*/ 241145 h 839698"/>
                <a:gd name="connsiteX2" fmla="*/ 1047663 w 1047663"/>
                <a:gd name="connsiteY2" fmla="*/ 0 h 839698"/>
                <a:gd name="connsiteX0" fmla="*/ 0 w 1035295"/>
                <a:gd name="connsiteY0" fmla="*/ 792995 h 792995"/>
                <a:gd name="connsiteX1" fmla="*/ 348555 w 1035295"/>
                <a:gd name="connsiteY1" fmla="*/ 241145 h 792995"/>
                <a:gd name="connsiteX2" fmla="*/ 1035295 w 1035295"/>
                <a:gd name="connsiteY2" fmla="*/ 0 h 792995"/>
                <a:gd name="connsiteX0" fmla="*/ 0 w 1052610"/>
                <a:gd name="connsiteY0" fmla="*/ 839698 h 839698"/>
                <a:gd name="connsiteX1" fmla="*/ 365870 w 1052610"/>
                <a:gd name="connsiteY1" fmla="*/ 241145 h 839698"/>
                <a:gd name="connsiteX2" fmla="*/ 1052610 w 1052610"/>
                <a:gd name="connsiteY2" fmla="*/ 0 h 839698"/>
                <a:gd name="connsiteX0" fmla="*/ 0 w 1055018"/>
                <a:gd name="connsiteY0" fmla="*/ 844461 h 844461"/>
                <a:gd name="connsiteX1" fmla="*/ 368278 w 1055018"/>
                <a:gd name="connsiteY1" fmla="*/ 241145 h 844461"/>
                <a:gd name="connsiteX2" fmla="*/ 1055018 w 1055018"/>
                <a:gd name="connsiteY2" fmla="*/ 0 h 844461"/>
              </a:gdLst>
              <a:ahLst/>
              <a:cxnLst>
                <a:cxn ang="0">
                  <a:pos x="connsiteX0" y="connsiteY0"/>
                </a:cxn>
                <a:cxn ang="0">
                  <a:pos x="connsiteX1" y="connsiteY1"/>
                </a:cxn>
                <a:cxn ang="0">
                  <a:pos x="connsiteX2" y="connsiteY2"/>
                </a:cxn>
              </a:cxnLst>
              <a:rect l="l" t="t" r="r" b="b"/>
              <a:pathLst>
                <a:path w="1055018" h="844461">
                  <a:moveTo>
                    <a:pt x="0" y="844461"/>
                  </a:moveTo>
                  <a:cubicBezTo>
                    <a:pt x="72775" y="593600"/>
                    <a:pt x="193668" y="381095"/>
                    <a:pt x="368278" y="241145"/>
                  </a:cubicBezTo>
                  <a:cubicBezTo>
                    <a:pt x="537014" y="123932"/>
                    <a:pt x="762598" y="32213"/>
                    <a:pt x="1055018" y="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333333"/>
                </a:solidFill>
                <a:latin typeface="Arial" pitchFamily="34" charset="0"/>
                <a:cs typeface="Arial" pitchFamily="34" charset="0"/>
              </a:endParaRPr>
            </a:p>
          </p:txBody>
        </p:sp>
      </p:grpSp>
      <p:sp>
        <p:nvSpPr>
          <p:cNvPr id="33" name="Textfeld 11"/>
          <p:cNvSpPr txBox="1"/>
          <p:nvPr/>
        </p:nvSpPr>
        <p:spPr>
          <a:xfrm>
            <a:off x="4560314" y="4500577"/>
            <a:ext cx="1357322" cy="276999"/>
          </a:xfrm>
          <a:prstGeom prst="rect">
            <a:avLst/>
          </a:prstGeom>
          <a:noFill/>
        </p:spPr>
        <p:txBody>
          <a:bodyPr wrap="none" lIns="91436" tIns="45718" rIns="91436" bIns="45718" rtlCol="0">
            <a:noAutofit/>
          </a:bodyPr>
          <a:lstStyle/>
          <a:p>
            <a:pPr algn="ctr"/>
            <a:r>
              <a:rPr lang="de-DE" b="1" dirty="0" smtClean="0">
                <a:latin typeface="Arial" pitchFamily="34" charset="0"/>
                <a:cs typeface="Arial" pitchFamily="34" charset="0"/>
              </a:rPr>
              <a:t>TIME</a:t>
            </a:r>
          </a:p>
        </p:txBody>
      </p:sp>
      <p:sp>
        <p:nvSpPr>
          <p:cNvPr id="38" name="Textfeld 12"/>
          <p:cNvSpPr txBox="1"/>
          <p:nvPr/>
        </p:nvSpPr>
        <p:spPr>
          <a:xfrm rot="16200000">
            <a:off x="1001097" y="2519008"/>
            <a:ext cx="903356" cy="374571"/>
          </a:xfrm>
          <a:prstGeom prst="rect">
            <a:avLst/>
          </a:prstGeom>
          <a:noFill/>
        </p:spPr>
        <p:txBody>
          <a:bodyPr wrap="none" lIns="91436" tIns="45718" rIns="91436" bIns="45718" rtlCol="0">
            <a:noAutofit/>
          </a:bodyPr>
          <a:lstStyle/>
          <a:p>
            <a:pPr algn="ctr"/>
            <a:r>
              <a:rPr lang="de-DE" b="1" dirty="0" smtClean="0">
                <a:latin typeface="Arial" pitchFamily="34" charset="0"/>
                <a:cs typeface="Arial" pitchFamily="34" charset="0"/>
              </a:rPr>
              <a:t>IT CAPACITY</a:t>
            </a:r>
            <a:endParaRPr lang="de-DE" b="1" dirty="0">
              <a:latin typeface="Arial" pitchFamily="34" charset="0"/>
              <a:cs typeface="Arial" pitchFamily="34" charset="0"/>
            </a:endParaRPr>
          </a:p>
        </p:txBody>
      </p:sp>
      <p:cxnSp>
        <p:nvCxnSpPr>
          <p:cNvPr id="39" name="Gerade Verbindung mit Pfeil 5"/>
          <p:cNvCxnSpPr/>
          <p:nvPr/>
        </p:nvCxnSpPr>
        <p:spPr>
          <a:xfrm>
            <a:off x="1702794" y="4446998"/>
            <a:ext cx="7072362" cy="1191"/>
          </a:xfrm>
          <a:prstGeom prst="straightConnector1">
            <a:avLst/>
          </a:prstGeom>
          <a:ln w="12700">
            <a:solidFill>
              <a:schemeClr val="tx1"/>
            </a:solidFill>
            <a:headEnd type="oval"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40" name="Gerade Verbindung mit Pfeil 7"/>
          <p:cNvCxnSpPr/>
          <p:nvPr/>
        </p:nvCxnSpPr>
        <p:spPr>
          <a:xfrm rot="5400000" flipH="1" flipV="1">
            <a:off x="-39302" y="2705499"/>
            <a:ext cx="3482603" cy="1588"/>
          </a:xfrm>
          <a:prstGeom prst="straightConnector1">
            <a:avLst/>
          </a:prstGeom>
          <a:ln w="12700">
            <a:solidFill>
              <a:schemeClr val="tx1"/>
            </a:solidFill>
            <a:headEnd type="oval" w="med" len="med"/>
            <a:tailEnd type="stealth"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613076" y="1200150"/>
            <a:ext cx="1066800" cy="534745"/>
          </a:xfrm>
          <a:prstGeom prst="rect">
            <a:avLst/>
          </a:prstGeom>
          <a:noFill/>
        </p:spPr>
        <p:txBody>
          <a:bodyPr wrap="square" lIns="91436" tIns="45718" rIns="91436" bIns="45718" rtlCol="0">
            <a:spAutoFit/>
          </a:bodyPr>
          <a:lstStyle/>
          <a:p>
            <a:pPr algn="ctr">
              <a:lnSpc>
                <a:spcPts val="1700"/>
              </a:lnSpc>
            </a:pPr>
            <a:r>
              <a:rPr lang="de-DE" sz="1600" dirty="0">
                <a:latin typeface="Arial" pitchFamily="34" charset="0"/>
                <a:cs typeface="Arial" pitchFamily="34" charset="0"/>
              </a:rPr>
              <a:t>Load Forecast</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036379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5" grpId="0"/>
      <p:bldP spid="26" grpId="0"/>
      <p:bldP spid="29"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Windows Azure Platform Portal</a:t>
            </a:r>
            <a:endParaRPr lang="en-US" sz="4000" dirty="0"/>
          </a:p>
        </p:txBody>
      </p:sp>
      <p:sp>
        <p:nvSpPr>
          <p:cNvPr id="3" name="Text Placeholder 2"/>
          <p:cNvSpPr>
            <a:spLocks noGrp="1"/>
          </p:cNvSpPr>
          <p:nvPr>
            <p:ph idx="1"/>
          </p:nvPr>
        </p:nvSpPr>
        <p:spPr>
          <a:xfrm>
            <a:off x="389436" y="1085850"/>
            <a:ext cx="4258764" cy="3631763"/>
          </a:xfrm>
        </p:spPr>
        <p:txBody>
          <a:bodyPr/>
          <a:lstStyle/>
          <a:p>
            <a:r>
              <a:rPr lang="en-US" sz="2000" dirty="0"/>
              <a:t>Faster and more user friendly portal for Windows Azure Platform services</a:t>
            </a:r>
          </a:p>
          <a:p>
            <a:r>
              <a:rPr lang="en-US" sz="2000" dirty="0" smtClean="0"/>
              <a:t>More </a:t>
            </a:r>
            <a:r>
              <a:rPr lang="en-US" sz="2000" dirty="0"/>
              <a:t>visibility and control </a:t>
            </a:r>
          </a:p>
          <a:p>
            <a:r>
              <a:rPr lang="en-US" sz="2000" dirty="0"/>
              <a:t>Supports multiple </a:t>
            </a:r>
            <a:r>
              <a:rPr lang="en-US" sz="2000" dirty="0" smtClean="0"/>
              <a:t>service administrators (co-admins)</a:t>
            </a:r>
            <a:endParaRPr lang="en-US" sz="2000" dirty="0"/>
          </a:p>
          <a:p>
            <a:r>
              <a:rPr lang="en-US" sz="2000" dirty="0"/>
              <a:t>Enable and connect to Windows Azure instances using Remote Desktop</a:t>
            </a:r>
          </a:p>
          <a:p>
            <a:r>
              <a:rPr lang="en-US" sz="2000" dirty="0"/>
              <a:t>Built on the Windows Azure Service Management APIs </a:t>
            </a:r>
          </a:p>
          <a:p>
            <a:endParaRPr lang="en-US" sz="2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95" y="971550"/>
            <a:ext cx="4251638" cy="296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18129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4"/>
            <a:ext cx="8363938" cy="553998"/>
          </a:xfrm>
        </p:spPr>
        <p:txBody>
          <a:bodyPr/>
          <a:lstStyle/>
          <a:p>
            <a:r>
              <a:rPr lang="en-US" sz="4000" dirty="0"/>
              <a:t>New Applications - New Challenges  	</a:t>
            </a:r>
          </a:p>
        </p:txBody>
      </p:sp>
      <p:sp>
        <p:nvSpPr>
          <p:cNvPr id="4" name="Rounded Rectangle 3"/>
          <p:cNvSpPr/>
          <p:nvPr/>
        </p:nvSpPr>
        <p:spPr bwMode="auto">
          <a:xfrm>
            <a:off x="2141893" y="1923859"/>
            <a:ext cx="1509153" cy="46219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34292" rIns="0" bIns="34292" numCol="1" rtlCol="0" anchor="ctr" anchorCtr="0" compatLnSpc="1">
            <a:prstTxWarp prst="textNoShape">
              <a:avLst/>
            </a:prstTxWarp>
          </a:bodyPr>
          <a:lstStyle/>
          <a:p>
            <a:pPr algn="ctr" defTabSz="685637"/>
            <a:r>
              <a:rPr lang="en-US" sz="1500" dirty="0">
                <a:gradFill>
                  <a:gsLst>
                    <a:gs pos="0">
                      <a:srgbClr val="FFFFFF"/>
                    </a:gs>
                    <a:gs pos="100000">
                      <a:srgbClr val="FFFFFF"/>
                    </a:gs>
                  </a:gsLst>
                  <a:lin ang="5400000" scaled="0"/>
                </a:gradFill>
              </a:rPr>
              <a:t>Access Control</a:t>
            </a:r>
          </a:p>
        </p:txBody>
      </p:sp>
      <p:sp>
        <p:nvSpPr>
          <p:cNvPr id="5" name="Rounded Rectangle 4"/>
          <p:cNvSpPr/>
          <p:nvPr/>
        </p:nvSpPr>
        <p:spPr bwMode="auto">
          <a:xfrm>
            <a:off x="4256993" y="1704887"/>
            <a:ext cx="1509153" cy="46219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a:gradFill>
                  <a:gsLst>
                    <a:gs pos="0">
                      <a:srgbClr val="FFFFFF"/>
                    </a:gs>
                    <a:gs pos="100000">
                      <a:srgbClr val="FFFFFF"/>
                    </a:gs>
                  </a:gsLst>
                  <a:lin ang="5400000" scaled="0"/>
                </a:gradFill>
              </a:rPr>
              <a:t>Cache</a:t>
            </a:r>
          </a:p>
        </p:txBody>
      </p:sp>
      <p:sp>
        <p:nvSpPr>
          <p:cNvPr id="6" name="Rounded Rectangle 5"/>
          <p:cNvSpPr/>
          <p:nvPr/>
        </p:nvSpPr>
        <p:spPr bwMode="auto">
          <a:xfrm>
            <a:off x="5914774" y="2571668"/>
            <a:ext cx="1509153" cy="46219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a:gradFill>
                  <a:gsLst>
                    <a:gs pos="0">
                      <a:srgbClr val="FFFFFF"/>
                    </a:gs>
                    <a:gs pos="100000">
                      <a:srgbClr val="FFFFFF"/>
                    </a:gs>
                  </a:gsLst>
                  <a:lin ang="5400000" scaled="0"/>
                </a:gradFill>
              </a:rPr>
              <a:t>Reporting</a:t>
            </a:r>
          </a:p>
        </p:txBody>
      </p:sp>
      <p:sp>
        <p:nvSpPr>
          <p:cNvPr id="7" name="Can 6"/>
          <p:cNvSpPr/>
          <p:nvPr/>
        </p:nvSpPr>
        <p:spPr bwMode="auto">
          <a:xfrm>
            <a:off x="3557011" y="3686180"/>
            <a:ext cx="571649" cy="571500"/>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8" name="Can 7"/>
          <p:cNvSpPr/>
          <p:nvPr/>
        </p:nvSpPr>
        <p:spPr bwMode="auto">
          <a:xfrm>
            <a:off x="3956865" y="3749046"/>
            <a:ext cx="571649" cy="571500"/>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9" name="Rounded Rectangle 8"/>
          <p:cNvSpPr/>
          <p:nvPr/>
        </p:nvSpPr>
        <p:spPr bwMode="auto">
          <a:xfrm>
            <a:off x="3376655" y="2718953"/>
            <a:ext cx="1303359" cy="46219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a:solidFill>
                  <a:schemeClr val="bg1"/>
                </a:solidFill>
              </a:rPr>
              <a:t>ASP.NET</a:t>
            </a:r>
          </a:p>
        </p:txBody>
      </p:sp>
      <p:sp>
        <p:nvSpPr>
          <p:cNvPr id="10" name="Rounded Rectangle 9"/>
          <p:cNvSpPr/>
          <p:nvPr/>
        </p:nvSpPr>
        <p:spPr bwMode="auto">
          <a:xfrm>
            <a:off x="5514621" y="3429466"/>
            <a:ext cx="1303359" cy="46219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a:gradFill>
                  <a:gsLst>
                    <a:gs pos="0">
                      <a:srgbClr val="FFFFFF"/>
                    </a:gs>
                    <a:gs pos="100000">
                      <a:srgbClr val="FFFFFF"/>
                    </a:gs>
                  </a:gsLst>
                  <a:lin ang="5400000" scaled="0"/>
                </a:gradFill>
              </a:rPr>
              <a:t>Storage</a:t>
            </a:r>
          </a:p>
        </p:txBody>
      </p:sp>
      <p:cxnSp>
        <p:nvCxnSpPr>
          <p:cNvPr id="11" name="Elbow Connector 10"/>
          <p:cNvCxnSpPr>
            <a:stCxn id="5" idx="2"/>
            <a:endCxn id="9" idx="0"/>
          </p:cNvCxnSpPr>
          <p:nvPr/>
        </p:nvCxnSpPr>
        <p:spPr>
          <a:xfrm rot="5400000">
            <a:off x="4244013" y="1951397"/>
            <a:ext cx="551876" cy="98323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4" idx="2"/>
            <a:endCxn id="9" idx="0"/>
          </p:cNvCxnSpPr>
          <p:nvPr/>
        </p:nvCxnSpPr>
        <p:spPr>
          <a:xfrm rot="16200000" flipH="1">
            <a:off x="3295949" y="1986569"/>
            <a:ext cx="332904" cy="11318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9" idx="3"/>
            <a:endCxn id="6" idx="1"/>
          </p:cNvCxnSpPr>
          <p:nvPr/>
        </p:nvCxnSpPr>
        <p:spPr>
          <a:xfrm flipV="1">
            <a:off x="4680013" y="2802762"/>
            <a:ext cx="1234762" cy="1472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9" idx="3"/>
            <a:endCxn id="10" idx="1"/>
          </p:cNvCxnSpPr>
          <p:nvPr/>
        </p:nvCxnSpPr>
        <p:spPr>
          <a:xfrm>
            <a:off x="4680014" y="2950049"/>
            <a:ext cx="834607" cy="7105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2"/>
            <a:endCxn id="22" idx="1"/>
          </p:cNvCxnSpPr>
          <p:nvPr/>
        </p:nvCxnSpPr>
        <p:spPr>
          <a:xfrm rot="16200000" flipH="1">
            <a:off x="3677019" y="3532459"/>
            <a:ext cx="702631" cy="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5762906" y="1088811"/>
            <a:ext cx="1509153" cy="462191"/>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a:gradFill>
                  <a:gsLst>
                    <a:gs pos="0">
                      <a:srgbClr val="FFFFFF"/>
                    </a:gs>
                    <a:gs pos="100000">
                      <a:srgbClr val="FFFFFF"/>
                    </a:gs>
                  </a:gsLst>
                  <a:lin ang="5400000" scaled="0"/>
                </a:gradFill>
              </a:rPr>
              <a:t>Data Service</a:t>
            </a:r>
          </a:p>
        </p:txBody>
      </p:sp>
      <p:sp>
        <p:nvSpPr>
          <p:cNvPr id="17" name="Rounded Rectangle 16"/>
          <p:cNvSpPr/>
          <p:nvPr/>
        </p:nvSpPr>
        <p:spPr bwMode="auto">
          <a:xfrm>
            <a:off x="2724572" y="1088811"/>
            <a:ext cx="1509153" cy="462191"/>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a:gradFill>
                  <a:gsLst>
                    <a:gs pos="0">
                      <a:srgbClr val="FFFFFF"/>
                    </a:gs>
                    <a:gs pos="100000">
                      <a:srgbClr val="FFFFFF"/>
                    </a:gs>
                  </a:gsLst>
                  <a:lin ang="5400000" scaled="0"/>
                </a:gradFill>
              </a:rPr>
              <a:t>Data Service</a:t>
            </a:r>
          </a:p>
        </p:txBody>
      </p:sp>
      <p:sp>
        <p:nvSpPr>
          <p:cNvPr id="18" name="Rounded Rectangle 17"/>
          <p:cNvSpPr/>
          <p:nvPr/>
        </p:nvSpPr>
        <p:spPr bwMode="auto">
          <a:xfrm>
            <a:off x="1375716" y="3286856"/>
            <a:ext cx="1509153" cy="462191"/>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a:r>
              <a:rPr lang="en-US" sz="1700" dirty="0">
                <a:gradFill>
                  <a:gsLst>
                    <a:gs pos="0">
                      <a:srgbClr val="FFFFFF"/>
                    </a:gs>
                    <a:gs pos="100000">
                      <a:srgbClr val="FFFFFF"/>
                    </a:gs>
                  </a:gsLst>
                  <a:lin ang="5400000" scaled="0"/>
                </a:gradFill>
              </a:rPr>
              <a:t>Data Service</a:t>
            </a:r>
          </a:p>
        </p:txBody>
      </p:sp>
      <p:cxnSp>
        <p:nvCxnSpPr>
          <p:cNvPr id="19" name="Elbow Connector 18"/>
          <p:cNvCxnSpPr>
            <a:stCxn id="16" idx="2"/>
            <a:endCxn id="9" idx="0"/>
          </p:cNvCxnSpPr>
          <p:nvPr/>
        </p:nvCxnSpPr>
        <p:spPr>
          <a:xfrm rot="5400000">
            <a:off x="4688933" y="890401"/>
            <a:ext cx="1167952" cy="2489150"/>
          </a:xfrm>
          <a:prstGeom prst="bentConnector3">
            <a:avLst>
              <a:gd name="adj1" fmla="val 77168"/>
            </a:avLst>
          </a:prstGeom>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9" idx="0"/>
          </p:cNvCxnSpPr>
          <p:nvPr/>
        </p:nvCxnSpPr>
        <p:spPr>
          <a:xfrm rot="16200000" flipH="1">
            <a:off x="3215698" y="1906318"/>
            <a:ext cx="1167952" cy="457319"/>
          </a:xfrm>
          <a:prstGeom prst="bentConnector3">
            <a:avLst>
              <a:gd name="adj1" fmla="val 19327"/>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9" idx="1"/>
            <a:endCxn id="18" idx="0"/>
          </p:cNvCxnSpPr>
          <p:nvPr/>
        </p:nvCxnSpPr>
        <p:spPr>
          <a:xfrm rot="10800000" flipV="1">
            <a:off x="2130293" y="2950047"/>
            <a:ext cx="1246362" cy="3368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2" name="Can 21"/>
          <p:cNvSpPr/>
          <p:nvPr/>
        </p:nvSpPr>
        <p:spPr bwMode="auto">
          <a:xfrm>
            <a:off x="3742509" y="3883774"/>
            <a:ext cx="571649" cy="571500"/>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3" tIns="34292" rIns="68583" bIns="34292" numCol="1" rtlCol="0" anchor="ctr" anchorCtr="0" compatLnSpc="1">
            <a:prstTxWarp prst="textNoShape">
              <a:avLst/>
            </a:prstTxWarp>
          </a:bodyPr>
          <a:lstStyle/>
          <a:p>
            <a:pPr algn="ctr" defTabSz="685637" fontAlgn="base">
              <a:spcBef>
                <a:spcPct val="0"/>
              </a:spcBef>
              <a:spcAft>
                <a:spcPct val="0"/>
              </a:spcAft>
            </a:pPr>
            <a:endParaRPr lang="en-US" sz="17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4700644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436" y="342604"/>
            <a:ext cx="8363938" cy="553998"/>
          </a:xfrm>
        </p:spPr>
        <p:txBody>
          <a:bodyPr/>
          <a:lstStyle/>
          <a:p>
            <a:r>
              <a:rPr lang="en-US" sz="4000" dirty="0" err="1"/>
              <a:t>AppFabric</a:t>
            </a:r>
            <a:r>
              <a:rPr lang="en-US" sz="4000" dirty="0"/>
              <a:t> Composition Model</a:t>
            </a:r>
          </a:p>
        </p:txBody>
      </p:sp>
      <p:sp>
        <p:nvSpPr>
          <p:cNvPr id="5" name="Content Placeholder 4"/>
          <p:cNvSpPr>
            <a:spLocks noGrp="1"/>
          </p:cNvSpPr>
          <p:nvPr>
            <p:ph idx="1"/>
          </p:nvPr>
        </p:nvSpPr>
        <p:spPr>
          <a:xfrm>
            <a:off x="389436" y="1261873"/>
            <a:ext cx="8363938" cy="3360920"/>
          </a:xfrm>
        </p:spPr>
        <p:txBody>
          <a:bodyPr/>
          <a:lstStyle/>
          <a:p>
            <a:r>
              <a:rPr lang="en-US" sz="2400" dirty="0"/>
              <a:t>.NET-based declarative model for composing applications for the Windows Azure platform</a:t>
            </a:r>
          </a:p>
          <a:p>
            <a:r>
              <a:rPr lang="en-US" sz="2400" dirty="0"/>
              <a:t>Will enable you to define, deploy, and manage a cloud  application as a single logical entity</a:t>
            </a:r>
          </a:p>
          <a:p>
            <a:r>
              <a:rPr lang="en-US" sz="2400" dirty="0"/>
              <a:t>Rich designer experience in Visual Studio</a:t>
            </a:r>
          </a:p>
          <a:p>
            <a:r>
              <a:rPr lang="en-US" sz="2400" dirty="0"/>
              <a:t>Runtime services in the cloud provide deployment &amp; management of the application</a:t>
            </a:r>
          </a:p>
          <a:p>
            <a:r>
              <a:rPr lang="en-US" sz="2400" dirty="0"/>
              <a:t>Layers on the Windows Azure Service Model</a:t>
            </a:r>
          </a:p>
          <a:p>
            <a:endParaRPr lang="en-US" sz="2400" dirty="0"/>
          </a:p>
        </p:txBody>
      </p:sp>
    </p:spTree>
    <p:extLst>
      <p:ext uri="{BB962C8B-B14F-4D97-AF65-F5344CB8AC3E}">
        <p14:creationId xmlns:p14="http://schemas.microsoft.com/office/powerpoint/2010/main" val="92222813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9436" y="1261873"/>
            <a:ext cx="8363938" cy="443198"/>
          </a:xfrm>
        </p:spPr>
        <p:txBody>
          <a:bodyPr/>
          <a:lstStyle/>
          <a:p>
            <a:endParaRPr lang="en-US"/>
          </a:p>
        </p:txBody>
      </p:sp>
      <p:pic>
        <p:nvPicPr>
          <p:cNvPr id="2050" name="Picture 2" descr="C:\Users\jamescon\Documents\My Demos\Installed\ee53a838-4611-45be-8cd1-fa2bef68036b\My Demo.demo_Assets\191fe1b3-5143-4e0b-8a95-d8f88f4c88b0\Image_2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638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1664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AppFabric</a:t>
            </a:r>
            <a:r>
              <a:rPr lang="en-US" dirty="0" smtClean="0"/>
              <a:t> Composition Model</a:t>
            </a:r>
            <a:endParaRPr lang="en-US" dirty="0"/>
          </a:p>
        </p:txBody>
      </p:sp>
      <p:sp>
        <p:nvSpPr>
          <p:cNvPr id="3" name="Content Placeholder 2"/>
          <p:cNvSpPr>
            <a:spLocks noGrp="1"/>
          </p:cNvSpPr>
          <p:nvPr>
            <p:ph idx="1"/>
          </p:nvPr>
        </p:nvSpPr>
        <p:spPr>
          <a:xfrm>
            <a:off x="389436" y="1261873"/>
            <a:ext cx="8363938" cy="443198"/>
          </a:xfrm>
        </p:spPr>
        <p:txBody>
          <a:bodyPr/>
          <a:lstStyle/>
          <a:p>
            <a:endParaRPr lang="en-US"/>
          </a:p>
        </p:txBody>
      </p:sp>
      <p:pic>
        <p:nvPicPr>
          <p:cNvPr id="1026" name="Picture 2" descr="C:\Users\jamescon\Documents\My Demos\Installed\ee53a838-4611-45be-8cd1-fa2bef68036b\My Demo.demo_Assets\e7d981de-afaf-4b36-83c1-6fb45bf28b2e\Image_3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 y="0"/>
            <a:ext cx="914638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7085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09550"/>
            <a:ext cx="8363938" cy="553998"/>
          </a:xfrm>
        </p:spPr>
        <p:txBody>
          <a:bodyPr/>
          <a:lstStyle/>
          <a:p>
            <a:r>
              <a:rPr lang="en-US" sz="4000" dirty="0"/>
              <a:t>Cloud Computing Patterns</a:t>
            </a:r>
          </a:p>
        </p:txBody>
      </p:sp>
      <p:sp>
        <p:nvSpPr>
          <p:cNvPr id="3" name="Rectangle 2"/>
          <p:cNvSpPr/>
          <p:nvPr/>
        </p:nvSpPr>
        <p:spPr bwMode="auto">
          <a:xfrm>
            <a:off x="823706" y="916349"/>
            <a:ext cx="3113492" cy="1282487"/>
          </a:xfrm>
          <a:prstGeom prst="rect">
            <a:avLst/>
          </a:prstGeom>
          <a:gradFill flip="none" rotWithShape="1">
            <a:gsLst>
              <a:gs pos="0">
                <a:srgbClr val="000000"/>
              </a:gs>
              <a:gs pos="50000">
                <a:srgbClr val="000000">
                  <a:alpha val="70000"/>
                </a:srgbClr>
              </a:gs>
              <a:gs pos="100000">
                <a:srgbClr val="000000"/>
              </a:gs>
            </a:gsLst>
            <a:lin ang="2700000" scaled="1"/>
            <a:tileRect/>
          </a:gradFill>
          <a:ln w="15875" cap="flat" cmpd="sng" algn="ctr">
            <a:solidFill>
              <a:schemeClr val="tx1"/>
            </a:solid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r" defTabSz="914362" eaLnBrk="0" hangingPunct="0">
              <a:defRPr/>
            </a:pPr>
            <a:endParaRPr lang="en-US" sz="1100" kern="0" dirty="0">
              <a:solidFill>
                <a:sysClr val="windowText" lastClr="000000"/>
              </a:solidFill>
              <a:latin typeface="Segoe" pitchFamily="34" charset="0"/>
            </a:endParaRPr>
          </a:p>
        </p:txBody>
      </p:sp>
      <p:cxnSp>
        <p:nvCxnSpPr>
          <p:cNvPr id="4" name="Straight Arrow Connector 3"/>
          <p:cNvCxnSpPr/>
          <p:nvPr/>
        </p:nvCxnSpPr>
        <p:spPr bwMode="auto">
          <a:xfrm rot="16200000" flipV="1">
            <a:off x="941444" y="1624652"/>
            <a:ext cx="671455" cy="3"/>
          </a:xfrm>
          <a:prstGeom prst="straightConnector1">
            <a:avLst/>
          </a:prstGeom>
          <a:ln w="2540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5" name="Straight Arrow Connector 4"/>
          <p:cNvCxnSpPr/>
          <p:nvPr/>
        </p:nvCxnSpPr>
        <p:spPr bwMode="auto">
          <a:xfrm>
            <a:off x="1277171" y="1961310"/>
            <a:ext cx="2365359" cy="701"/>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6" name="Text Placeholder 6"/>
          <p:cNvSpPr txBox="1">
            <a:spLocks/>
          </p:cNvSpPr>
          <p:nvPr/>
        </p:nvSpPr>
        <p:spPr bwMode="auto">
          <a:xfrm>
            <a:off x="2727078" y="1811905"/>
            <a:ext cx="857096" cy="100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914362" eaLnBrk="0" fontAlgn="base" hangingPunct="0">
              <a:spcBef>
                <a:spcPct val="20000"/>
              </a:spcBef>
              <a:spcAft>
                <a:spcPct val="0"/>
              </a:spcAft>
              <a:buClr>
                <a:srgbClr val="000000"/>
              </a:buClr>
            </a:pPr>
            <a:r>
              <a:rPr lang="en-US" sz="800" b="1" i="1" dirty="0">
                <a:solidFill>
                  <a:srgbClr val="FFFFFF"/>
                </a:solidFill>
              </a:rPr>
              <a:t>Usage</a:t>
            </a:r>
          </a:p>
        </p:txBody>
      </p:sp>
      <p:sp>
        <p:nvSpPr>
          <p:cNvPr id="7" name="Rectangle 6"/>
          <p:cNvSpPr/>
          <p:nvPr/>
        </p:nvSpPr>
        <p:spPr>
          <a:xfrm rot="16200000">
            <a:off x="727026" y="1418453"/>
            <a:ext cx="770353" cy="194921"/>
          </a:xfrm>
          <a:prstGeom prst="rect">
            <a:avLst/>
          </a:prstGeom>
          <a:ln>
            <a:noFill/>
          </a:ln>
        </p:spPr>
        <p:txBody>
          <a:bodyPr wrap="square" lIns="91436" tIns="45718" rIns="91436" bIns="45718">
            <a:spAutoFit/>
          </a:bodyPr>
          <a:lstStyle/>
          <a:p>
            <a:pPr marL="228591" indent="-228591" algn="ctr" defTabSz="914362" eaLnBrk="0" fontAlgn="base" hangingPunct="0">
              <a:lnSpc>
                <a:spcPts val="800"/>
              </a:lnSpc>
              <a:spcBef>
                <a:spcPct val="20000"/>
              </a:spcBef>
              <a:spcAft>
                <a:spcPct val="0"/>
              </a:spcAft>
              <a:buClr>
                <a:srgbClr val="000000"/>
              </a:buClr>
            </a:pPr>
            <a:r>
              <a:rPr lang="en-US" sz="900" b="1" dirty="0">
                <a:solidFill>
                  <a:srgbClr val="FFFFFF"/>
                </a:solidFill>
              </a:rPr>
              <a:t>Compute </a:t>
            </a:r>
          </a:p>
        </p:txBody>
      </p:sp>
      <p:sp>
        <p:nvSpPr>
          <p:cNvPr id="8" name="Rectangle 7"/>
          <p:cNvSpPr/>
          <p:nvPr/>
        </p:nvSpPr>
        <p:spPr>
          <a:xfrm>
            <a:off x="2100492" y="2037503"/>
            <a:ext cx="662447" cy="198115"/>
          </a:xfrm>
          <a:prstGeom prst="rect">
            <a:avLst/>
          </a:prstGeom>
          <a:ln>
            <a:noFill/>
          </a:ln>
        </p:spPr>
        <p:txBody>
          <a:bodyPr wrap="square" lIns="91436" tIns="45718" rIns="91436" bIns="45718">
            <a:spAutoFit/>
          </a:bodyPr>
          <a:lstStyle/>
          <a:p>
            <a:pPr marL="228591" indent="-228591" algn="ctr" defTabSz="914362" eaLnBrk="0" fontAlgn="base" hangingPunct="0">
              <a:lnSpc>
                <a:spcPts val="800"/>
              </a:lnSpc>
              <a:spcBef>
                <a:spcPct val="20000"/>
              </a:spcBef>
              <a:spcAft>
                <a:spcPct val="0"/>
              </a:spcAft>
              <a:buClr>
                <a:srgbClr val="000000"/>
              </a:buClr>
            </a:pPr>
            <a:r>
              <a:rPr lang="en-US" sz="900" b="1" dirty="0">
                <a:solidFill>
                  <a:srgbClr val="FFFFFF"/>
                </a:solidFill>
              </a:rPr>
              <a:t>Time </a:t>
            </a:r>
          </a:p>
        </p:txBody>
      </p:sp>
      <p:cxnSp>
        <p:nvCxnSpPr>
          <p:cNvPr id="9" name="Straight Arrow Connector 8"/>
          <p:cNvCxnSpPr/>
          <p:nvPr/>
        </p:nvCxnSpPr>
        <p:spPr bwMode="auto">
          <a:xfrm flipV="1">
            <a:off x="1277171" y="1711061"/>
            <a:ext cx="764232" cy="49025"/>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bwMode="auto">
          <a:xfrm flipV="1">
            <a:off x="2796067" y="1695325"/>
            <a:ext cx="800693" cy="64760"/>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11" name="Text Placeholder 6"/>
          <p:cNvSpPr txBox="1">
            <a:spLocks/>
          </p:cNvSpPr>
          <p:nvPr/>
        </p:nvSpPr>
        <p:spPr bwMode="auto">
          <a:xfrm>
            <a:off x="1258330" y="1812636"/>
            <a:ext cx="857096" cy="100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914362" eaLnBrk="0" fontAlgn="base" hangingPunct="0">
              <a:spcBef>
                <a:spcPct val="20000"/>
              </a:spcBef>
              <a:spcAft>
                <a:spcPct val="0"/>
              </a:spcAft>
              <a:buClr>
                <a:srgbClr val="000000"/>
              </a:buClr>
            </a:pPr>
            <a:r>
              <a:rPr lang="en-US" sz="800" b="1" i="1" dirty="0">
                <a:solidFill>
                  <a:srgbClr val="FFFFFF"/>
                </a:solidFill>
              </a:rPr>
              <a:t>Average</a:t>
            </a:r>
          </a:p>
        </p:txBody>
      </p:sp>
      <p:cxnSp>
        <p:nvCxnSpPr>
          <p:cNvPr id="12" name="Straight Connector 11"/>
          <p:cNvCxnSpPr/>
          <p:nvPr/>
        </p:nvCxnSpPr>
        <p:spPr bwMode="auto">
          <a:xfrm rot="5400000" flipH="1" flipV="1">
            <a:off x="2477281" y="1641884"/>
            <a:ext cx="639782" cy="1174"/>
          </a:xfrm>
          <a:prstGeom prst="line">
            <a:avLst/>
          </a:prstGeom>
          <a:ln w="19050">
            <a:solidFill>
              <a:schemeClr val="tx1"/>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3" name="Rectangle 12"/>
          <p:cNvSpPr/>
          <p:nvPr/>
        </p:nvSpPr>
        <p:spPr>
          <a:xfrm>
            <a:off x="2010886" y="1439875"/>
            <a:ext cx="837984" cy="486655"/>
          </a:xfrm>
          <a:prstGeom prst="rect">
            <a:avLst/>
          </a:prstGeom>
          <a:ln>
            <a:noFill/>
          </a:ln>
        </p:spPr>
        <p:txBody>
          <a:bodyPr wrap="square" lIns="91436" tIns="45718" rIns="91436" bIns="45718">
            <a:spAutoFit/>
          </a:bodyPr>
          <a:lstStyle/>
          <a:p>
            <a:pPr marL="228591" indent="-228591" algn="ctr" defTabSz="914362" eaLnBrk="0" fontAlgn="base" hangingPunct="0">
              <a:lnSpc>
                <a:spcPts val="800"/>
              </a:lnSpc>
              <a:spcBef>
                <a:spcPct val="20000"/>
              </a:spcBef>
              <a:spcAft>
                <a:spcPct val="0"/>
              </a:spcAft>
              <a:buClr>
                <a:srgbClr val="000000"/>
              </a:buClr>
            </a:pPr>
            <a:endParaRPr lang="en-US" sz="800" b="1" dirty="0">
              <a:solidFill>
                <a:srgbClr val="FFFFFF"/>
              </a:solidFill>
            </a:endParaRPr>
          </a:p>
          <a:p>
            <a:pPr marL="228591" indent="-228591" algn="ctr" defTabSz="914362" eaLnBrk="0" fontAlgn="base" hangingPunct="0">
              <a:lnSpc>
                <a:spcPts val="800"/>
              </a:lnSpc>
              <a:spcAft>
                <a:spcPts val="600"/>
              </a:spcAft>
              <a:buClr>
                <a:srgbClr val="000000"/>
              </a:buClr>
            </a:pPr>
            <a:r>
              <a:rPr lang="en-US" sz="800" b="1" dirty="0">
                <a:solidFill>
                  <a:srgbClr val="FFFFFF"/>
                </a:solidFill>
              </a:rPr>
              <a:t>Inactivity</a:t>
            </a:r>
          </a:p>
          <a:p>
            <a:pPr marL="228591" indent="-228591" algn="ctr" defTabSz="914362" eaLnBrk="0" fontAlgn="base" hangingPunct="0">
              <a:lnSpc>
                <a:spcPts val="800"/>
              </a:lnSpc>
              <a:spcAft>
                <a:spcPts val="600"/>
              </a:spcAft>
              <a:buClr>
                <a:srgbClr val="000000"/>
              </a:buClr>
            </a:pPr>
            <a:r>
              <a:rPr lang="en-US" sz="800" b="1" dirty="0">
                <a:solidFill>
                  <a:srgbClr val="FFFFFF"/>
                </a:solidFill>
              </a:rPr>
              <a:t>Period </a:t>
            </a:r>
          </a:p>
        </p:txBody>
      </p:sp>
      <p:cxnSp>
        <p:nvCxnSpPr>
          <p:cNvPr id="14" name="Straight Connector 13"/>
          <p:cNvCxnSpPr/>
          <p:nvPr/>
        </p:nvCxnSpPr>
        <p:spPr bwMode="auto">
          <a:xfrm rot="5400000" flipH="1" flipV="1">
            <a:off x="1737542" y="1641884"/>
            <a:ext cx="639782" cy="1174"/>
          </a:xfrm>
          <a:prstGeom prst="line">
            <a:avLst/>
          </a:prstGeom>
          <a:ln w="19050">
            <a:solidFill>
              <a:schemeClr val="tx1"/>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1510074" y="953263"/>
            <a:ext cx="1765190" cy="369332"/>
          </a:xfrm>
          <a:prstGeom prst="rect">
            <a:avLst/>
          </a:prstGeom>
          <a:noFill/>
          <a:ln>
            <a:noFill/>
          </a:ln>
        </p:spPr>
        <p:txBody>
          <a:bodyPr wrap="square" lIns="0" tIns="45718" rIns="0" bIns="45718" rtlCol="0">
            <a:spAutoFit/>
          </a:bodyPr>
          <a:lstStyle/>
          <a:p>
            <a:pPr algn="ctr">
              <a:lnSpc>
                <a:spcPct val="90000"/>
              </a:lnSpc>
              <a:spcBef>
                <a:spcPct val="20000"/>
              </a:spcBef>
            </a:pPr>
            <a:r>
              <a:rPr lang="en-US" sz="2000" spc="-80" dirty="0">
                <a:ln w="3175">
                  <a:noFill/>
                </a:ln>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rPr>
              <a:t>“On and Off “  </a:t>
            </a:r>
          </a:p>
        </p:txBody>
      </p:sp>
      <p:sp>
        <p:nvSpPr>
          <p:cNvPr id="16" name="Rectangle 15"/>
          <p:cNvSpPr/>
          <p:nvPr/>
        </p:nvSpPr>
        <p:spPr>
          <a:xfrm>
            <a:off x="545676" y="2265131"/>
            <a:ext cx="3805423" cy="750189"/>
          </a:xfrm>
          <a:prstGeom prst="rect">
            <a:avLst/>
          </a:prstGeom>
          <a:ln>
            <a:noFill/>
          </a:ln>
        </p:spPr>
        <p:txBody>
          <a:bodyPr wrap="square" lIns="91436" tIns="45718" rIns="91436" bIns="45718">
            <a:spAutoFit/>
          </a:bodyPr>
          <a:lstStyle/>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On &amp; off workloads (e.g. batch job)</a:t>
            </a:r>
          </a:p>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Over provisioned capacity is wasted </a:t>
            </a:r>
          </a:p>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Time to market can be cumbersome </a:t>
            </a:r>
          </a:p>
        </p:txBody>
      </p:sp>
      <p:sp>
        <p:nvSpPr>
          <p:cNvPr id="17" name="Rectangle 16"/>
          <p:cNvSpPr/>
          <p:nvPr/>
        </p:nvSpPr>
        <p:spPr bwMode="auto">
          <a:xfrm>
            <a:off x="849662" y="2956241"/>
            <a:ext cx="3113492" cy="1282487"/>
          </a:xfrm>
          <a:prstGeom prst="rect">
            <a:avLst/>
          </a:prstGeom>
          <a:gradFill flip="none" rotWithShape="1">
            <a:gsLst>
              <a:gs pos="0">
                <a:srgbClr val="000000"/>
              </a:gs>
              <a:gs pos="50000">
                <a:srgbClr val="000000">
                  <a:alpha val="70000"/>
                </a:srgbClr>
              </a:gs>
              <a:gs pos="100000">
                <a:srgbClr val="000000"/>
              </a:gs>
            </a:gsLst>
            <a:lin ang="2700000" scaled="1"/>
            <a:tileRect/>
          </a:gradFill>
          <a:ln w="15875" cap="flat" cmpd="sng" algn="ctr">
            <a:solidFill>
              <a:schemeClr val="tx1"/>
            </a:solid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r" defTabSz="914362" eaLnBrk="0" hangingPunct="0">
              <a:defRPr/>
            </a:pPr>
            <a:endParaRPr lang="en-US" sz="1100" kern="0" dirty="0">
              <a:solidFill>
                <a:sysClr val="windowText" lastClr="000000"/>
              </a:solidFill>
              <a:latin typeface="Segoe" pitchFamily="34" charset="0"/>
            </a:endParaRPr>
          </a:p>
        </p:txBody>
      </p:sp>
      <p:cxnSp>
        <p:nvCxnSpPr>
          <p:cNvPr id="18" name="Straight Arrow Connector 17"/>
          <p:cNvCxnSpPr/>
          <p:nvPr/>
        </p:nvCxnSpPr>
        <p:spPr bwMode="auto">
          <a:xfrm rot="16200000" flipV="1">
            <a:off x="923517" y="3659300"/>
            <a:ext cx="671455" cy="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bwMode="auto">
          <a:xfrm>
            <a:off x="1259243" y="3995958"/>
            <a:ext cx="2365359" cy="701"/>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20" name="Rectangle 19"/>
          <p:cNvSpPr/>
          <p:nvPr/>
        </p:nvSpPr>
        <p:spPr>
          <a:xfrm rot="16200000">
            <a:off x="711954" y="3455953"/>
            <a:ext cx="764644" cy="194921"/>
          </a:xfrm>
          <a:prstGeom prst="rect">
            <a:avLst/>
          </a:prstGeom>
          <a:ln>
            <a:noFill/>
          </a:ln>
        </p:spPr>
        <p:txBody>
          <a:bodyPr wrap="square" lIns="91436" tIns="45718" rIns="91436" bIns="45718">
            <a:spAutoFit/>
          </a:bodyPr>
          <a:lstStyle/>
          <a:p>
            <a:pPr marL="228591" indent="-228591" algn="ctr" defTabSz="914362" eaLnBrk="0" fontAlgn="base" hangingPunct="0">
              <a:lnSpc>
                <a:spcPts val="800"/>
              </a:lnSpc>
              <a:spcBef>
                <a:spcPct val="20000"/>
              </a:spcBef>
              <a:spcAft>
                <a:spcPct val="0"/>
              </a:spcAft>
              <a:buClr>
                <a:srgbClr val="000000"/>
              </a:buClr>
            </a:pPr>
            <a:r>
              <a:rPr lang="en-US" sz="900" b="1" dirty="0">
                <a:solidFill>
                  <a:srgbClr val="FFFFFF"/>
                </a:solidFill>
              </a:rPr>
              <a:t>Compute </a:t>
            </a:r>
          </a:p>
        </p:txBody>
      </p:sp>
      <p:sp>
        <p:nvSpPr>
          <p:cNvPr id="21" name="Rectangle 20"/>
          <p:cNvSpPr/>
          <p:nvPr/>
        </p:nvSpPr>
        <p:spPr>
          <a:xfrm>
            <a:off x="2058989" y="4067455"/>
            <a:ext cx="662447" cy="198115"/>
          </a:xfrm>
          <a:prstGeom prst="rect">
            <a:avLst/>
          </a:prstGeom>
          <a:ln>
            <a:noFill/>
          </a:ln>
        </p:spPr>
        <p:txBody>
          <a:bodyPr wrap="square" lIns="91436" tIns="45718" rIns="91436" bIns="45718">
            <a:spAutoFit/>
          </a:bodyPr>
          <a:lstStyle/>
          <a:p>
            <a:pPr marL="228591" indent="-228591" algn="ctr" defTabSz="914362" eaLnBrk="0" fontAlgn="base" hangingPunct="0">
              <a:lnSpc>
                <a:spcPts val="800"/>
              </a:lnSpc>
              <a:spcBef>
                <a:spcPct val="20000"/>
              </a:spcBef>
              <a:spcAft>
                <a:spcPct val="0"/>
              </a:spcAft>
              <a:buClr>
                <a:srgbClr val="000000"/>
              </a:buClr>
            </a:pPr>
            <a:r>
              <a:rPr lang="en-US" sz="900" b="1" dirty="0">
                <a:solidFill>
                  <a:srgbClr val="FFFFFF"/>
                </a:solidFill>
              </a:rPr>
              <a:t>Time </a:t>
            </a:r>
          </a:p>
        </p:txBody>
      </p:sp>
      <p:sp>
        <p:nvSpPr>
          <p:cNvPr id="22" name="TextBox 21"/>
          <p:cNvSpPr txBox="1"/>
          <p:nvPr/>
        </p:nvSpPr>
        <p:spPr>
          <a:xfrm>
            <a:off x="1085813" y="2982667"/>
            <a:ext cx="2668160" cy="369332"/>
          </a:xfrm>
          <a:prstGeom prst="rect">
            <a:avLst/>
          </a:prstGeom>
          <a:noFill/>
          <a:ln>
            <a:noFill/>
          </a:ln>
        </p:spPr>
        <p:txBody>
          <a:bodyPr wrap="square" lIns="0" tIns="45718" rIns="0" bIns="45718" rtlCol="0">
            <a:spAutoFit/>
          </a:bodyPr>
          <a:lstStyle/>
          <a:p>
            <a:pPr algn="ctr">
              <a:lnSpc>
                <a:spcPct val="90000"/>
              </a:lnSpc>
              <a:spcBef>
                <a:spcPct val="20000"/>
              </a:spcBef>
            </a:pPr>
            <a:r>
              <a:rPr lang="en-US" sz="2000" spc="-80" dirty="0">
                <a:ln w="3175">
                  <a:noFill/>
                </a:ln>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rPr>
              <a:t>“Unpredictable Bursting“  </a:t>
            </a:r>
          </a:p>
        </p:txBody>
      </p:sp>
      <p:sp>
        <p:nvSpPr>
          <p:cNvPr id="23" name="Text Placeholder 6"/>
          <p:cNvSpPr txBox="1">
            <a:spLocks/>
          </p:cNvSpPr>
          <p:nvPr/>
        </p:nvSpPr>
        <p:spPr bwMode="auto">
          <a:xfrm>
            <a:off x="1990918" y="3848524"/>
            <a:ext cx="857096" cy="100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914362" eaLnBrk="0" fontAlgn="base" hangingPunct="0">
              <a:spcBef>
                <a:spcPct val="20000"/>
              </a:spcBef>
              <a:spcAft>
                <a:spcPct val="0"/>
              </a:spcAft>
              <a:buClr>
                <a:srgbClr val="000000"/>
              </a:buClr>
            </a:pPr>
            <a:r>
              <a:rPr lang="en-US" sz="800" b="1" i="1" dirty="0">
                <a:solidFill>
                  <a:srgbClr val="FFFFFF"/>
                </a:solidFill>
              </a:rPr>
              <a:t>Average Usage </a:t>
            </a:r>
          </a:p>
        </p:txBody>
      </p:sp>
      <p:sp>
        <p:nvSpPr>
          <p:cNvPr id="24" name="Rectangle 23"/>
          <p:cNvSpPr/>
          <p:nvPr/>
        </p:nvSpPr>
        <p:spPr>
          <a:xfrm>
            <a:off x="586289" y="4301126"/>
            <a:ext cx="3782992" cy="750189"/>
          </a:xfrm>
          <a:prstGeom prst="rect">
            <a:avLst/>
          </a:prstGeom>
          <a:ln>
            <a:noFill/>
          </a:ln>
        </p:spPr>
        <p:txBody>
          <a:bodyPr wrap="square" lIns="91436" tIns="45718" rIns="91436" bIns="45718">
            <a:spAutoFit/>
          </a:bodyPr>
          <a:lstStyle/>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Unexpected/unplanned peak in demand  </a:t>
            </a:r>
          </a:p>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Sudden spike impacts performance </a:t>
            </a:r>
          </a:p>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Can’t over provision for extreme cases </a:t>
            </a:r>
          </a:p>
        </p:txBody>
      </p:sp>
      <p:grpSp>
        <p:nvGrpSpPr>
          <p:cNvPr id="25" name="Group 24"/>
          <p:cNvGrpSpPr/>
          <p:nvPr/>
        </p:nvGrpSpPr>
        <p:grpSpPr>
          <a:xfrm>
            <a:off x="1293056" y="3408909"/>
            <a:ext cx="2326525" cy="369283"/>
            <a:chOff x="5574420" y="5257417"/>
            <a:chExt cx="3253688" cy="721360"/>
          </a:xfrm>
        </p:grpSpPr>
        <p:cxnSp>
          <p:nvCxnSpPr>
            <p:cNvPr id="26" name="Straight Arrow Connector 25"/>
            <p:cNvCxnSpPr/>
            <p:nvPr/>
          </p:nvCxnSpPr>
          <p:spPr bwMode="auto">
            <a:xfrm>
              <a:off x="7600265" y="5975286"/>
              <a:ext cx="1227843" cy="2508"/>
            </a:xfrm>
            <a:prstGeom prst="straightConnector1">
              <a:avLst/>
            </a:prstGeom>
            <a:noFill/>
            <a:ln w="19050"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p:spPr>
        </p:cxnSp>
        <p:cxnSp>
          <p:nvCxnSpPr>
            <p:cNvPr id="27" name="Straight Connector 26"/>
            <p:cNvCxnSpPr>
              <a:endCxn id="28" idx="0"/>
            </p:cNvCxnSpPr>
            <p:nvPr/>
          </p:nvCxnSpPr>
          <p:spPr bwMode="auto">
            <a:xfrm flipV="1">
              <a:off x="5574420" y="5967876"/>
              <a:ext cx="1219909" cy="740"/>
            </a:xfrm>
            <a:prstGeom prst="line">
              <a:avLst/>
            </a:prstGeom>
            <a:noFill/>
            <a:ln w="1905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cxnSp>
        <p:sp>
          <p:nvSpPr>
            <p:cNvPr id="28" name="Freeform 27"/>
            <p:cNvSpPr/>
            <p:nvPr/>
          </p:nvSpPr>
          <p:spPr>
            <a:xfrm>
              <a:off x="6794329" y="5257417"/>
              <a:ext cx="795191" cy="721360"/>
            </a:xfrm>
            <a:custGeom>
              <a:avLst/>
              <a:gdLst>
                <a:gd name="connsiteX0" fmla="*/ 0 w 1595120"/>
                <a:gd name="connsiteY0" fmla="*/ 662093 h 672253"/>
                <a:gd name="connsiteX1" fmla="*/ 751840 w 1595120"/>
                <a:gd name="connsiteY1" fmla="*/ 1693 h 672253"/>
                <a:gd name="connsiteX2" fmla="*/ 1595120 w 1595120"/>
                <a:gd name="connsiteY2" fmla="*/ 672253 h 672253"/>
              </a:gdLst>
              <a:ahLst/>
              <a:cxnLst>
                <a:cxn ang="0">
                  <a:pos x="connsiteX0" y="connsiteY0"/>
                </a:cxn>
                <a:cxn ang="0">
                  <a:pos x="connsiteX1" y="connsiteY1"/>
                </a:cxn>
                <a:cxn ang="0">
                  <a:pos x="connsiteX2" y="connsiteY2"/>
                </a:cxn>
              </a:cxnLst>
              <a:rect l="l" t="t" r="r" b="b"/>
              <a:pathLst>
                <a:path w="1595120" h="672253">
                  <a:moveTo>
                    <a:pt x="0" y="662093"/>
                  </a:moveTo>
                  <a:cubicBezTo>
                    <a:pt x="242993" y="331046"/>
                    <a:pt x="485987" y="0"/>
                    <a:pt x="751840" y="1693"/>
                  </a:cubicBezTo>
                  <a:cubicBezTo>
                    <a:pt x="1017693" y="3386"/>
                    <a:pt x="1306406" y="337819"/>
                    <a:pt x="1595120" y="672253"/>
                  </a:cubicBezTo>
                </a:path>
              </a:pathLst>
            </a:custGeom>
            <a:noFill/>
            <a:ln w="19050" cap="flat" cmpd="sng" algn="ctr">
              <a:solidFill>
                <a:schemeClr val="tx1"/>
              </a:solidFill>
              <a:prstDash val="solid"/>
              <a:round/>
              <a:headEnd type="none" w="med" len="med"/>
              <a:tailEnd type="none"/>
            </a:ln>
            <a:effectLst>
              <a:outerShdw blurRad="50800" dist="38100" dir="2700000" algn="tl" rotWithShape="0">
                <a:prstClr val="black">
                  <a:alpha val="40000"/>
                </a:prstClr>
              </a:outerShdw>
            </a:effectLst>
          </p:spPr>
          <p:txBody>
            <a:bodyPr rtlCol="0" anchor="ctr"/>
            <a:lstStyle/>
            <a:p>
              <a:pPr algn="ctr"/>
              <a:endParaRPr lang="en-US" dirty="0"/>
            </a:p>
          </p:txBody>
        </p:sp>
      </p:grpSp>
      <p:sp>
        <p:nvSpPr>
          <p:cNvPr id="29" name="Rectangle 28"/>
          <p:cNvSpPr/>
          <p:nvPr/>
        </p:nvSpPr>
        <p:spPr bwMode="auto">
          <a:xfrm>
            <a:off x="5182543" y="914400"/>
            <a:ext cx="3113492" cy="1282487"/>
          </a:xfrm>
          <a:prstGeom prst="rect">
            <a:avLst/>
          </a:prstGeom>
          <a:gradFill flip="none" rotWithShape="1">
            <a:gsLst>
              <a:gs pos="0">
                <a:srgbClr val="000000"/>
              </a:gs>
              <a:gs pos="50000">
                <a:srgbClr val="000000">
                  <a:alpha val="70000"/>
                </a:srgbClr>
              </a:gs>
              <a:gs pos="100000">
                <a:srgbClr val="000000"/>
              </a:gs>
            </a:gsLst>
            <a:lin ang="2700000" scaled="1"/>
            <a:tileRect/>
          </a:gradFill>
          <a:ln w="15875" cap="flat" cmpd="sng" algn="ctr">
            <a:solidFill>
              <a:schemeClr val="tx1"/>
            </a:solid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r" defTabSz="914362" eaLnBrk="0" hangingPunct="0">
              <a:defRPr/>
            </a:pPr>
            <a:endParaRPr lang="en-US" sz="1100" kern="0" dirty="0">
              <a:solidFill>
                <a:sysClr val="windowText" lastClr="000000"/>
              </a:solidFill>
              <a:latin typeface="Segoe" pitchFamily="34" charset="0"/>
            </a:endParaRPr>
          </a:p>
        </p:txBody>
      </p:sp>
      <p:cxnSp>
        <p:nvCxnSpPr>
          <p:cNvPr id="30" name="Straight Arrow Connector 29"/>
          <p:cNvCxnSpPr/>
          <p:nvPr/>
        </p:nvCxnSpPr>
        <p:spPr bwMode="auto">
          <a:xfrm rot="16200000" flipV="1">
            <a:off x="5300281" y="1622704"/>
            <a:ext cx="671455" cy="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bwMode="auto">
          <a:xfrm>
            <a:off x="5636008" y="1959362"/>
            <a:ext cx="2365359" cy="701"/>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32" name="Text Placeholder 6"/>
          <p:cNvSpPr txBox="1">
            <a:spLocks/>
          </p:cNvSpPr>
          <p:nvPr/>
        </p:nvSpPr>
        <p:spPr bwMode="auto">
          <a:xfrm>
            <a:off x="7098892" y="1755697"/>
            <a:ext cx="857096" cy="100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defTabSz="914362" eaLnBrk="0" fontAlgn="base" hangingPunct="0">
              <a:spcBef>
                <a:spcPct val="20000"/>
              </a:spcBef>
              <a:spcAft>
                <a:spcPct val="0"/>
              </a:spcAft>
              <a:buClr>
                <a:srgbClr val="000000"/>
              </a:buClr>
            </a:pPr>
            <a:r>
              <a:rPr lang="en-US" sz="800" b="1" i="1" dirty="0">
                <a:solidFill>
                  <a:srgbClr val="FFFFFF"/>
                </a:solidFill>
              </a:rPr>
              <a:t>Average Usage</a:t>
            </a:r>
          </a:p>
        </p:txBody>
      </p:sp>
      <p:sp>
        <p:nvSpPr>
          <p:cNvPr id="33" name="Rectangle 32"/>
          <p:cNvSpPr/>
          <p:nvPr/>
        </p:nvSpPr>
        <p:spPr>
          <a:xfrm rot="16200000">
            <a:off x="5090434" y="1421074"/>
            <a:ext cx="761212" cy="194921"/>
          </a:xfrm>
          <a:prstGeom prst="rect">
            <a:avLst/>
          </a:prstGeom>
          <a:ln>
            <a:noFill/>
          </a:ln>
        </p:spPr>
        <p:txBody>
          <a:bodyPr wrap="square" lIns="91436" tIns="45718" rIns="91436" bIns="45718">
            <a:spAutoFit/>
          </a:bodyPr>
          <a:lstStyle/>
          <a:p>
            <a:pPr marL="228591" indent="-228591" algn="ctr" defTabSz="914362" eaLnBrk="0" fontAlgn="base" hangingPunct="0">
              <a:lnSpc>
                <a:spcPts val="800"/>
              </a:lnSpc>
              <a:spcBef>
                <a:spcPct val="20000"/>
              </a:spcBef>
              <a:spcAft>
                <a:spcPct val="0"/>
              </a:spcAft>
              <a:buClr>
                <a:srgbClr val="000000"/>
              </a:buClr>
            </a:pPr>
            <a:r>
              <a:rPr lang="en-US" sz="900" b="1" dirty="0">
                <a:solidFill>
                  <a:srgbClr val="FFFFFF"/>
                </a:solidFill>
              </a:rPr>
              <a:t>Compute </a:t>
            </a:r>
          </a:p>
        </p:txBody>
      </p:sp>
      <p:sp>
        <p:nvSpPr>
          <p:cNvPr id="34" name="Rectangle 33"/>
          <p:cNvSpPr/>
          <p:nvPr/>
        </p:nvSpPr>
        <p:spPr>
          <a:xfrm>
            <a:off x="6459329" y="2035556"/>
            <a:ext cx="662447" cy="198115"/>
          </a:xfrm>
          <a:prstGeom prst="rect">
            <a:avLst/>
          </a:prstGeom>
          <a:ln>
            <a:noFill/>
          </a:ln>
        </p:spPr>
        <p:txBody>
          <a:bodyPr wrap="square" lIns="91436" tIns="45718" rIns="91436" bIns="45718">
            <a:spAutoFit/>
          </a:bodyPr>
          <a:lstStyle/>
          <a:p>
            <a:pPr marL="228591" indent="-228591" algn="ctr" defTabSz="914362" eaLnBrk="0" fontAlgn="base" hangingPunct="0">
              <a:lnSpc>
                <a:spcPts val="800"/>
              </a:lnSpc>
              <a:spcBef>
                <a:spcPct val="20000"/>
              </a:spcBef>
              <a:spcAft>
                <a:spcPct val="0"/>
              </a:spcAft>
              <a:buClr>
                <a:srgbClr val="000000"/>
              </a:buClr>
            </a:pPr>
            <a:r>
              <a:rPr lang="en-US" sz="900" b="1" dirty="0">
                <a:solidFill>
                  <a:srgbClr val="FFFFFF"/>
                </a:solidFill>
              </a:rPr>
              <a:t>Time </a:t>
            </a:r>
          </a:p>
        </p:txBody>
      </p:sp>
      <p:sp>
        <p:nvSpPr>
          <p:cNvPr id="35" name="TextBox 34"/>
          <p:cNvSpPr txBox="1"/>
          <p:nvPr/>
        </p:nvSpPr>
        <p:spPr>
          <a:xfrm>
            <a:off x="5295819" y="946071"/>
            <a:ext cx="2852473" cy="369332"/>
          </a:xfrm>
          <a:prstGeom prst="rect">
            <a:avLst/>
          </a:prstGeom>
          <a:noFill/>
          <a:ln>
            <a:noFill/>
          </a:ln>
        </p:spPr>
        <p:txBody>
          <a:bodyPr wrap="square" lIns="0" tIns="45718" rIns="0" bIns="45718" rtlCol="0">
            <a:spAutoFit/>
          </a:bodyPr>
          <a:lstStyle/>
          <a:p>
            <a:pPr algn="ctr">
              <a:lnSpc>
                <a:spcPct val="90000"/>
              </a:lnSpc>
              <a:spcBef>
                <a:spcPct val="20000"/>
              </a:spcBef>
            </a:pPr>
            <a:r>
              <a:rPr lang="en-US" sz="2000" spc="-80" dirty="0">
                <a:ln w="3175">
                  <a:noFill/>
                </a:ln>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rPr>
              <a:t>“Growing Fast“  </a:t>
            </a:r>
          </a:p>
        </p:txBody>
      </p:sp>
      <p:sp>
        <p:nvSpPr>
          <p:cNvPr id="36" name="Rectangle 35"/>
          <p:cNvSpPr/>
          <p:nvPr/>
        </p:nvSpPr>
        <p:spPr>
          <a:xfrm>
            <a:off x="4968861" y="2266477"/>
            <a:ext cx="3769622" cy="738660"/>
          </a:xfrm>
          <a:prstGeom prst="rect">
            <a:avLst/>
          </a:prstGeom>
          <a:ln>
            <a:noFill/>
          </a:ln>
        </p:spPr>
        <p:txBody>
          <a:bodyPr wrap="square" lIns="91436" tIns="45718" rIns="91436" bIns="45718">
            <a:spAutoFit/>
          </a:bodyPr>
          <a:lstStyle/>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Successful services needs to grow/scale   </a:t>
            </a:r>
          </a:p>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Keeping up w/ growth is big IT challenge </a:t>
            </a:r>
          </a:p>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Cannot provision hardware fast enough</a:t>
            </a:r>
          </a:p>
        </p:txBody>
      </p:sp>
      <p:sp>
        <p:nvSpPr>
          <p:cNvPr id="37" name="Freeform 36"/>
          <p:cNvSpPr/>
          <p:nvPr/>
        </p:nvSpPr>
        <p:spPr>
          <a:xfrm>
            <a:off x="5530040" y="1291497"/>
            <a:ext cx="2423515" cy="645484"/>
          </a:xfrm>
          <a:custGeom>
            <a:avLst/>
            <a:gdLst>
              <a:gd name="connsiteX0" fmla="*/ 0 w 3180080"/>
              <a:gd name="connsiteY0" fmla="*/ 782320 h 912707"/>
              <a:gd name="connsiteX1" fmla="*/ 1635760 w 3180080"/>
              <a:gd name="connsiteY1" fmla="*/ 782320 h 912707"/>
              <a:gd name="connsiteX2" fmla="*/ 3180080 w 3180080"/>
              <a:gd name="connsiteY2" fmla="*/ 0 h 912707"/>
              <a:gd name="connsiteX0" fmla="*/ 0 w 3159760"/>
              <a:gd name="connsiteY0" fmla="*/ 881288 h 946481"/>
              <a:gd name="connsiteX1" fmla="*/ 1615440 w 3159760"/>
              <a:gd name="connsiteY1" fmla="*/ 782320 h 946481"/>
              <a:gd name="connsiteX2" fmla="*/ 3159760 w 3159760"/>
              <a:gd name="connsiteY2" fmla="*/ 0 h 946481"/>
              <a:gd name="connsiteX0" fmla="*/ 0 w 3159760"/>
              <a:gd name="connsiteY0" fmla="*/ 881288 h 929201"/>
              <a:gd name="connsiteX1" fmla="*/ 1615440 w 3159760"/>
              <a:gd name="connsiteY1" fmla="*/ 782320 h 929201"/>
              <a:gd name="connsiteX2" fmla="*/ 3159760 w 3159760"/>
              <a:gd name="connsiteY2" fmla="*/ 0 h 929201"/>
              <a:gd name="connsiteX0" fmla="*/ 0 w 3149600"/>
              <a:gd name="connsiteY0" fmla="*/ 991253 h 1001464"/>
              <a:gd name="connsiteX1" fmla="*/ 1605280 w 3149600"/>
              <a:gd name="connsiteY1" fmla="*/ 782320 h 1001464"/>
              <a:gd name="connsiteX2" fmla="*/ 3149600 w 3149600"/>
              <a:gd name="connsiteY2" fmla="*/ 0 h 1001464"/>
              <a:gd name="connsiteX0" fmla="*/ 0 w 3149600"/>
              <a:gd name="connsiteY0" fmla="*/ 991253 h 991253"/>
              <a:gd name="connsiteX1" fmla="*/ 1605280 w 3149600"/>
              <a:gd name="connsiteY1" fmla="*/ 782320 h 991253"/>
              <a:gd name="connsiteX2" fmla="*/ 3149600 w 3149600"/>
              <a:gd name="connsiteY2" fmla="*/ 0 h 991253"/>
            </a:gdLst>
            <a:ahLst/>
            <a:cxnLst>
              <a:cxn ang="0">
                <a:pos x="connsiteX0" y="connsiteY0"/>
              </a:cxn>
              <a:cxn ang="0">
                <a:pos x="connsiteX1" y="connsiteY1"/>
              </a:cxn>
              <a:cxn ang="0">
                <a:pos x="connsiteX2" y="connsiteY2"/>
              </a:cxn>
            </a:cxnLst>
            <a:rect l="l" t="t" r="r" b="b"/>
            <a:pathLst>
              <a:path w="3149600" h="991253">
                <a:moveTo>
                  <a:pt x="0" y="991253"/>
                </a:moveTo>
                <a:cubicBezTo>
                  <a:pt x="623993" y="979471"/>
                  <a:pt x="1080347" y="947529"/>
                  <a:pt x="1605280" y="782320"/>
                </a:cubicBezTo>
                <a:cubicBezTo>
                  <a:pt x="2130213" y="617111"/>
                  <a:pt x="2642446" y="325966"/>
                  <a:pt x="3149600" y="0"/>
                </a:cubicBezTo>
              </a:path>
            </a:pathLst>
          </a:custGeom>
          <a:noFill/>
          <a:ln w="19050"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a:scene3d>
            <a:camera prst="perspectiveLeft"/>
            <a:lightRig rig="threePt" dir="t"/>
          </a:scene3d>
        </p:spPr>
        <p:txBody>
          <a:bodyPr lIns="91436" tIns="45718" rIns="91436" bIns="45718" rtlCol="0" anchor="ctr"/>
          <a:lstStyle/>
          <a:p>
            <a:pPr algn="ctr"/>
            <a:endParaRPr lang="en-US" dirty="0"/>
          </a:p>
        </p:txBody>
      </p:sp>
      <p:sp>
        <p:nvSpPr>
          <p:cNvPr id="38" name="Rectangle 37"/>
          <p:cNvSpPr/>
          <p:nvPr/>
        </p:nvSpPr>
        <p:spPr bwMode="auto">
          <a:xfrm>
            <a:off x="5212999" y="2954757"/>
            <a:ext cx="3113492" cy="1282487"/>
          </a:xfrm>
          <a:prstGeom prst="rect">
            <a:avLst/>
          </a:prstGeom>
          <a:gradFill flip="none" rotWithShape="1">
            <a:gsLst>
              <a:gs pos="0">
                <a:srgbClr val="000000"/>
              </a:gs>
              <a:gs pos="50000">
                <a:srgbClr val="000000">
                  <a:alpha val="70000"/>
                </a:srgbClr>
              </a:gs>
              <a:gs pos="100000">
                <a:srgbClr val="000000"/>
              </a:gs>
            </a:gsLst>
            <a:lin ang="2700000" scaled="1"/>
            <a:tileRect/>
          </a:gradFill>
          <a:ln w="15875" cap="flat" cmpd="sng" algn="ctr">
            <a:solidFill>
              <a:schemeClr val="tx1"/>
            </a:solidFill>
            <a:prstDash val="solid"/>
            <a:roun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r" defTabSz="914362" eaLnBrk="0" hangingPunct="0">
              <a:defRPr/>
            </a:pPr>
            <a:endParaRPr lang="en-US" sz="1100" kern="0" dirty="0">
              <a:solidFill>
                <a:sysClr val="windowText" lastClr="000000"/>
              </a:solidFill>
              <a:latin typeface="Segoe" pitchFamily="34" charset="0"/>
            </a:endParaRPr>
          </a:p>
        </p:txBody>
      </p:sp>
      <p:cxnSp>
        <p:nvCxnSpPr>
          <p:cNvPr id="39" name="Straight Arrow Connector 38"/>
          <p:cNvCxnSpPr/>
          <p:nvPr/>
        </p:nvCxnSpPr>
        <p:spPr bwMode="auto">
          <a:xfrm rot="16200000" flipV="1">
            <a:off x="5330737" y="3663061"/>
            <a:ext cx="671455" cy="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p:nvPr/>
        </p:nvCxnSpPr>
        <p:spPr bwMode="auto">
          <a:xfrm>
            <a:off x="5666464" y="3999719"/>
            <a:ext cx="2365359" cy="701"/>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41" name="Rectangle 40"/>
          <p:cNvSpPr/>
          <p:nvPr/>
        </p:nvSpPr>
        <p:spPr>
          <a:xfrm rot="16200000">
            <a:off x="5117293" y="3457834"/>
            <a:ext cx="768405" cy="194921"/>
          </a:xfrm>
          <a:prstGeom prst="rect">
            <a:avLst/>
          </a:prstGeom>
          <a:ln>
            <a:noFill/>
          </a:ln>
        </p:spPr>
        <p:txBody>
          <a:bodyPr wrap="square" lIns="91436" tIns="45718" rIns="91436" bIns="45718">
            <a:spAutoFit/>
          </a:bodyPr>
          <a:lstStyle/>
          <a:p>
            <a:pPr marL="228591" indent="-228591" algn="ctr" defTabSz="914362" eaLnBrk="0" fontAlgn="base" hangingPunct="0">
              <a:lnSpc>
                <a:spcPts val="800"/>
              </a:lnSpc>
              <a:spcBef>
                <a:spcPct val="20000"/>
              </a:spcBef>
              <a:spcAft>
                <a:spcPct val="0"/>
              </a:spcAft>
              <a:buClr>
                <a:srgbClr val="000000"/>
              </a:buClr>
            </a:pPr>
            <a:r>
              <a:rPr lang="en-US" sz="900" b="1" dirty="0">
                <a:solidFill>
                  <a:srgbClr val="FFFFFF"/>
                </a:solidFill>
              </a:rPr>
              <a:t>Compute </a:t>
            </a:r>
          </a:p>
        </p:txBody>
      </p:sp>
      <p:sp>
        <p:nvSpPr>
          <p:cNvPr id="42" name="Rectangle 41"/>
          <p:cNvSpPr/>
          <p:nvPr/>
        </p:nvSpPr>
        <p:spPr>
          <a:xfrm>
            <a:off x="6478973" y="4075912"/>
            <a:ext cx="662447" cy="198115"/>
          </a:xfrm>
          <a:prstGeom prst="rect">
            <a:avLst/>
          </a:prstGeom>
          <a:ln>
            <a:noFill/>
          </a:ln>
        </p:spPr>
        <p:txBody>
          <a:bodyPr wrap="square" lIns="91436" tIns="45718" rIns="91436" bIns="45718">
            <a:spAutoFit/>
          </a:bodyPr>
          <a:lstStyle/>
          <a:p>
            <a:pPr marL="228591" indent="-228591" algn="ctr" defTabSz="914362" eaLnBrk="0" fontAlgn="base" hangingPunct="0">
              <a:lnSpc>
                <a:spcPts val="800"/>
              </a:lnSpc>
              <a:spcBef>
                <a:spcPct val="20000"/>
              </a:spcBef>
              <a:spcAft>
                <a:spcPct val="0"/>
              </a:spcAft>
              <a:buClr>
                <a:srgbClr val="000000"/>
              </a:buClr>
            </a:pPr>
            <a:r>
              <a:rPr lang="en-US" sz="900" b="1" dirty="0">
                <a:solidFill>
                  <a:srgbClr val="FFFFFF"/>
                </a:solidFill>
              </a:rPr>
              <a:t>Time </a:t>
            </a:r>
          </a:p>
        </p:txBody>
      </p:sp>
      <p:sp>
        <p:nvSpPr>
          <p:cNvPr id="43" name="Text Placeholder 6"/>
          <p:cNvSpPr txBox="1">
            <a:spLocks/>
          </p:cNvSpPr>
          <p:nvPr/>
        </p:nvSpPr>
        <p:spPr bwMode="auto">
          <a:xfrm>
            <a:off x="7428331" y="3747561"/>
            <a:ext cx="857096" cy="100963"/>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p>
            <a:pPr algn="ctr" defTabSz="914362" eaLnBrk="0" fontAlgn="base" hangingPunct="0">
              <a:spcBef>
                <a:spcPct val="20000"/>
              </a:spcBef>
              <a:spcAft>
                <a:spcPct val="0"/>
              </a:spcAft>
              <a:buClr>
                <a:srgbClr val="000000"/>
              </a:buClr>
            </a:pPr>
            <a:r>
              <a:rPr lang="en-US" sz="800" b="1" i="1" dirty="0">
                <a:solidFill>
                  <a:srgbClr val="FFFFFF"/>
                </a:solidFill>
              </a:rPr>
              <a:t>Average Usage </a:t>
            </a:r>
          </a:p>
        </p:txBody>
      </p:sp>
      <p:sp>
        <p:nvSpPr>
          <p:cNvPr id="44" name="TextBox 43"/>
          <p:cNvSpPr txBox="1"/>
          <p:nvPr/>
        </p:nvSpPr>
        <p:spPr>
          <a:xfrm>
            <a:off x="5326275" y="2986426"/>
            <a:ext cx="2852473" cy="369332"/>
          </a:xfrm>
          <a:prstGeom prst="rect">
            <a:avLst/>
          </a:prstGeom>
          <a:noFill/>
          <a:ln>
            <a:noFill/>
          </a:ln>
        </p:spPr>
        <p:txBody>
          <a:bodyPr wrap="square" lIns="0" tIns="45718" rIns="0" bIns="45718" rtlCol="0">
            <a:spAutoFit/>
          </a:bodyPr>
          <a:lstStyle/>
          <a:p>
            <a:pPr algn="ctr">
              <a:lnSpc>
                <a:spcPct val="90000"/>
              </a:lnSpc>
              <a:spcBef>
                <a:spcPct val="20000"/>
              </a:spcBef>
            </a:pPr>
            <a:r>
              <a:rPr lang="en-US" sz="2000" spc="-80" dirty="0">
                <a:ln w="3175">
                  <a:noFill/>
                </a:ln>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rPr>
              <a:t>“Predictable Bursting“  </a:t>
            </a:r>
          </a:p>
        </p:txBody>
      </p:sp>
      <p:sp>
        <p:nvSpPr>
          <p:cNvPr id="45" name="Rectangle 44"/>
          <p:cNvSpPr/>
          <p:nvPr/>
        </p:nvSpPr>
        <p:spPr>
          <a:xfrm>
            <a:off x="4955687" y="4326677"/>
            <a:ext cx="3995474" cy="969479"/>
          </a:xfrm>
          <a:prstGeom prst="rect">
            <a:avLst/>
          </a:prstGeom>
          <a:ln>
            <a:noFill/>
          </a:ln>
        </p:spPr>
        <p:txBody>
          <a:bodyPr wrap="square" lIns="91436" tIns="45718" rIns="91436" bIns="45718">
            <a:spAutoFit/>
          </a:bodyPr>
          <a:lstStyle/>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Services with micro seasonality trends   </a:t>
            </a:r>
          </a:p>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Peaks due to periodic increased demand</a:t>
            </a:r>
          </a:p>
          <a:p>
            <a:pPr marL="336536" lvl="1" indent="-336536" defTabSz="914287" fontAlgn="base">
              <a:spcAft>
                <a:spcPct val="0"/>
              </a:spcAft>
              <a:buBlip>
                <a:blip r:embed="rId2"/>
              </a:buBlip>
            </a:pPr>
            <a:r>
              <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rPr>
              <a:t>IT complexity and wasted capacity   </a:t>
            </a:r>
          </a:p>
          <a:p>
            <a:pPr marL="336536" lvl="1" indent="-336536" defTabSz="914287" fontAlgn="base">
              <a:spcAft>
                <a:spcPct val="0"/>
              </a:spcAft>
              <a:buBlip>
                <a:blip r:embed="rId2"/>
              </a:buBlip>
            </a:pPr>
            <a:endParaRPr lang="en-US" sz="1400" dirty="0">
              <a:gradFill>
                <a:gsLst>
                  <a:gs pos="0">
                    <a:srgbClr val="FFFFFF"/>
                  </a:gs>
                  <a:gs pos="81000">
                    <a:srgbClr val="FFFFFF"/>
                  </a:gs>
                </a:gsLst>
                <a:lin ang="5400000" scaled="0"/>
              </a:gradFill>
              <a:effectLst>
                <a:outerShdw blurRad="38100" dist="38100" dir="2700000" algn="tl">
                  <a:srgbClr val="000000">
                    <a:alpha val="43137"/>
                  </a:srgbClr>
                </a:outerShdw>
              </a:effectLst>
              <a:ea typeface="Kozuka Gothic Pro R" pitchFamily="34" charset="-128"/>
            </a:endParaRPr>
          </a:p>
        </p:txBody>
      </p:sp>
      <p:grpSp>
        <p:nvGrpSpPr>
          <p:cNvPr id="46" name="Group 45"/>
          <p:cNvGrpSpPr/>
          <p:nvPr/>
        </p:nvGrpSpPr>
        <p:grpSpPr>
          <a:xfrm>
            <a:off x="5684499" y="3378306"/>
            <a:ext cx="2273432" cy="437264"/>
            <a:chOff x="3460618" y="6566490"/>
            <a:chExt cx="2273432" cy="583019"/>
          </a:xfrm>
        </p:grpSpPr>
        <p:cxnSp>
          <p:nvCxnSpPr>
            <p:cNvPr id="47" name="Straight Arrow Connector 46"/>
            <p:cNvCxnSpPr/>
            <p:nvPr/>
          </p:nvCxnSpPr>
          <p:spPr bwMode="auto">
            <a:xfrm rot="5400000" flipH="1" flipV="1">
              <a:off x="5621611" y="6745562"/>
              <a:ext cx="123825" cy="101053"/>
            </a:xfrm>
            <a:prstGeom prst="straightConnector1">
              <a:avLst/>
            </a:prstGeom>
            <a:ln w="19050">
              <a:solidFill>
                <a:schemeClr val="tx1"/>
              </a:solidFill>
              <a:headEnd type="none" w="med" len="med"/>
              <a:tailEnd type="arrow"/>
            </a:ln>
          </p:spPr>
          <p:style>
            <a:lnRef idx="3">
              <a:schemeClr val="accent3"/>
            </a:lnRef>
            <a:fillRef idx="0">
              <a:schemeClr val="accent3"/>
            </a:fillRef>
            <a:effectRef idx="2">
              <a:schemeClr val="accent3"/>
            </a:effectRef>
            <a:fontRef idx="minor">
              <a:schemeClr val="tx1"/>
            </a:fontRef>
          </p:style>
        </p:cxnSp>
        <p:sp>
          <p:nvSpPr>
            <p:cNvPr id="48" name="Freeform 47"/>
            <p:cNvSpPr/>
            <p:nvPr/>
          </p:nvSpPr>
          <p:spPr>
            <a:xfrm>
              <a:off x="3460618" y="6566490"/>
              <a:ext cx="2190307" cy="583019"/>
            </a:xfrm>
            <a:custGeom>
              <a:avLst/>
              <a:gdLst>
                <a:gd name="connsiteX0" fmla="*/ 0 w 2190307"/>
                <a:gd name="connsiteY0" fmla="*/ 689345 h 781494"/>
                <a:gd name="connsiteX1" fmla="*/ 531628 w 2190307"/>
                <a:gd name="connsiteY1" fmla="*/ 8861 h 781494"/>
                <a:gd name="connsiteX2" fmla="*/ 967563 w 2190307"/>
                <a:gd name="connsiteY2" fmla="*/ 742508 h 781494"/>
                <a:gd name="connsiteX3" fmla="*/ 1435395 w 2190307"/>
                <a:gd name="connsiteY3" fmla="*/ 8861 h 781494"/>
                <a:gd name="connsiteX4" fmla="*/ 1828800 w 2190307"/>
                <a:gd name="connsiteY4" fmla="*/ 721243 h 781494"/>
                <a:gd name="connsiteX5" fmla="*/ 2190307 w 2190307"/>
                <a:gd name="connsiteY5" fmla="*/ 370368 h 78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307" h="781494">
                  <a:moveTo>
                    <a:pt x="0" y="689345"/>
                  </a:moveTo>
                  <a:cubicBezTo>
                    <a:pt x="185183" y="344672"/>
                    <a:pt x="370367" y="0"/>
                    <a:pt x="531628" y="8861"/>
                  </a:cubicBezTo>
                  <a:cubicBezTo>
                    <a:pt x="692889" y="17722"/>
                    <a:pt x="816935" y="742508"/>
                    <a:pt x="967563" y="742508"/>
                  </a:cubicBezTo>
                  <a:cubicBezTo>
                    <a:pt x="1118191" y="742508"/>
                    <a:pt x="1291856" y="12405"/>
                    <a:pt x="1435395" y="8861"/>
                  </a:cubicBezTo>
                  <a:cubicBezTo>
                    <a:pt x="1578934" y="5317"/>
                    <a:pt x="1702981" y="660992"/>
                    <a:pt x="1828800" y="721243"/>
                  </a:cubicBezTo>
                  <a:cubicBezTo>
                    <a:pt x="1954619" y="781494"/>
                    <a:pt x="2119423" y="430619"/>
                    <a:pt x="2190307" y="37036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49" name="Straight Connector 48"/>
          <p:cNvCxnSpPr/>
          <p:nvPr/>
        </p:nvCxnSpPr>
        <p:spPr bwMode="auto">
          <a:xfrm>
            <a:off x="5684499" y="3659302"/>
            <a:ext cx="2222906" cy="18639"/>
          </a:xfrm>
          <a:prstGeom prst="line">
            <a:avLst/>
          </a:prstGeom>
          <a:ln w="19050">
            <a:solidFill>
              <a:schemeClr val="tx1"/>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72452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4"/>
            <a:ext cx="8363938" cy="553998"/>
          </a:xfrm>
        </p:spPr>
        <p:txBody>
          <a:bodyPr/>
          <a:lstStyle/>
          <a:p>
            <a:r>
              <a:rPr lang="en-US" sz="4000" dirty="0"/>
              <a:t>Cloud Services</a:t>
            </a:r>
          </a:p>
        </p:txBody>
      </p:sp>
      <p:grpSp>
        <p:nvGrpSpPr>
          <p:cNvPr id="21" name="Group 20"/>
          <p:cNvGrpSpPr/>
          <p:nvPr/>
        </p:nvGrpSpPr>
        <p:grpSpPr>
          <a:xfrm>
            <a:off x="6186001" y="1334923"/>
            <a:ext cx="2616200" cy="2505357"/>
            <a:chOff x="455421" y="2368395"/>
            <a:chExt cx="3487358" cy="3340476"/>
          </a:xfrm>
        </p:grpSpPr>
        <p:grpSp>
          <p:nvGrpSpPr>
            <p:cNvPr id="22" name="Group 21"/>
            <p:cNvGrpSpPr/>
            <p:nvPr/>
          </p:nvGrpSpPr>
          <p:grpSpPr>
            <a:xfrm>
              <a:off x="619781" y="2368395"/>
              <a:ext cx="3322998" cy="2774682"/>
              <a:chOff x="759482" y="2040090"/>
              <a:chExt cx="2492898" cy="2774682"/>
            </a:xfrm>
          </p:grpSpPr>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7433" y="2040090"/>
                <a:ext cx="799504" cy="1465754"/>
              </a:xfrm>
              <a:prstGeom prst="rect">
                <a:avLst/>
              </a:prstGeom>
              <a:effectLst/>
            </p:spPr>
          </p:pic>
          <p:sp>
            <p:nvSpPr>
              <p:cNvPr id="26" name="Rectangle 25"/>
              <p:cNvSpPr/>
              <p:nvPr/>
            </p:nvSpPr>
            <p:spPr>
              <a:xfrm>
                <a:off x="759482" y="4359263"/>
                <a:ext cx="2492898" cy="455509"/>
              </a:xfrm>
              <a:prstGeom prst="rect">
                <a:avLst/>
              </a:prstGeom>
            </p:spPr>
            <p:txBody>
              <a:bodyPr wrap="square">
                <a:spAutoFit/>
              </a:bodyPr>
              <a:lstStyle/>
              <a:p>
                <a:pPr algn="ctr" defTabSz="914165">
                  <a:lnSpc>
                    <a:spcPct val="90000"/>
                  </a:lnSpc>
                </a:pPr>
                <a:r>
                  <a:rPr lang="en-US" dirty="0" smtClean="0">
                    <a:solidFill>
                      <a:srgbClr val="FFFFFF"/>
                    </a:solidFill>
                    <a:latin typeface="Segoe"/>
                    <a:cs typeface="Segoe"/>
                  </a:rPr>
                  <a:t>Software-as-a-Service</a:t>
                </a:r>
                <a:endParaRPr lang="en-US" dirty="0">
                  <a:solidFill>
                    <a:srgbClr val="FFFFFF"/>
                  </a:solidFill>
                  <a:latin typeface="Segoe"/>
                  <a:cs typeface="Segoe"/>
                </a:endParaRPr>
              </a:p>
            </p:txBody>
          </p:sp>
        </p:grpSp>
        <p:sp>
          <p:nvSpPr>
            <p:cNvPr id="23" name="TextBox 22"/>
            <p:cNvSpPr txBox="1"/>
            <p:nvPr/>
          </p:nvSpPr>
          <p:spPr>
            <a:xfrm>
              <a:off x="455421" y="4970236"/>
              <a:ext cx="3487358" cy="738635"/>
            </a:xfrm>
            <a:prstGeom prst="rect">
              <a:avLst/>
            </a:prstGeom>
            <a:noFill/>
            <a:ln>
              <a:noFill/>
            </a:ln>
            <a:effectLst>
              <a:reflection stA="50000" endPos="32000" dist="63500" dir="5400000" sy="-100000" algn="bl" rotWithShape="0"/>
            </a:effectLst>
          </p:spPr>
          <p:txBody>
            <a:bodyPr wrap="square" lIns="121899" tIns="60949" rIns="121899" bIns="60949" rtlCol="0">
              <a:spAutoFit/>
            </a:bodyPr>
            <a:lstStyle/>
            <a:p>
              <a:pPr algn="ctr"/>
              <a:r>
                <a:rPr lang="en-US" sz="2800" dirty="0">
                  <a:latin typeface="Segoe"/>
                  <a:cs typeface="Segoe"/>
                </a:rPr>
                <a:t>consume</a:t>
              </a:r>
            </a:p>
          </p:txBody>
        </p:sp>
        <p:sp>
          <p:nvSpPr>
            <p:cNvPr id="24" name="TextBox 23"/>
            <p:cNvSpPr txBox="1"/>
            <p:nvPr/>
          </p:nvSpPr>
          <p:spPr>
            <a:xfrm>
              <a:off x="1047236" y="3952866"/>
              <a:ext cx="2217066" cy="984856"/>
            </a:xfrm>
            <a:prstGeom prst="rect">
              <a:avLst/>
            </a:prstGeom>
            <a:noFill/>
          </p:spPr>
          <p:txBody>
            <a:bodyPr wrap="none" lIns="121899" tIns="60949" rIns="121899" bIns="60949" rtlCol="0">
              <a:spAutoFit/>
            </a:bodyPr>
            <a:lstStyle/>
            <a:p>
              <a:r>
                <a:rPr lang="en-US" sz="4000" dirty="0">
                  <a:solidFill>
                    <a:srgbClr val="00B0F0"/>
                  </a:solidFill>
                  <a:latin typeface="Segoe" pitchFamily="34" charset="0"/>
                </a:rPr>
                <a:t>“SaaS”</a:t>
              </a:r>
            </a:p>
          </p:txBody>
        </p:sp>
      </p:grpSp>
      <p:grpSp>
        <p:nvGrpSpPr>
          <p:cNvPr id="27" name="Group 26"/>
          <p:cNvGrpSpPr/>
          <p:nvPr/>
        </p:nvGrpSpPr>
        <p:grpSpPr>
          <a:xfrm>
            <a:off x="3149990" y="1514814"/>
            <a:ext cx="3108266" cy="2315230"/>
            <a:chOff x="3982608" y="2621898"/>
            <a:chExt cx="4143276" cy="3086973"/>
          </a:xfrm>
        </p:grpSpPr>
        <p:grpSp>
          <p:nvGrpSpPr>
            <p:cNvPr id="28" name="Group 27"/>
            <p:cNvGrpSpPr/>
            <p:nvPr/>
          </p:nvGrpSpPr>
          <p:grpSpPr>
            <a:xfrm>
              <a:off x="3982608" y="2621898"/>
              <a:ext cx="4143276" cy="2521179"/>
              <a:chOff x="4542693" y="2145791"/>
              <a:chExt cx="3108267" cy="2521178"/>
            </a:xfrm>
          </p:grpSpPr>
          <p:pic>
            <p:nvPicPr>
              <p:cNvPr id="31" name="Pictur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8616" y="2145791"/>
                <a:ext cx="1076146" cy="1175305"/>
              </a:xfrm>
              <a:prstGeom prst="rect">
                <a:avLst/>
              </a:prstGeom>
            </p:spPr>
          </p:pic>
          <p:sp>
            <p:nvSpPr>
              <p:cNvPr id="32" name="Rectangle 31"/>
              <p:cNvSpPr/>
              <p:nvPr/>
            </p:nvSpPr>
            <p:spPr>
              <a:xfrm>
                <a:off x="4542693" y="4211460"/>
                <a:ext cx="3108267" cy="455509"/>
              </a:xfrm>
              <a:prstGeom prst="rect">
                <a:avLst/>
              </a:prstGeom>
            </p:spPr>
            <p:txBody>
              <a:bodyPr wrap="square">
                <a:spAutoFit/>
              </a:bodyPr>
              <a:lstStyle/>
              <a:p>
                <a:pPr algn="ctr" defTabSz="914165">
                  <a:lnSpc>
                    <a:spcPct val="90000"/>
                  </a:lnSpc>
                </a:pPr>
                <a:r>
                  <a:rPr lang="en-US" dirty="0" smtClean="0">
                    <a:solidFill>
                      <a:srgbClr val="FFFFFF"/>
                    </a:solidFill>
                    <a:latin typeface="Segoe"/>
                    <a:cs typeface="Segoe"/>
                  </a:rPr>
                  <a:t>Platform-as-a-Service</a:t>
                </a:r>
                <a:endParaRPr lang="en-US" dirty="0">
                  <a:solidFill>
                    <a:srgbClr val="FFFFFF"/>
                  </a:solidFill>
                  <a:latin typeface="Segoe"/>
                  <a:cs typeface="Segoe"/>
                </a:endParaRPr>
              </a:p>
            </p:txBody>
          </p:sp>
        </p:grpSp>
        <p:sp>
          <p:nvSpPr>
            <p:cNvPr id="29" name="TextBox 28"/>
            <p:cNvSpPr txBox="1"/>
            <p:nvPr/>
          </p:nvSpPr>
          <p:spPr>
            <a:xfrm>
              <a:off x="4223715" y="4970236"/>
              <a:ext cx="3487357" cy="738635"/>
            </a:xfrm>
            <a:prstGeom prst="rect">
              <a:avLst/>
            </a:prstGeom>
            <a:noFill/>
            <a:ln>
              <a:noFill/>
            </a:ln>
            <a:effectLst>
              <a:reflection stA="50000" endPos="32000" dist="63500" dir="5400000" sy="-100000" algn="bl" rotWithShape="0"/>
            </a:effectLst>
          </p:spPr>
          <p:txBody>
            <a:bodyPr wrap="square" lIns="121899" tIns="60949" rIns="121899" bIns="60949" rtlCol="0">
              <a:spAutoFit/>
            </a:bodyPr>
            <a:lstStyle/>
            <a:p>
              <a:pPr algn="ctr"/>
              <a:r>
                <a:rPr lang="en-US" sz="2800" dirty="0">
                  <a:latin typeface="Segoe"/>
                  <a:cs typeface="Segoe"/>
                </a:rPr>
                <a:t>build</a:t>
              </a:r>
            </a:p>
          </p:txBody>
        </p:sp>
        <p:sp>
          <p:nvSpPr>
            <p:cNvPr id="30" name="TextBox 29"/>
            <p:cNvSpPr txBox="1"/>
            <p:nvPr/>
          </p:nvSpPr>
          <p:spPr>
            <a:xfrm>
              <a:off x="4811384" y="3952865"/>
              <a:ext cx="2237751" cy="984856"/>
            </a:xfrm>
            <a:prstGeom prst="rect">
              <a:avLst/>
            </a:prstGeom>
            <a:noFill/>
          </p:spPr>
          <p:txBody>
            <a:bodyPr wrap="none" lIns="121899" tIns="60949" rIns="121899" bIns="60949" rtlCol="0">
              <a:spAutoFit/>
            </a:bodyPr>
            <a:lstStyle/>
            <a:p>
              <a:r>
                <a:rPr lang="en-US" sz="4000" dirty="0">
                  <a:solidFill>
                    <a:srgbClr val="00B0F0"/>
                  </a:solidFill>
                  <a:latin typeface="Segoe" pitchFamily="34" charset="0"/>
                </a:rPr>
                <a:t>“PaaS”</a:t>
              </a:r>
            </a:p>
          </p:txBody>
        </p:sp>
      </p:grpSp>
      <p:grpSp>
        <p:nvGrpSpPr>
          <p:cNvPr id="33" name="Group 32"/>
          <p:cNvGrpSpPr/>
          <p:nvPr/>
        </p:nvGrpSpPr>
        <p:grpSpPr>
          <a:xfrm>
            <a:off x="-2345" y="1638037"/>
            <a:ext cx="3202389" cy="2181769"/>
            <a:chOff x="7691190" y="2799845"/>
            <a:chExt cx="4268740" cy="2909025"/>
          </a:xfrm>
        </p:grpSpPr>
        <p:grpSp>
          <p:nvGrpSpPr>
            <p:cNvPr id="34" name="Group 33"/>
            <p:cNvGrpSpPr/>
            <p:nvPr/>
          </p:nvGrpSpPr>
          <p:grpSpPr>
            <a:xfrm>
              <a:off x="7691190" y="2799845"/>
              <a:ext cx="4268740" cy="2343232"/>
              <a:chOff x="2869832" y="1794348"/>
              <a:chExt cx="3202389" cy="2343231"/>
            </a:xfrm>
          </p:grpSpPr>
          <p:pic>
            <p:nvPicPr>
              <p:cNvPr id="37" name="Picture 3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94554" y="1794348"/>
                <a:ext cx="1473972" cy="924344"/>
              </a:xfrm>
              <a:prstGeom prst="rect">
                <a:avLst/>
              </a:prstGeom>
              <a:noFill/>
              <a:ln>
                <a:noFill/>
              </a:ln>
            </p:spPr>
          </p:pic>
          <p:sp>
            <p:nvSpPr>
              <p:cNvPr id="38" name="Rectangle 37"/>
              <p:cNvSpPr/>
              <p:nvPr/>
            </p:nvSpPr>
            <p:spPr>
              <a:xfrm>
                <a:off x="2869832" y="3682070"/>
                <a:ext cx="3202389" cy="455509"/>
              </a:xfrm>
              <a:prstGeom prst="rect">
                <a:avLst/>
              </a:prstGeom>
            </p:spPr>
            <p:txBody>
              <a:bodyPr wrap="square">
                <a:spAutoFit/>
              </a:bodyPr>
              <a:lstStyle/>
              <a:p>
                <a:pPr algn="ctr" defTabSz="914165">
                  <a:lnSpc>
                    <a:spcPct val="90000"/>
                  </a:lnSpc>
                </a:pPr>
                <a:r>
                  <a:rPr lang="en-US" dirty="0" smtClean="0">
                    <a:solidFill>
                      <a:srgbClr val="FFFFFF"/>
                    </a:solidFill>
                    <a:latin typeface="Segoe"/>
                    <a:cs typeface="Segoe"/>
                  </a:rPr>
                  <a:t>Infrastructure-as-a-Service</a:t>
                </a:r>
                <a:endParaRPr lang="en-US" dirty="0">
                  <a:solidFill>
                    <a:srgbClr val="FFFFFF"/>
                  </a:solidFill>
                  <a:latin typeface="Segoe"/>
                  <a:cs typeface="Segoe"/>
                </a:endParaRPr>
              </a:p>
            </p:txBody>
          </p:sp>
        </p:grpSp>
        <p:sp>
          <p:nvSpPr>
            <p:cNvPr id="35" name="TextBox 34"/>
            <p:cNvSpPr txBox="1"/>
            <p:nvPr/>
          </p:nvSpPr>
          <p:spPr>
            <a:xfrm>
              <a:off x="7921329" y="4970236"/>
              <a:ext cx="3487358" cy="738634"/>
            </a:xfrm>
            <a:prstGeom prst="rect">
              <a:avLst/>
            </a:prstGeom>
            <a:noFill/>
            <a:ln>
              <a:noFill/>
            </a:ln>
            <a:effectLst>
              <a:reflection stA="50000" endPos="32000" dist="63500" dir="5400000" sy="-100000" algn="bl" rotWithShape="0"/>
            </a:effectLst>
          </p:spPr>
          <p:txBody>
            <a:bodyPr wrap="square" lIns="121899" tIns="60949" rIns="121899" bIns="60949" rtlCol="0">
              <a:spAutoFit/>
            </a:bodyPr>
            <a:lstStyle/>
            <a:p>
              <a:pPr algn="ctr"/>
              <a:r>
                <a:rPr lang="en-US" sz="2800" dirty="0">
                  <a:latin typeface="Segoe"/>
                  <a:cs typeface="Segoe"/>
                </a:rPr>
                <a:t>host</a:t>
              </a:r>
            </a:p>
          </p:txBody>
        </p:sp>
        <p:sp>
          <p:nvSpPr>
            <p:cNvPr id="36" name="TextBox 35"/>
            <p:cNvSpPr txBox="1"/>
            <p:nvPr/>
          </p:nvSpPr>
          <p:spPr>
            <a:xfrm>
              <a:off x="8719281" y="3952865"/>
              <a:ext cx="2058945" cy="984856"/>
            </a:xfrm>
            <a:prstGeom prst="rect">
              <a:avLst/>
            </a:prstGeom>
            <a:noFill/>
          </p:spPr>
          <p:txBody>
            <a:bodyPr wrap="none" lIns="121899" tIns="60949" rIns="121899" bIns="60949" rtlCol="0">
              <a:spAutoFit/>
            </a:bodyPr>
            <a:lstStyle/>
            <a:p>
              <a:r>
                <a:rPr lang="en-US" sz="4000" dirty="0">
                  <a:solidFill>
                    <a:srgbClr val="00B0F0"/>
                  </a:solidFill>
                  <a:latin typeface="Segoe" pitchFamily="34" charset="0"/>
                </a:rPr>
                <a:t>“IaaS”</a:t>
              </a:r>
            </a:p>
          </p:txBody>
        </p:sp>
      </p:grpSp>
    </p:spTree>
    <p:extLst>
      <p:ext uri="{BB962C8B-B14F-4D97-AF65-F5344CB8AC3E}">
        <p14:creationId xmlns:p14="http://schemas.microsoft.com/office/powerpoint/2010/main" val="10229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4"/>
            <a:ext cx="8363938" cy="553998"/>
          </a:xfrm>
        </p:spPr>
        <p:txBody>
          <a:bodyPr/>
          <a:lstStyle/>
          <a:p>
            <a:r>
              <a:rPr lang="en-US" sz="4000" dirty="0"/>
              <a:t>Cloud Services</a:t>
            </a:r>
          </a:p>
        </p:txBody>
      </p:sp>
      <p:grpSp>
        <p:nvGrpSpPr>
          <p:cNvPr id="123" name="Group 122"/>
          <p:cNvGrpSpPr/>
          <p:nvPr/>
        </p:nvGrpSpPr>
        <p:grpSpPr>
          <a:xfrm>
            <a:off x="914401" y="1168473"/>
            <a:ext cx="1629044" cy="3714750"/>
            <a:chOff x="1599170" y="1557964"/>
            <a:chExt cx="2171492" cy="4953000"/>
          </a:xfrm>
        </p:grpSpPr>
        <p:sp>
          <p:nvSpPr>
            <p:cNvPr id="124" name="Rounded Rectangle 123"/>
            <p:cNvSpPr/>
            <p:nvPr/>
          </p:nvSpPr>
          <p:spPr>
            <a:xfrm>
              <a:off x="1903891" y="1557964"/>
              <a:ext cx="1866771" cy="4953000"/>
            </a:xfrm>
            <a:prstGeom prst="roundRect">
              <a:avLst/>
            </a:prstGeom>
            <a:no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500" dirty="0">
                  <a:solidFill>
                    <a:srgbClr val="FFFFFF"/>
                  </a:solidFill>
                  <a:latin typeface="Segoe UI"/>
                  <a:ea typeface="Segoe UI" pitchFamily="34" charset="0"/>
                  <a:cs typeface="Segoe UI" pitchFamily="34" charset="0"/>
                </a:rPr>
                <a:t>Packaged Software</a:t>
              </a:r>
            </a:p>
          </p:txBody>
        </p:sp>
        <p:grpSp>
          <p:nvGrpSpPr>
            <p:cNvPr id="125" name="Group 124"/>
            <p:cNvGrpSpPr/>
            <p:nvPr/>
          </p:nvGrpSpPr>
          <p:grpSpPr>
            <a:xfrm>
              <a:off x="2074455" y="2491414"/>
              <a:ext cx="1638240" cy="4019550"/>
              <a:chOff x="637640" y="2381250"/>
              <a:chExt cx="1371600" cy="4019550"/>
            </a:xfrm>
          </p:grpSpPr>
          <p:sp>
            <p:nvSpPr>
              <p:cNvPr id="128" name="Rounded Rectangle 127"/>
              <p:cNvSpPr/>
              <p:nvPr/>
            </p:nvSpPr>
            <p:spPr>
              <a:xfrm>
                <a:off x="637640" y="5564983"/>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Storage</a:t>
                </a:r>
              </a:p>
            </p:txBody>
          </p:sp>
          <p:sp>
            <p:nvSpPr>
              <p:cNvPr id="129" name="Rounded Rectangle 128"/>
              <p:cNvSpPr/>
              <p:nvPr/>
            </p:nvSpPr>
            <p:spPr>
              <a:xfrm>
                <a:off x="637640" y="5110164"/>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Servers</a:t>
                </a:r>
              </a:p>
            </p:txBody>
          </p:sp>
          <p:sp>
            <p:nvSpPr>
              <p:cNvPr id="130" name="Rounded Rectangle 129"/>
              <p:cNvSpPr/>
              <p:nvPr/>
            </p:nvSpPr>
            <p:spPr>
              <a:xfrm>
                <a:off x="637640" y="6019800"/>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Networking</a:t>
                </a:r>
              </a:p>
            </p:txBody>
          </p:sp>
          <p:sp>
            <p:nvSpPr>
              <p:cNvPr id="131" name="Rounded Rectangle 130"/>
              <p:cNvSpPr/>
              <p:nvPr/>
            </p:nvSpPr>
            <p:spPr>
              <a:xfrm>
                <a:off x="637640" y="4200526"/>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O/S</a:t>
                </a:r>
              </a:p>
            </p:txBody>
          </p:sp>
          <p:sp>
            <p:nvSpPr>
              <p:cNvPr id="132" name="Rounded Rectangle 131"/>
              <p:cNvSpPr/>
              <p:nvPr/>
            </p:nvSpPr>
            <p:spPr>
              <a:xfrm>
                <a:off x="637640" y="3745707"/>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Middleware</a:t>
                </a:r>
              </a:p>
            </p:txBody>
          </p:sp>
          <p:sp>
            <p:nvSpPr>
              <p:cNvPr id="133" name="Rounded Rectangle 132"/>
              <p:cNvSpPr/>
              <p:nvPr/>
            </p:nvSpPr>
            <p:spPr>
              <a:xfrm>
                <a:off x="637640" y="4655345"/>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Virtualization</a:t>
                </a:r>
              </a:p>
            </p:txBody>
          </p:sp>
          <p:sp>
            <p:nvSpPr>
              <p:cNvPr id="134" name="Rounded Rectangle 133"/>
              <p:cNvSpPr/>
              <p:nvPr/>
            </p:nvSpPr>
            <p:spPr>
              <a:xfrm>
                <a:off x="637640" y="2836069"/>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Data</a:t>
                </a:r>
              </a:p>
            </p:txBody>
          </p:sp>
          <p:sp>
            <p:nvSpPr>
              <p:cNvPr id="135" name="Rounded Rectangle 134"/>
              <p:cNvSpPr/>
              <p:nvPr/>
            </p:nvSpPr>
            <p:spPr>
              <a:xfrm>
                <a:off x="637640" y="2381250"/>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Applications</a:t>
                </a:r>
              </a:p>
            </p:txBody>
          </p:sp>
          <p:sp>
            <p:nvSpPr>
              <p:cNvPr id="136" name="Rounded Rectangle 135"/>
              <p:cNvSpPr/>
              <p:nvPr/>
            </p:nvSpPr>
            <p:spPr>
              <a:xfrm>
                <a:off x="637640" y="3290888"/>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Runtime</a:t>
                </a:r>
              </a:p>
            </p:txBody>
          </p:sp>
        </p:grpSp>
        <p:sp>
          <p:nvSpPr>
            <p:cNvPr id="126" name="Left Brace 125"/>
            <p:cNvSpPr/>
            <p:nvPr/>
          </p:nvSpPr>
          <p:spPr>
            <a:xfrm>
              <a:off x="1927153" y="2491414"/>
              <a:ext cx="137875" cy="4019550"/>
            </a:xfrm>
            <a:prstGeom prst="leftBrace">
              <a:avLst>
                <a:gd name="adj1" fmla="val 0"/>
                <a:gd name="adj2" fmla="val 50000"/>
              </a:avLst>
            </a:prstGeom>
            <a:noFill/>
            <a:ln w="19050"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2"/>
              <a:endParaRPr lang="en-US" dirty="0">
                <a:solidFill>
                  <a:srgbClr val="FFFFFF"/>
                </a:solidFill>
                <a:latin typeface="Segoe UI"/>
                <a:ea typeface="Segoe UI" pitchFamily="34" charset="0"/>
                <a:cs typeface="Segoe UI" pitchFamily="34" charset="0"/>
              </a:endParaRPr>
            </a:p>
          </p:txBody>
        </p:sp>
        <p:sp>
          <p:nvSpPr>
            <p:cNvPr id="127" name="TextBox 52"/>
            <p:cNvSpPr txBox="1"/>
            <p:nvPr/>
          </p:nvSpPr>
          <p:spPr>
            <a:xfrm>
              <a:off x="1599170" y="3894895"/>
              <a:ext cx="471801" cy="1168269"/>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2"/>
              <a:r>
                <a:rPr lang="en-US" sz="1100" dirty="0">
                  <a:solidFill>
                    <a:srgbClr val="FFFFFF"/>
                  </a:solidFill>
                  <a:latin typeface="Segoe UI"/>
                  <a:ea typeface="Segoe UI" pitchFamily="34" charset="0"/>
                  <a:cs typeface="Segoe UI" pitchFamily="34" charset="0"/>
                </a:rPr>
                <a:t>You manage</a:t>
              </a:r>
            </a:p>
          </p:txBody>
        </p:sp>
      </p:grpSp>
      <p:grpSp>
        <p:nvGrpSpPr>
          <p:cNvPr id="137" name="Group 136"/>
          <p:cNvGrpSpPr/>
          <p:nvPr/>
        </p:nvGrpSpPr>
        <p:grpSpPr>
          <a:xfrm>
            <a:off x="2590801" y="1143002"/>
            <a:ext cx="1993054" cy="3750991"/>
            <a:chOff x="3656646" y="1524000"/>
            <a:chExt cx="2656713" cy="5001321"/>
          </a:xfrm>
        </p:grpSpPr>
        <p:sp>
          <p:nvSpPr>
            <p:cNvPr id="138" name="Rounded Rectangle 137"/>
            <p:cNvSpPr/>
            <p:nvPr/>
          </p:nvSpPr>
          <p:spPr>
            <a:xfrm>
              <a:off x="3656646" y="1524000"/>
              <a:ext cx="2593773" cy="4953000"/>
            </a:xfrm>
            <a:prstGeom prst="roundRect">
              <a:avLst/>
            </a:prstGeom>
            <a:no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500" dirty="0">
                  <a:solidFill>
                    <a:srgbClr val="FFFFFF"/>
                  </a:solidFill>
                  <a:latin typeface="Segoe UI"/>
                  <a:ea typeface="Segoe UI" pitchFamily="34" charset="0"/>
                  <a:cs typeface="Segoe UI" pitchFamily="34" charset="0"/>
                </a:rPr>
                <a:t>Infrastructure</a:t>
              </a:r>
              <a:endParaRPr lang="en-US" sz="1200" dirty="0">
                <a:solidFill>
                  <a:srgbClr val="FFFFFF"/>
                </a:solidFill>
                <a:latin typeface="Segoe UI"/>
                <a:ea typeface="Segoe UI" pitchFamily="34" charset="0"/>
                <a:cs typeface="Segoe UI" pitchFamily="34" charset="0"/>
              </a:endParaRPr>
            </a:p>
            <a:p>
              <a:pPr algn="ctr" defTabSz="914362"/>
              <a:r>
                <a:rPr lang="en-US" sz="1100" dirty="0">
                  <a:solidFill>
                    <a:srgbClr val="FFFFFF"/>
                  </a:solidFill>
                  <a:latin typeface="Segoe UI"/>
                  <a:ea typeface="Segoe UI" pitchFamily="34" charset="0"/>
                  <a:cs typeface="Segoe UI" pitchFamily="34" charset="0"/>
                </a:rPr>
                <a:t>(as a Service)</a:t>
              </a:r>
            </a:p>
          </p:txBody>
        </p:sp>
        <p:grpSp>
          <p:nvGrpSpPr>
            <p:cNvPr id="139" name="Group 138"/>
            <p:cNvGrpSpPr/>
            <p:nvPr/>
          </p:nvGrpSpPr>
          <p:grpSpPr>
            <a:xfrm>
              <a:off x="4141915" y="2491414"/>
              <a:ext cx="1638240" cy="4019550"/>
              <a:chOff x="2705100" y="2381250"/>
              <a:chExt cx="1371600" cy="4019550"/>
            </a:xfrm>
          </p:grpSpPr>
          <p:sp>
            <p:nvSpPr>
              <p:cNvPr id="144" name="Rounded Rectangle 143"/>
              <p:cNvSpPr/>
              <p:nvPr/>
            </p:nvSpPr>
            <p:spPr>
              <a:xfrm>
                <a:off x="2705100" y="5564983"/>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Storage</a:t>
                </a:r>
              </a:p>
            </p:txBody>
          </p:sp>
          <p:sp>
            <p:nvSpPr>
              <p:cNvPr id="145" name="Rounded Rectangle 144"/>
              <p:cNvSpPr/>
              <p:nvPr/>
            </p:nvSpPr>
            <p:spPr>
              <a:xfrm>
                <a:off x="2705100" y="5110164"/>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Servers</a:t>
                </a:r>
              </a:p>
            </p:txBody>
          </p:sp>
          <p:sp>
            <p:nvSpPr>
              <p:cNvPr id="146" name="Rounded Rectangle 145"/>
              <p:cNvSpPr/>
              <p:nvPr/>
            </p:nvSpPr>
            <p:spPr>
              <a:xfrm>
                <a:off x="2705100" y="6019800"/>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Networking</a:t>
                </a:r>
              </a:p>
            </p:txBody>
          </p:sp>
          <p:sp>
            <p:nvSpPr>
              <p:cNvPr id="147" name="Rounded Rectangle 146"/>
              <p:cNvSpPr/>
              <p:nvPr/>
            </p:nvSpPr>
            <p:spPr>
              <a:xfrm>
                <a:off x="2705100" y="4200526"/>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p>
                <a:pPr algn="ctr" defTabSz="685834"/>
                <a:r>
                  <a:rPr lang="en-US" sz="1100" kern="0" dirty="0">
                    <a:solidFill>
                      <a:srgbClr val="000000"/>
                    </a:solidFill>
                    <a:latin typeface="Segoe UI"/>
                    <a:ea typeface="Segoe UI" pitchFamily="34" charset="0"/>
                    <a:cs typeface="Segoe UI" pitchFamily="34" charset="0"/>
                  </a:rPr>
                  <a:t>O/S</a:t>
                </a:r>
              </a:p>
            </p:txBody>
          </p:sp>
          <p:sp>
            <p:nvSpPr>
              <p:cNvPr id="148" name="Rounded Rectangle 147"/>
              <p:cNvSpPr/>
              <p:nvPr/>
            </p:nvSpPr>
            <p:spPr>
              <a:xfrm>
                <a:off x="2705100" y="3745707"/>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Middleware</a:t>
                </a:r>
              </a:p>
            </p:txBody>
          </p:sp>
          <p:sp>
            <p:nvSpPr>
              <p:cNvPr id="149" name="Rounded Rectangle 148"/>
              <p:cNvSpPr/>
              <p:nvPr/>
            </p:nvSpPr>
            <p:spPr>
              <a:xfrm>
                <a:off x="2705100" y="4655345"/>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Virtualization</a:t>
                </a:r>
              </a:p>
            </p:txBody>
          </p:sp>
          <p:sp>
            <p:nvSpPr>
              <p:cNvPr id="150" name="Rounded Rectangle 149"/>
              <p:cNvSpPr/>
              <p:nvPr/>
            </p:nvSpPr>
            <p:spPr>
              <a:xfrm>
                <a:off x="2705100" y="2836069"/>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Data</a:t>
                </a:r>
              </a:p>
            </p:txBody>
          </p:sp>
          <p:sp>
            <p:nvSpPr>
              <p:cNvPr id="151" name="Rounded Rectangle 150"/>
              <p:cNvSpPr/>
              <p:nvPr/>
            </p:nvSpPr>
            <p:spPr>
              <a:xfrm>
                <a:off x="2705100" y="2381250"/>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Applications</a:t>
                </a:r>
              </a:p>
            </p:txBody>
          </p:sp>
          <p:sp>
            <p:nvSpPr>
              <p:cNvPr id="152" name="Rounded Rectangle 151"/>
              <p:cNvSpPr/>
              <p:nvPr/>
            </p:nvSpPr>
            <p:spPr>
              <a:xfrm>
                <a:off x="2705100" y="3290888"/>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Runtime</a:t>
                </a:r>
              </a:p>
            </p:txBody>
          </p:sp>
        </p:grpSp>
        <p:sp>
          <p:nvSpPr>
            <p:cNvPr id="140" name="Left Brace 139"/>
            <p:cNvSpPr/>
            <p:nvPr/>
          </p:nvSpPr>
          <p:spPr>
            <a:xfrm flipH="1">
              <a:off x="5789386" y="4724400"/>
              <a:ext cx="228600" cy="1764000"/>
            </a:xfrm>
            <a:prstGeom prst="leftBrace">
              <a:avLst>
                <a:gd name="adj1" fmla="val 0"/>
                <a:gd name="adj2" fmla="val 50000"/>
              </a:avLst>
            </a:prstGeom>
            <a:noFill/>
            <a:ln w="19050" cap="flat" cmpd="sng" algn="ctr">
              <a:solidFill>
                <a:srgbClr val="FFFFF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2"/>
              <a:endParaRPr lang="en-US" dirty="0">
                <a:solidFill>
                  <a:srgbClr val="FFFFFF"/>
                </a:solidFill>
                <a:latin typeface="Segoe UI"/>
                <a:ea typeface="Segoe UI" pitchFamily="34" charset="0"/>
                <a:cs typeface="Segoe UI" pitchFamily="34" charset="0"/>
              </a:endParaRPr>
            </a:p>
          </p:txBody>
        </p:sp>
        <p:sp>
          <p:nvSpPr>
            <p:cNvPr id="141" name="TextBox 56"/>
            <p:cNvSpPr txBox="1"/>
            <p:nvPr/>
          </p:nvSpPr>
          <p:spPr>
            <a:xfrm flipH="1">
              <a:off x="5841558" y="4724400"/>
              <a:ext cx="471801" cy="18009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2"/>
              <a:r>
                <a:rPr lang="en-US" sz="1100" dirty="0">
                  <a:solidFill>
                    <a:srgbClr val="FFFFFF"/>
                  </a:solidFill>
                  <a:latin typeface="Segoe UI"/>
                  <a:ea typeface="Segoe UI" pitchFamily="34" charset="0"/>
                  <a:cs typeface="Segoe UI" pitchFamily="34" charset="0"/>
                </a:rPr>
                <a:t>Managed by vendor</a:t>
              </a:r>
            </a:p>
          </p:txBody>
        </p:sp>
        <p:sp>
          <p:nvSpPr>
            <p:cNvPr id="142" name="Left Brace 141"/>
            <p:cNvSpPr/>
            <p:nvPr/>
          </p:nvSpPr>
          <p:spPr>
            <a:xfrm>
              <a:off x="4003407" y="2491414"/>
              <a:ext cx="133350" cy="1752600"/>
            </a:xfrm>
            <a:prstGeom prst="leftBrace">
              <a:avLst>
                <a:gd name="adj1" fmla="val 0"/>
                <a:gd name="adj2" fmla="val 50000"/>
              </a:avLst>
            </a:prstGeom>
            <a:noFill/>
            <a:ln w="19050"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2"/>
              <a:endParaRPr lang="en-US" dirty="0">
                <a:solidFill>
                  <a:srgbClr val="FFFFFF"/>
                </a:solidFill>
                <a:latin typeface="Segoe UI"/>
                <a:ea typeface="Segoe UI" pitchFamily="34" charset="0"/>
                <a:cs typeface="Segoe UI" pitchFamily="34" charset="0"/>
              </a:endParaRPr>
            </a:p>
          </p:txBody>
        </p:sp>
        <p:sp>
          <p:nvSpPr>
            <p:cNvPr id="143" name="TextBox 58"/>
            <p:cNvSpPr txBox="1"/>
            <p:nvPr/>
          </p:nvSpPr>
          <p:spPr>
            <a:xfrm>
              <a:off x="3665997" y="2751895"/>
              <a:ext cx="471801" cy="1168269"/>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2"/>
              <a:r>
                <a:rPr lang="en-US" sz="1100" dirty="0">
                  <a:solidFill>
                    <a:srgbClr val="FFFFFF"/>
                  </a:solidFill>
                  <a:latin typeface="Segoe UI"/>
                  <a:ea typeface="Segoe UI" pitchFamily="34" charset="0"/>
                  <a:cs typeface="Segoe UI" pitchFamily="34" charset="0"/>
                </a:rPr>
                <a:t>You manage</a:t>
              </a:r>
            </a:p>
          </p:txBody>
        </p:sp>
      </p:grpSp>
      <p:grpSp>
        <p:nvGrpSpPr>
          <p:cNvPr id="153" name="Group 152"/>
          <p:cNvGrpSpPr/>
          <p:nvPr/>
        </p:nvGrpSpPr>
        <p:grpSpPr>
          <a:xfrm>
            <a:off x="4358299" y="1143002"/>
            <a:ext cx="1985246" cy="3746427"/>
            <a:chOff x="5809552" y="1524000"/>
            <a:chExt cx="2646306" cy="4995236"/>
          </a:xfrm>
        </p:grpSpPr>
        <p:sp>
          <p:nvSpPr>
            <p:cNvPr id="154" name="Rounded Rectangle 153"/>
            <p:cNvSpPr/>
            <p:nvPr/>
          </p:nvSpPr>
          <p:spPr>
            <a:xfrm>
              <a:off x="6125572" y="1524000"/>
              <a:ext cx="2000311" cy="4953000"/>
            </a:xfrm>
            <a:prstGeom prst="roundRect">
              <a:avLst/>
            </a:prstGeom>
            <a:no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500" dirty="0">
                  <a:solidFill>
                    <a:srgbClr val="FFFFFF"/>
                  </a:solidFill>
                  <a:latin typeface="Segoe UI"/>
                  <a:ea typeface="Segoe UI" pitchFamily="34" charset="0"/>
                  <a:cs typeface="Segoe UI" pitchFamily="34" charset="0"/>
                </a:rPr>
                <a:t>Platform</a:t>
              </a:r>
              <a:endParaRPr lang="en-US" sz="1100" dirty="0">
                <a:solidFill>
                  <a:srgbClr val="FFFFFF"/>
                </a:solidFill>
                <a:latin typeface="Segoe UI"/>
                <a:ea typeface="Segoe UI" pitchFamily="34" charset="0"/>
                <a:cs typeface="Segoe UI" pitchFamily="34" charset="0"/>
              </a:endParaRPr>
            </a:p>
            <a:p>
              <a:pPr algn="ctr" defTabSz="914362"/>
              <a:r>
                <a:rPr lang="en-US" sz="1100" dirty="0">
                  <a:solidFill>
                    <a:srgbClr val="FFFFFF"/>
                  </a:solidFill>
                  <a:latin typeface="Segoe UI"/>
                  <a:ea typeface="Segoe UI" pitchFamily="34" charset="0"/>
                  <a:cs typeface="Segoe UI" pitchFamily="34" charset="0"/>
                </a:rPr>
                <a:t>(as a Service)</a:t>
              </a:r>
            </a:p>
          </p:txBody>
        </p:sp>
        <p:sp>
          <p:nvSpPr>
            <p:cNvPr id="155" name="Left Brace 154"/>
            <p:cNvSpPr/>
            <p:nvPr/>
          </p:nvSpPr>
          <p:spPr>
            <a:xfrm flipH="1">
              <a:off x="7942006" y="3396288"/>
              <a:ext cx="209580" cy="3122948"/>
            </a:xfrm>
            <a:prstGeom prst="leftBrace">
              <a:avLst>
                <a:gd name="adj1" fmla="val 0"/>
                <a:gd name="adj2" fmla="val 50000"/>
              </a:avLst>
            </a:prstGeom>
            <a:noFill/>
            <a:ln w="19050" cap="flat" cmpd="sng" algn="ctr">
              <a:solidFill>
                <a:srgbClr val="FFFFF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2"/>
              <a:endParaRPr lang="en-US" dirty="0">
                <a:solidFill>
                  <a:srgbClr val="FFFFFF"/>
                </a:solidFill>
                <a:latin typeface="Segoe UI"/>
                <a:ea typeface="Segoe UI" pitchFamily="34" charset="0"/>
                <a:cs typeface="Segoe UI" pitchFamily="34" charset="0"/>
              </a:endParaRPr>
            </a:p>
          </p:txBody>
        </p:sp>
        <p:sp>
          <p:nvSpPr>
            <p:cNvPr id="156" name="TextBox 54"/>
            <p:cNvSpPr txBox="1"/>
            <p:nvPr/>
          </p:nvSpPr>
          <p:spPr>
            <a:xfrm flipH="1">
              <a:off x="7984057" y="4072564"/>
              <a:ext cx="471801" cy="18009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2"/>
              <a:r>
                <a:rPr lang="en-US" sz="1100" dirty="0">
                  <a:solidFill>
                    <a:srgbClr val="FFFFFF"/>
                  </a:solidFill>
                  <a:latin typeface="Segoe UI"/>
                  <a:ea typeface="Segoe UI" pitchFamily="34" charset="0"/>
                  <a:cs typeface="Segoe UI" pitchFamily="34" charset="0"/>
                </a:rPr>
                <a:t>Managed by vendor</a:t>
              </a:r>
            </a:p>
          </p:txBody>
        </p:sp>
        <p:sp>
          <p:nvSpPr>
            <p:cNvPr id="157" name="Left Brace 156"/>
            <p:cNvSpPr/>
            <p:nvPr/>
          </p:nvSpPr>
          <p:spPr>
            <a:xfrm>
              <a:off x="6132678" y="2472363"/>
              <a:ext cx="152400" cy="847725"/>
            </a:xfrm>
            <a:prstGeom prst="leftBrace">
              <a:avLst>
                <a:gd name="adj1" fmla="val 0"/>
                <a:gd name="adj2" fmla="val 50000"/>
              </a:avLst>
            </a:prstGeom>
            <a:noFill/>
            <a:ln w="19050"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2"/>
              <a:endParaRPr lang="en-US" dirty="0">
                <a:solidFill>
                  <a:srgbClr val="FFFFFF"/>
                </a:solidFill>
                <a:latin typeface="Segoe UI"/>
                <a:ea typeface="Segoe UI" pitchFamily="34" charset="0"/>
                <a:cs typeface="Segoe UI" pitchFamily="34" charset="0"/>
              </a:endParaRPr>
            </a:p>
          </p:txBody>
        </p:sp>
        <p:sp>
          <p:nvSpPr>
            <p:cNvPr id="158" name="TextBox 60"/>
            <p:cNvSpPr txBox="1"/>
            <p:nvPr/>
          </p:nvSpPr>
          <p:spPr>
            <a:xfrm>
              <a:off x="5809552" y="2294695"/>
              <a:ext cx="471801" cy="1168269"/>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2"/>
              <a:r>
                <a:rPr lang="en-US" sz="1100" dirty="0">
                  <a:solidFill>
                    <a:srgbClr val="FFFFFF"/>
                  </a:solidFill>
                  <a:latin typeface="Segoe UI"/>
                  <a:ea typeface="Segoe UI" pitchFamily="34" charset="0"/>
                  <a:cs typeface="Segoe UI" pitchFamily="34" charset="0"/>
                </a:rPr>
                <a:t>You manage</a:t>
              </a:r>
            </a:p>
          </p:txBody>
        </p:sp>
        <p:grpSp>
          <p:nvGrpSpPr>
            <p:cNvPr id="159" name="Group 158"/>
            <p:cNvGrpSpPr/>
            <p:nvPr/>
          </p:nvGrpSpPr>
          <p:grpSpPr>
            <a:xfrm>
              <a:off x="6294505" y="2491414"/>
              <a:ext cx="1638240" cy="4019550"/>
              <a:chOff x="4857690" y="2381250"/>
              <a:chExt cx="1371600" cy="4019550"/>
            </a:xfrm>
          </p:grpSpPr>
          <p:sp>
            <p:nvSpPr>
              <p:cNvPr id="160" name="Rounded Rectangle 159"/>
              <p:cNvSpPr/>
              <p:nvPr/>
            </p:nvSpPr>
            <p:spPr>
              <a:xfrm>
                <a:off x="4857690" y="5564983"/>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Storage</a:t>
                </a:r>
              </a:p>
            </p:txBody>
          </p:sp>
          <p:sp>
            <p:nvSpPr>
              <p:cNvPr id="161" name="Rounded Rectangle 160"/>
              <p:cNvSpPr/>
              <p:nvPr/>
            </p:nvSpPr>
            <p:spPr>
              <a:xfrm>
                <a:off x="4857690" y="5110164"/>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Servers</a:t>
                </a:r>
              </a:p>
            </p:txBody>
          </p:sp>
          <p:sp>
            <p:nvSpPr>
              <p:cNvPr id="162" name="Rounded Rectangle 161"/>
              <p:cNvSpPr/>
              <p:nvPr/>
            </p:nvSpPr>
            <p:spPr>
              <a:xfrm>
                <a:off x="4857690" y="6019800"/>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Networking</a:t>
                </a:r>
              </a:p>
            </p:txBody>
          </p:sp>
          <p:sp>
            <p:nvSpPr>
              <p:cNvPr id="163" name="Rounded Rectangle 162"/>
              <p:cNvSpPr/>
              <p:nvPr/>
            </p:nvSpPr>
            <p:spPr>
              <a:xfrm>
                <a:off x="4857690" y="4200526"/>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O/S</a:t>
                </a:r>
              </a:p>
            </p:txBody>
          </p:sp>
          <p:sp>
            <p:nvSpPr>
              <p:cNvPr id="164" name="Rounded Rectangle 163"/>
              <p:cNvSpPr/>
              <p:nvPr/>
            </p:nvSpPr>
            <p:spPr>
              <a:xfrm>
                <a:off x="4857690" y="3745707"/>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Middleware</a:t>
                </a:r>
              </a:p>
            </p:txBody>
          </p:sp>
          <p:sp>
            <p:nvSpPr>
              <p:cNvPr id="165" name="Rounded Rectangle 164"/>
              <p:cNvSpPr/>
              <p:nvPr/>
            </p:nvSpPr>
            <p:spPr>
              <a:xfrm>
                <a:off x="4857690" y="4655345"/>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Virtualization</a:t>
                </a:r>
              </a:p>
            </p:txBody>
          </p:sp>
          <p:sp>
            <p:nvSpPr>
              <p:cNvPr id="166" name="Rounded Rectangle 165"/>
              <p:cNvSpPr/>
              <p:nvPr/>
            </p:nvSpPr>
            <p:spPr>
              <a:xfrm>
                <a:off x="4857690" y="2381250"/>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Applications</a:t>
                </a:r>
              </a:p>
            </p:txBody>
          </p:sp>
          <p:sp>
            <p:nvSpPr>
              <p:cNvPr id="167" name="Rounded Rectangle 166"/>
              <p:cNvSpPr/>
              <p:nvPr/>
            </p:nvSpPr>
            <p:spPr>
              <a:xfrm>
                <a:off x="4857690" y="3290888"/>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Runtime</a:t>
                </a:r>
              </a:p>
            </p:txBody>
          </p:sp>
          <p:sp>
            <p:nvSpPr>
              <p:cNvPr id="168" name="Rounded Rectangle 167"/>
              <p:cNvSpPr/>
              <p:nvPr/>
            </p:nvSpPr>
            <p:spPr>
              <a:xfrm>
                <a:off x="4857690" y="2836069"/>
                <a:ext cx="1371600" cy="3810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ln>
              <a:effectLst>
                <a:outerShdw blurRad="40000" dist="23000" dir="5400000" rotWithShape="0">
                  <a:srgbClr val="000000">
                    <a:alpha val="35000"/>
                  </a:srgbClr>
                </a:outerShdw>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Data</a:t>
                </a:r>
              </a:p>
            </p:txBody>
          </p:sp>
        </p:grpSp>
      </p:grpSp>
      <p:grpSp>
        <p:nvGrpSpPr>
          <p:cNvPr id="169" name="Group 168"/>
          <p:cNvGrpSpPr/>
          <p:nvPr/>
        </p:nvGrpSpPr>
        <p:grpSpPr>
          <a:xfrm>
            <a:off x="6381293" y="1168473"/>
            <a:ext cx="1772108" cy="3720954"/>
            <a:chOff x="8227458" y="1557964"/>
            <a:chExt cx="2362196" cy="4961272"/>
          </a:xfrm>
        </p:grpSpPr>
        <p:sp>
          <p:nvSpPr>
            <p:cNvPr id="170" name="Rounded Rectangle 169"/>
            <p:cNvSpPr/>
            <p:nvPr/>
          </p:nvSpPr>
          <p:spPr>
            <a:xfrm>
              <a:off x="8227458" y="1557964"/>
              <a:ext cx="2028257" cy="4953000"/>
            </a:xfrm>
            <a:prstGeom prst="roundRect">
              <a:avLst/>
            </a:prstGeom>
            <a:no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2"/>
              <a:r>
                <a:rPr lang="en-US" sz="1500" dirty="0">
                  <a:solidFill>
                    <a:srgbClr val="FFFFFF"/>
                  </a:solidFill>
                  <a:latin typeface="Segoe UI"/>
                  <a:ea typeface="Segoe UI" pitchFamily="34" charset="0"/>
                  <a:cs typeface="Segoe UI" pitchFamily="34" charset="0"/>
                </a:rPr>
                <a:t>Software</a:t>
              </a:r>
              <a:endParaRPr lang="en-US" sz="1100" dirty="0">
                <a:solidFill>
                  <a:srgbClr val="FFFFFF"/>
                </a:solidFill>
                <a:latin typeface="Segoe UI"/>
                <a:ea typeface="Segoe UI" pitchFamily="34" charset="0"/>
                <a:cs typeface="Segoe UI" pitchFamily="34" charset="0"/>
              </a:endParaRPr>
            </a:p>
            <a:p>
              <a:pPr algn="ctr" defTabSz="914362"/>
              <a:r>
                <a:rPr lang="en-US" sz="1100" dirty="0">
                  <a:solidFill>
                    <a:srgbClr val="FFFFFF"/>
                  </a:solidFill>
                  <a:latin typeface="Segoe UI"/>
                  <a:ea typeface="Segoe UI" pitchFamily="34" charset="0"/>
                  <a:cs typeface="Segoe UI" pitchFamily="34" charset="0"/>
                </a:rPr>
                <a:t>(as a Service)</a:t>
              </a:r>
            </a:p>
          </p:txBody>
        </p:sp>
        <p:sp>
          <p:nvSpPr>
            <p:cNvPr id="171" name="Left Brace 170"/>
            <p:cNvSpPr/>
            <p:nvPr/>
          </p:nvSpPr>
          <p:spPr>
            <a:xfrm flipH="1">
              <a:off x="10075704" y="2472364"/>
              <a:ext cx="200055" cy="4046872"/>
            </a:xfrm>
            <a:prstGeom prst="leftBrace">
              <a:avLst>
                <a:gd name="adj1" fmla="val 0"/>
                <a:gd name="adj2" fmla="val 50000"/>
              </a:avLst>
            </a:prstGeom>
            <a:noFill/>
            <a:ln w="19050" cap="flat" cmpd="sng" algn="ctr">
              <a:solidFill>
                <a:srgbClr val="FFFFFF"/>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2"/>
              <a:endParaRPr lang="en-US" dirty="0">
                <a:solidFill>
                  <a:srgbClr val="FFFFFF"/>
                </a:solidFill>
                <a:latin typeface="Segoe UI"/>
                <a:ea typeface="Segoe UI" pitchFamily="34" charset="0"/>
                <a:cs typeface="Segoe UI" pitchFamily="34" charset="0"/>
              </a:endParaRPr>
            </a:p>
          </p:txBody>
        </p:sp>
        <p:sp>
          <p:nvSpPr>
            <p:cNvPr id="172" name="TextBox 64"/>
            <p:cNvSpPr txBox="1"/>
            <p:nvPr/>
          </p:nvSpPr>
          <p:spPr>
            <a:xfrm flipH="1">
              <a:off x="10117853" y="3600660"/>
              <a:ext cx="471801" cy="1800921"/>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62"/>
              <a:r>
                <a:rPr lang="en-US" sz="1100" dirty="0">
                  <a:solidFill>
                    <a:srgbClr val="FFFFFF"/>
                  </a:solidFill>
                  <a:latin typeface="Segoe UI"/>
                  <a:ea typeface="Segoe UI" pitchFamily="34" charset="0"/>
                  <a:cs typeface="Segoe UI" pitchFamily="34" charset="0"/>
                </a:rPr>
                <a:t>Managed by vendor</a:t>
              </a:r>
            </a:p>
          </p:txBody>
        </p:sp>
        <p:grpSp>
          <p:nvGrpSpPr>
            <p:cNvPr id="173" name="Group 172"/>
            <p:cNvGrpSpPr/>
            <p:nvPr/>
          </p:nvGrpSpPr>
          <p:grpSpPr>
            <a:xfrm>
              <a:off x="8428105" y="2491414"/>
              <a:ext cx="1638240" cy="4019550"/>
              <a:chOff x="6991290" y="2381250"/>
              <a:chExt cx="1371600" cy="4019550"/>
            </a:xfrm>
          </p:grpSpPr>
          <p:sp>
            <p:nvSpPr>
              <p:cNvPr id="174" name="Rounded Rectangle 173"/>
              <p:cNvSpPr/>
              <p:nvPr/>
            </p:nvSpPr>
            <p:spPr>
              <a:xfrm>
                <a:off x="6991290" y="5564983"/>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Storage</a:t>
                </a:r>
              </a:p>
            </p:txBody>
          </p:sp>
          <p:sp>
            <p:nvSpPr>
              <p:cNvPr id="175" name="Rounded Rectangle 174"/>
              <p:cNvSpPr/>
              <p:nvPr/>
            </p:nvSpPr>
            <p:spPr>
              <a:xfrm>
                <a:off x="6991290" y="5110164"/>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Servers</a:t>
                </a:r>
              </a:p>
            </p:txBody>
          </p:sp>
          <p:sp>
            <p:nvSpPr>
              <p:cNvPr id="176" name="Rounded Rectangle 175"/>
              <p:cNvSpPr/>
              <p:nvPr/>
            </p:nvSpPr>
            <p:spPr>
              <a:xfrm>
                <a:off x="6991290" y="6019800"/>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Networking</a:t>
                </a:r>
              </a:p>
            </p:txBody>
          </p:sp>
          <p:sp>
            <p:nvSpPr>
              <p:cNvPr id="177" name="Rounded Rectangle 176"/>
              <p:cNvSpPr/>
              <p:nvPr/>
            </p:nvSpPr>
            <p:spPr>
              <a:xfrm>
                <a:off x="6991290" y="4200526"/>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O/S</a:t>
                </a:r>
              </a:p>
            </p:txBody>
          </p:sp>
          <p:sp>
            <p:nvSpPr>
              <p:cNvPr id="178" name="Rounded Rectangle 177"/>
              <p:cNvSpPr/>
              <p:nvPr/>
            </p:nvSpPr>
            <p:spPr>
              <a:xfrm>
                <a:off x="6991290" y="3745707"/>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Middleware</a:t>
                </a:r>
              </a:p>
            </p:txBody>
          </p:sp>
          <p:sp>
            <p:nvSpPr>
              <p:cNvPr id="179" name="Rounded Rectangle 178"/>
              <p:cNvSpPr/>
              <p:nvPr/>
            </p:nvSpPr>
            <p:spPr>
              <a:xfrm>
                <a:off x="6991290" y="4655345"/>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Virtualization</a:t>
                </a:r>
              </a:p>
            </p:txBody>
          </p:sp>
          <p:sp>
            <p:nvSpPr>
              <p:cNvPr id="180" name="Rounded Rectangle 179"/>
              <p:cNvSpPr/>
              <p:nvPr/>
            </p:nvSpPr>
            <p:spPr>
              <a:xfrm>
                <a:off x="6991290" y="2381250"/>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Applications</a:t>
                </a:r>
              </a:p>
            </p:txBody>
          </p:sp>
          <p:sp>
            <p:nvSpPr>
              <p:cNvPr id="181" name="Rounded Rectangle 180"/>
              <p:cNvSpPr/>
              <p:nvPr/>
            </p:nvSpPr>
            <p:spPr>
              <a:xfrm>
                <a:off x="6991290" y="3290888"/>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Runtime</a:t>
                </a:r>
              </a:p>
            </p:txBody>
          </p:sp>
          <p:sp>
            <p:nvSpPr>
              <p:cNvPr id="182" name="Rounded Rectangle 181"/>
              <p:cNvSpPr/>
              <p:nvPr/>
            </p:nvSpPr>
            <p:spPr>
              <a:xfrm>
                <a:off x="6991290" y="2836069"/>
                <a:ext cx="1371600" cy="3810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lumMod val="75000"/>
                  </a:srgbClr>
                </a:solidFill>
                <a:prstDash val="solid"/>
              </a:ln>
              <a:effectLst>
                <a:outerShdw blurRad="40000" dist="20000" dir="5400000" rotWithShape="0">
                  <a:srgbClr val="000000">
                    <a:alpha val="38000"/>
                  </a:srgbClr>
                </a:outerShdw>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362"/>
                <a:r>
                  <a:rPr lang="en-US" sz="1100" dirty="0">
                    <a:solidFill>
                      <a:srgbClr val="000000"/>
                    </a:solidFill>
                    <a:latin typeface="Segoe UI"/>
                    <a:ea typeface="Segoe UI" pitchFamily="34" charset="0"/>
                    <a:cs typeface="Segoe UI" pitchFamily="34" charset="0"/>
                  </a:rPr>
                  <a:t>Data</a:t>
                </a:r>
              </a:p>
            </p:txBody>
          </p:sp>
        </p:grpSp>
      </p:grpSp>
    </p:spTree>
    <p:extLst>
      <p:ext uri="{BB962C8B-B14F-4D97-AF65-F5344CB8AC3E}">
        <p14:creationId xmlns:p14="http://schemas.microsoft.com/office/powerpoint/2010/main" val="3972720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5"/>
            <a:ext cx="8363938" cy="553998"/>
          </a:xfrm>
        </p:spPr>
        <p:txBody>
          <a:bodyPr/>
          <a:lstStyle/>
          <a:p>
            <a:r>
              <a:rPr lang="en-US" sz="4000" dirty="0" smtClean="0"/>
              <a:t>Windows Azure Platform</a:t>
            </a:r>
            <a:endParaRPr lang="en-US" sz="40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948"/>
            <a:ext cx="9144000" cy="148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Diagonal Corner Rectangle 3"/>
          <p:cNvSpPr/>
          <p:nvPr/>
        </p:nvSpPr>
        <p:spPr bwMode="gray">
          <a:xfrm>
            <a:off x="0" y="844593"/>
            <a:ext cx="8686800" cy="1161374"/>
          </a:xfrm>
          <a:prstGeom prst="round2DiagRect">
            <a:avLst>
              <a:gd name="adj1" fmla="val 0"/>
              <a:gd name="adj2" fmla="val 0"/>
            </a:avLst>
          </a:prstGeom>
          <a:gradFill flip="none" rotWithShape="1">
            <a:gsLst>
              <a:gs pos="0">
                <a:srgbClr val="000000">
                  <a:alpha val="73000"/>
                </a:srgbClr>
              </a:gs>
              <a:gs pos="34000">
                <a:srgbClr val="000000">
                  <a:alpha val="60000"/>
                </a:srgbClr>
              </a:gs>
              <a:gs pos="60000">
                <a:srgbClr val="000000">
                  <a:alpha val="16000"/>
                </a:srgbClr>
              </a:gs>
            </a:gsLst>
            <a:lin ang="10800000" scaled="1"/>
            <a:tileRect/>
          </a:gradFill>
          <a:ln w="12700">
            <a:gradFill flip="none" rotWithShape="1">
              <a:gsLst>
                <a:gs pos="0">
                  <a:srgbClr val="008EC0">
                    <a:alpha val="60000"/>
                  </a:srgbClr>
                </a:gs>
                <a:gs pos="50000">
                  <a:srgbClr val="008EC0">
                    <a:alpha val="50000"/>
                  </a:srgbClr>
                </a:gs>
                <a:gs pos="100000">
                  <a:srgbClr val="008EC0">
                    <a:alpha val="0"/>
                  </a:srgbClr>
                </a:gs>
              </a:gsLst>
              <a:lin ang="10800000" scaled="1"/>
              <a:tileRect/>
            </a:gradFill>
            <a:headEnd type="none" w="med" len="med"/>
            <a:tailEnd type="none" w="med" len="med"/>
          </a:ln>
          <a:effectLst>
            <a:outerShdw blurRad="381000" dist="292100" dir="2700000" algn="tl" rotWithShape="0">
              <a:prstClr val="black">
                <a:alpha val="58000"/>
              </a:prstClr>
            </a:outerShdw>
          </a:effectLst>
        </p:spPr>
        <p:style>
          <a:lnRef idx="1">
            <a:schemeClr val="accent2"/>
          </a:lnRef>
          <a:fillRef idx="3">
            <a:schemeClr val="accent2"/>
          </a:fillRef>
          <a:effectRef idx="2">
            <a:schemeClr val="accent2"/>
          </a:effectRef>
          <a:fontRef idx="minor">
            <a:schemeClr val="lt1"/>
          </a:fontRef>
        </p:style>
        <p:txBody>
          <a:bodyPr vert="horz" wrap="square" lIns="91411" tIns="304700" rIns="91411" bIns="45704" numCol="1" rtlCol="0" anchor="t" anchorCtr="0" compatLnSpc="1">
            <a:prstTxWarp prst="textNoShape">
              <a:avLst/>
            </a:prstTxWarp>
          </a:bodyPr>
          <a:lstStyle/>
          <a:p>
            <a:pPr algn="ctr" fontAlgn="base">
              <a:lnSpc>
                <a:spcPct val="80000"/>
              </a:lnSpc>
              <a:spcBef>
                <a:spcPct val="0"/>
              </a:spcBef>
              <a:spcAft>
                <a:spcPct val="0"/>
              </a:spcAft>
              <a:buClr>
                <a:srgbClr val="FFFF99"/>
              </a:buClr>
              <a:buSzPct val="120000"/>
              <a:defRPr/>
            </a:pPr>
            <a:endParaRPr lang="en-US" altLang="zh-CN" sz="5400" spc="-126" dirty="0">
              <a:ln w="18415" cmpd="sng">
                <a:noFill/>
                <a:prstDash val="solid"/>
              </a:ln>
              <a:solidFill>
                <a:srgbClr val="000000"/>
              </a:solidFill>
              <a:effectLst>
                <a:glow rad="101600">
                  <a:srgbClr val="CCECFF"/>
                </a:glow>
                <a:innerShdw blurRad="114300">
                  <a:prstClr val="black"/>
                </a:innerShdw>
              </a:effectLst>
              <a:latin typeface="Segoe"/>
            </a:endParaRPr>
          </a:p>
        </p:txBody>
      </p:sp>
      <p:sp>
        <p:nvSpPr>
          <p:cNvPr id="5" name="Round Diagonal Corner Rectangle 4"/>
          <p:cNvSpPr/>
          <p:nvPr/>
        </p:nvSpPr>
        <p:spPr bwMode="gray">
          <a:xfrm>
            <a:off x="0" y="2116030"/>
            <a:ext cx="8686800" cy="1084544"/>
          </a:xfrm>
          <a:prstGeom prst="round2DiagRect">
            <a:avLst>
              <a:gd name="adj1" fmla="val 0"/>
              <a:gd name="adj2" fmla="val 0"/>
            </a:avLst>
          </a:prstGeom>
          <a:gradFill flip="none" rotWithShape="1">
            <a:gsLst>
              <a:gs pos="0">
                <a:srgbClr val="000000">
                  <a:alpha val="87000"/>
                </a:srgbClr>
              </a:gs>
              <a:gs pos="24000">
                <a:srgbClr val="000000">
                  <a:alpha val="60000"/>
                </a:srgbClr>
              </a:gs>
              <a:gs pos="60000">
                <a:srgbClr val="000000">
                  <a:alpha val="16000"/>
                </a:srgbClr>
              </a:gs>
            </a:gsLst>
            <a:lin ang="10800000" scaled="1"/>
            <a:tileRect/>
          </a:gradFill>
          <a:ln w="12700">
            <a:gradFill flip="none" rotWithShape="1">
              <a:gsLst>
                <a:gs pos="0">
                  <a:srgbClr val="008EC0">
                    <a:alpha val="60000"/>
                  </a:srgbClr>
                </a:gs>
                <a:gs pos="50000">
                  <a:srgbClr val="008EC0">
                    <a:alpha val="50000"/>
                  </a:srgbClr>
                </a:gs>
                <a:gs pos="100000">
                  <a:srgbClr val="008EC0">
                    <a:alpha val="0"/>
                  </a:srgbClr>
                </a:gs>
              </a:gsLst>
              <a:lin ang="10800000" scaled="1"/>
              <a:tileRect/>
            </a:gradFill>
            <a:headEnd type="none" w="med" len="med"/>
            <a:tailEnd type="none" w="med" len="med"/>
          </a:ln>
          <a:effectLst>
            <a:outerShdw blurRad="381000" dist="292100" dir="2700000" algn="tl" rotWithShape="0">
              <a:prstClr val="black">
                <a:alpha val="58000"/>
              </a:prstClr>
            </a:outerShdw>
          </a:effectLst>
        </p:spPr>
        <p:style>
          <a:lnRef idx="1">
            <a:schemeClr val="accent2"/>
          </a:lnRef>
          <a:fillRef idx="3">
            <a:schemeClr val="accent2"/>
          </a:fillRef>
          <a:effectRef idx="2">
            <a:schemeClr val="accent2"/>
          </a:effectRef>
          <a:fontRef idx="minor">
            <a:schemeClr val="lt1"/>
          </a:fontRef>
        </p:style>
        <p:txBody>
          <a:bodyPr vert="horz" wrap="square" lIns="91411" tIns="304700" rIns="91411" bIns="45704" numCol="1" rtlCol="0" anchor="t" anchorCtr="0" compatLnSpc="1">
            <a:prstTxWarp prst="textNoShape">
              <a:avLst/>
            </a:prstTxWarp>
          </a:bodyPr>
          <a:lstStyle/>
          <a:p>
            <a:pPr algn="ctr" fontAlgn="base">
              <a:lnSpc>
                <a:spcPct val="80000"/>
              </a:lnSpc>
              <a:spcBef>
                <a:spcPct val="0"/>
              </a:spcBef>
              <a:spcAft>
                <a:spcPct val="0"/>
              </a:spcAft>
              <a:buClr>
                <a:srgbClr val="FFFF99"/>
              </a:buClr>
              <a:buSzPct val="120000"/>
              <a:defRPr/>
            </a:pPr>
            <a:endParaRPr lang="en-US" altLang="zh-CN" sz="5400" spc="-126" dirty="0">
              <a:ln w="18415" cmpd="sng">
                <a:noFill/>
                <a:prstDash val="solid"/>
              </a:ln>
              <a:solidFill>
                <a:srgbClr val="000000"/>
              </a:solidFill>
              <a:effectLst>
                <a:glow rad="101600">
                  <a:srgbClr val="CCECFF"/>
                </a:glow>
                <a:innerShdw blurRad="114300">
                  <a:prstClr val="black"/>
                </a:innerShdw>
              </a:effectLst>
              <a:latin typeface="Segoe"/>
            </a:endParaRPr>
          </a:p>
        </p:txBody>
      </p:sp>
      <p:sp>
        <p:nvSpPr>
          <p:cNvPr id="6" name="Content Placeholder 8"/>
          <p:cNvSpPr txBox="1">
            <a:spLocks/>
          </p:cNvSpPr>
          <p:nvPr/>
        </p:nvSpPr>
        <p:spPr>
          <a:xfrm>
            <a:off x="2503684" y="1024430"/>
            <a:ext cx="5344916" cy="861521"/>
          </a:xfrm>
          <a:prstGeom prst="rect">
            <a:avLst/>
          </a:prstGeom>
        </p:spPr>
        <p:txBody>
          <a:bodyPr lIns="91436" tIns="45718" rIns="91436" bIns="45718"/>
          <a:lstStyle>
            <a:lvl1pPr marL="460375" indent="-460375" algn="l" defTabSz="914363" rtl="0" eaLnBrk="1" latinLnBrk="0" hangingPunct="1">
              <a:lnSpc>
                <a:spcPct val="90000"/>
              </a:lnSpc>
              <a:spcBef>
                <a:spcPct val="20000"/>
              </a:spcBef>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1" indent="-228591">
              <a:spcBef>
                <a:spcPts val="0"/>
              </a:spcBef>
            </a:pPr>
            <a:r>
              <a:rPr lang="en-US" sz="2000" dirty="0"/>
              <a:t>Scalable compute and storage</a:t>
            </a:r>
          </a:p>
          <a:p>
            <a:pPr marL="228591" indent="-228591">
              <a:spcBef>
                <a:spcPts val="0"/>
              </a:spcBef>
            </a:pPr>
            <a:r>
              <a:rPr lang="en-US" sz="2000" dirty="0"/>
              <a:t>Automated service management</a:t>
            </a:r>
          </a:p>
          <a:p>
            <a:pPr marL="228591" indent="-228591">
              <a:spcBef>
                <a:spcPts val="0"/>
              </a:spcBef>
            </a:pPr>
            <a:r>
              <a:rPr lang="en-US" sz="2000" dirty="0"/>
              <a:t>Familiar tools, technologies, languages </a:t>
            </a:r>
          </a:p>
        </p:txBody>
      </p:sp>
      <p:sp>
        <p:nvSpPr>
          <p:cNvPr id="7" name="Round Diagonal Corner Rectangle 6"/>
          <p:cNvSpPr/>
          <p:nvPr/>
        </p:nvSpPr>
        <p:spPr bwMode="gray">
          <a:xfrm>
            <a:off x="-1191" y="3316180"/>
            <a:ext cx="8686800" cy="1084544"/>
          </a:xfrm>
          <a:prstGeom prst="round2DiagRect">
            <a:avLst>
              <a:gd name="adj1" fmla="val 0"/>
              <a:gd name="adj2" fmla="val 0"/>
            </a:avLst>
          </a:prstGeom>
          <a:gradFill flip="none" rotWithShape="1">
            <a:gsLst>
              <a:gs pos="0">
                <a:srgbClr val="000000">
                  <a:alpha val="87000"/>
                </a:srgbClr>
              </a:gs>
              <a:gs pos="24000">
                <a:srgbClr val="000000">
                  <a:alpha val="60000"/>
                </a:srgbClr>
              </a:gs>
              <a:gs pos="60000">
                <a:srgbClr val="000000">
                  <a:alpha val="16000"/>
                </a:srgbClr>
              </a:gs>
            </a:gsLst>
            <a:lin ang="10800000" scaled="1"/>
            <a:tileRect/>
          </a:gradFill>
          <a:ln w="12700">
            <a:gradFill flip="none" rotWithShape="1">
              <a:gsLst>
                <a:gs pos="0">
                  <a:srgbClr val="008EC0">
                    <a:alpha val="60000"/>
                  </a:srgbClr>
                </a:gs>
                <a:gs pos="50000">
                  <a:srgbClr val="008EC0">
                    <a:alpha val="50000"/>
                  </a:srgbClr>
                </a:gs>
                <a:gs pos="100000">
                  <a:srgbClr val="008EC0">
                    <a:alpha val="0"/>
                  </a:srgbClr>
                </a:gs>
              </a:gsLst>
              <a:lin ang="10800000" scaled="1"/>
              <a:tileRect/>
            </a:gradFill>
            <a:headEnd type="none" w="med" len="med"/>
            <a:tailEnd type="none" w="med" len="med"/>
          </a:ln>
          <a:effectLst>
            <a:outerShdw blurRad="381000" dist="292100" dir="2700000" algn="tl" rotWithShape="0">
              <a:prstClr val="black">
                <a:alpha val="58000"/>
              </a:prstClr>
            </a:outerShdw>
          </a:effectLst>
        </p:spPr>
        <p:style>
          <a:lnRef idx="1">
            <a:schemeClr val="accent2"/>
          </a:lnRef>
          <a:fillRef idx="3">
            <a:schemeClr val="accent2"/>
          </a:fillRef>
          <a:effectRef idx="2">
            <a:schemeClr val="accent2"/>
          </a:effectRef>
          <a:fontRef idx="minor">
            <a:schemeClr val="lt1"/>
          </a:fontRef>
        </p:style>
        <p:txBody>
          <a:bodyPr vert="horz" wrap="square" lIns="91411" tIns="304700" rIns="91411" bIns="45704" numCol="1" rtlCol="0" anchor="t" anchorCtr="0" compatLnSpc="1">
            <a:prstTxWarp prst="textNoShape">
              <a:avLst/>
            </a:prstTxWarp>
          </a:bodyPr>
          <a:lstStyle/>
          <a:p>
            <a:pPr algn="ctr" fontAlgn="base">
              <a:lnSpc>
                <a:spcPct val="80000"/>
              </a:lnSpc>
              <a:spcBef>
                <a:spcPct val="0"/>
              </a:spcBef>
              <a:spcAft>
                <a:spcPct val="0"/>
              </a:spcAft>
              <a:buClr>
                <a:srgbClr val="FFFF99"/>
              </a:buClr>
              <a:buSzPct val="120000"/>
              <a:defRPr/>
            </a:pPr>
            <a:endParaRPr lang="en-US" altLang="zh-CN" sz="5400" spc="-126" dirty="0">
              <a:ln w="18415" cmpd="sng">
                <a:noFill/>
                <a:prstDash val="solid"/>
              </a:ln>
              <a:solidFill>
                <a:srgbClr val="000000"/>
              </a:solidFill>
              <a:effectLst>
                <a:glow rad="101600">
                  <a:srgbClr val="CCECFF"/>
                </a:glow>
                <a:innerShdw blurRad="114300">
                  <a:prstClr val="black"/>
                </a:innerShdw>
              </a:effectLst>
              <a:latin typeface="Segoe"/>
            </a:endParaRPr>
          </a:p>
        </p:txBody>
      </p:sp>
      <p:sp>
        <p:nvSpPr>
          <p:cNvPr id="14" name="Content Placeholder 8"/>
          <p:cNvSpPr txBox="1">
            <a:spLocks/>
          </p:cNvSpPr>
          <p:nvPr/>
        </p:nvSpPr>
        <p:spPr>
          <a:xfrm>
            <a:off x="2503683" y="2227544"/>
            <a:ext cx="4807568" cy="861521"/>
          </a:xfrm>
          <a:prstGeom prst="rect">
            <a:avLst/>
          </a:prstGeom>
        </p:spPr>
        <p:txBody>
          <a:bodyPr lIns="91436" tIns="45718" rIns="91436" bIns="45718"/>
          <a:lstStyle>
            <a:lvl1pPr marL="460375" indent="-460375" algn="l" defTabSz="914363" rtl="0" eaLnBrk="1" latinLnBrk="0" hangingPunct="1">
              <a:lnSpc>
                <a:spcPct val="90000"/>
              </a:lnSpc>
              <a:spcBef>
                <a:spcPct val="20000"/>
              </a:spcBef>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1" indent="-228591">
              <a:spcBef>
                <a:spcPts val="0"/>
              </a:spcBef>
            </a:pPr>
            <a:r>
              <a:rPr lang="en-US" sz="2000" dirty="0"/>
              <a:t>Relational storage for the cloud</a:t>
            </a:r>
          </a:p>
          <a:p>
            <a:pPr marL="228591" indent="-228591">
              <a:spcBef>
                <a:spcPts val="0"/>
              </a:spcBef>
            </a:pPr>
            <a:r>
              <a:rPr lang="en-US" sz="2000" dirty="0"/>
              <a:t>Consistent development model</a:t>
            </a:r>
          </a:p>
          <a:p>
            <a:pPr marL="228591" indent="-228591">
              <a:spcBef>
                <a:spcPts val="0"/>
              </a:spcBef>
            </a:pPr>
            <a:r>
              <a:rPr lang="en-US" sz="2000" dirty="0"/>
              <a:t>Automated database management</a:t>
            </a:r>
          </a:p>
        </p:txBody>
      </p:sp>
      <p:pic>
        <p:nvPicPr>
          <p:cNvPr id="15" name="Picture 3" descr="C:\Users\sakuu\Desktop\world.png"/>
          <p:cNvPicPr>
            <a:picLocks noChangeAspect="1" noChangeArrowheads="1"/>
          </p:cNvPicPr>
          <p:nvPr/>
        </p:nvPicPr>
        <p:blipFill>
          <a:blip r:embed="rId6" cstate="screen"/>
          <a:srcRect/>
          <a:stretch>
            <a:fillRect/>
          </a:stretch>
        </p:blipFill>
        <p:spPr bwMode="auto">
          <a:xfrm>
            <a:off x="6801432" y="844592"/>
            <a:ext cx="1886441" cy="1155659"/>
          </a:xfrm>
          <a:prstGeom prst="rect">
            <a:avLst/>
          </a:prstGeom>
          <a:noFill/>
        </p:spPr>
      </p:pic>
      <p:sp>
        <p:nvSpPr>
          <p:cNvPr id="21" name="Content Placeholder 8"/>
          <p:cNvSpPr txBox="1">
            <a:spLocks/>
          </p:cNvSpPr>
          <p:nvPr/>
        </p:nvSpPr>
        <p:spPr>
          <a:xfrm>
            <a:off x="2503684" y="3481881"/>
            <a:ext cx="4975138" cy="861521"/>
          </a:xfrm>
          <a:prstGeom prst="rect">
            <a:avLst/>
          </a:prstGeom>
        </p:spPr>
        <p:txBody>
          <a:bodyPr lIns="91436" tIns="45718" rIns="91436" bIns="45718"/>
          <a:lstStyle>
            <a:lvl1pPr marL="460375" indent="-460375" algn="l" defTabSz="914363" rtl="0" eaLnBrk="1" latinLnBrk="0" hangingPunct="1">
              <a:lnSpc>
                <a:spcPct val="90000"/>
              </a:lnSpc>
              <a:spcBef>
                <a:spcPct val="20000"/>
              </a:spcBef>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1" indent="-228591">
              <a:spcBef>
                <a:spcPts val="0"/>
              </a:spcBef>
            </a:pPr>
            <a:r>
              <a:rPr lang="en-US" sz="2000" dirty="0"/>
              <a:t>Connect existing apps to the cloud</a:t>
            </a:r>
          </a:p>
          <a:p>
            <a:pPr marL="228591" indent="-228591">
              <a:spcBef>
                <a:spcPts val="0"/>
              </a:spcBef>
            </a:pPr>
            <a:r>
              <a:rPr lang="en-US" sz="2000" dirty="0"/>
              <a:t>Connect through network boundaries</a:t>
            </a:r>
          </a:p>
          <a:p>
            <a:pPr marL="228591" indent="-228591">
              <a:spcBef>
                <a:spcPts val="0"/>
              </a:spcBef>
            </a:pPr>
            <a:r>
              <a:rPr lang="en-US" sz="2000" dirty="0"/>
              <a:t>Easily control authorization to apps</a:t>
            </a:r>
          </a:p>
        </p:txBody>
      </p:sp>
      <p:grpSp>
        <p:nvGrpSpPr>
          <p:cNvPr id="22" name="Group 21"/>
          <p:cNvGrpSpPr/>
          <p:nvPr/>
        </p:nvGrpSpPr>
        <p:grpSpPr>
          <a:xfrm>
            <a:off x="6498984" y="2116032"/>
            <a:ext cx="2186626" cy="1084544"/>
            <a:chOff x="8663055" y="2821375"/>
            <a:chExt cx="2914742" cy="1446058"/>
          </a:xfrm>
        </p:grpSpPr>
        <p:pic>
          <p:nvPicPr>
            <p:cNvPr id="23" name="Picture 3" descr="C:\Program Files\Microsoft Resource DVD Artwork\DVD_ART\Artwork_Imagery\Shapes and Graphics\Internet Cloud\cloud 1.png"/>
            <p:cNvPicPr>
              <a:picLocks noChangeAspect="1" noChangeArrowheads="1"/>
            </p:cNvPicPr>
            <p:nvPr/>
          </p:nvPicPr>
          <p:blipFill rotWithShape="1">
            <a:blip r:embed="rId7"/>
            <a:srcRect r="16738" b="26739"/>
            <a:stretch/>
          </p:blipFill>
          <p:spPr bwMode="auto">
            <a:xfrm>
              <a:off x="8663055" y="2821375"/>
              <a:ext cx="2914742" cy="1446058"/>
            </a:xfrm>
            <a:prstGeom prst="rect">
              <a:avLst/>
            </a:prstGeom>
            <a:noFill/>
          </p:spPr>
        </p:pic>
        <p:grpSp>
          <p:nvGrpSpPr>
            <p:cNvPr id="24" name="Group 23"/>
            <p:cNvGrpSpPr/>
            <p:nvPr/>
          </p:nvGrpSpPr>
          <p:grpSpPr>
            <a:xfrm>
              <a:off x="9447212" y="2971800"/>
              <a:ext cx="1904105" cy="1233705"/>
              <a:chOff x="7133954" y="3393497"/>
              <a:chExt cx="1341347" cy="912074"/>
            </a:xfrm>
          </p:grpSpPr>
          <p:pic>
            <p:nvPicPr>
              <p:cNvPr id="25" name="Picture 3" descr="C:\Users\tobrien\Pictures\DVD_ART36\Artwork_Imagery\Icons - Illustrations\_ xMAC STYLE\databas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5143" y="3500846"/>
                <a:ext cx="540158" cy="713286"/>
              </a:xfrm>
              <a:prstGeom prst="rect">
                <a:avLst/>
              </a:prstGeom>
              <a:extLst>
                <a:ext uri="{909E8E84-426E-40DD-AFC4-6F175D3DCCD1}">
                  <a14:hiddenFill xmlns:a14="http://schemas.microsoft.com/office/drawing/2010/main">
                    <a:solidFill>
                      <a:srgbClr val="FFFFFF"/>
                    </a:solidFill>
                  </a14:hiddenFill>
                </a:ext>
              </a:extLst>
            </p:spPr>
          </p:pic>
          <p:pic>
            <p:nvPicPr>
              <p:cNvPr id="26" name="Picture 3" descr="C:\Users\tobrien\Pictures\DVD_ART36\Artwork_Imagery\Icons - Illustrations\_ xMAC STYLE\databas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3954" y="3492137"/>
                <a:ext cx="540158" cy="713286"/>
              </a:xfrm>
              <a:prstGeom prst="rect">
                <a:avLst/>
              </a:prstGeom>
              <a:extLst>
                <a:ext uri="{909E8E84-426E-40DD-AFC4-6F175D3DCCD1}">
                  <a14:hiddenFill xmlns:a14="http://schemas.microsoft.com/office/drawing/2010/main">
                    <a:solidFill>
                      <a:srgbClr val="FFFFFF"/>
                    </a:solidFill>
                  </a14:hiddenFill>
                </a:ext>
              </a:extLst>
            </p:spPr>
          </p:pic>
          <p:pic>
            <p:nvPicPr>
              <p:cNvPr id="27" name="Picture 3" descr="C:\Users\tobrien\Pictures\DVD_ART36\Artwork_Imagery\Icons - Illustrations\_ xMAC STYLE\databas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9233" y="3393497"/>
                <a:ext cx="690697" cy="912074"/>
              </a:xfrm>
              <a:prstGeom prst="rect">
                <a:avLst/>
              </a:prstGeom>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6918025" y="3314702"/>
            <a:ext cx="1769849" cy="1028699"/>
            <a:chOff x="9218612" y="4419600"/>
            <a:chExt cx="2359184" cy="1371599"/>
          </a:xfrm>
        </p:grpSpPr>
        <p:pic>
          <p:nvPicPr>
            <p:cNvPr id="29" name="Picture 3" descr="C:\Program Files\Microsoft Resource DVD Artwork\DVD_ART\Artwork_Imagery\Shapes and Graphics\Internet Cloud\cloud 1.png"/>
            <p:cNvPicPr>
              <a:picLocks noChangeAspect="1" noChangeArrowheads="1"/>
            </p:cNvPicPr>
            <p:nvPr/>
          </p:nvPicPr>
          <p:blipFill rotWithShape="1">
            <a:blip r:embed="rId7"/>
            <a:srcRect l="42897" t="30317" r="-370" b="482"/>
            <a:stretch/>
          </p:blipFill>
          <p:spPr bwMode="auto">
            <a:xfrm flipH="1">
              <a:off x="9218612" y="4419600"/>
              <a:ext cx="2359184" cy="1371599"/>
            </a:xfrm>
            <a:prstGeom prst="rect">
              <a:avLst/>
            </a:prstGeom>
            <a:noFill/>
          </p:spPr>
        </p:pic>
        <p:pic>
          <p:nvPicPr>
            <p:cNvPr id="30" name="Picture 8" descr="C:\Users\tobrien.REDMOND\Pictures\DVD_ART36\Artwork_Imagery\Icons - Illustrations\_ WINDOWS SERVER ICONS\Hardware\Plug Ethernet Cat-5 wired high speed broadban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4216" y="5033983"/>
              <a:ext cx="909796" cy="528617"/>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 descr="C:\Users\andrewl\Desktop\WS08-AppFab_h_c_r.png"/>
          <p:cNvPicPr>
            <a:picLocks noChangeAspect="1" noChangeArrowheads="1"/>
          </p:cNvPicPr>
          <p:nvPr/>
        </p:nvPicPr>
        <p:blipFill>
          <a:blip r:embed="rId10"/>
          <a:stretch>
            <a:fillRect/>
          </a:stretch>
        </p:blipFill>
        <p:spPr bwMode="auto">
          <a:xfrm>
            <a:off x="216395" y="3594529"/>
            <a:ext cx="1874975" cy="494954"/>
          </a:xfrm>
          <a:prstGeom prst="rect">
            <a:avLst/>
          </a:prstGeom>
          <a:noFill/>
        </p:spPr>
      </p:pic>
      <p:pic>
        <p:nvPicPr>
          <p:cNvPr id="32" name="AZURE logo" descr="\\SERVER3\InternalBin\Resource DVD\DVD_ART36\Logos\Azure Services Platform\Windows Azure\Windows Azure logo rev.png"/>
          <p:cNvPicPr>
            <a:picLocks noChangeAspect="1" noChangeArrowheads="1"/>
          </p:cNvPicPr>
          <p:nvPr/>
        </p:nvPicPr>
        <p:blipFill>
          <a:blip r:embed="rId11"/>
          <a:stretch>
            <a:fillRect/>
          </a:stretch>
        </p:blipFill>
        <p:spPr bwMode="auto">
          <a:xfrm>
            <a:off x="216393" y="2438275"/>
            <a:ext cx="1647430" cy="506902"/>
          </a:xfrm>
          <a:prstGeom prst="rect">
            <a:avLst/>
          </a:prstGeom>
          <a:noFill/>
          <a:ln>
            <a:noFill/>
          </a:ln>
        </p:spPr>
      </p:pic>
      <p:pic>
        <p:nvPicPr>
          <p:cNvPr id="33" name="Picture 3" descr="D:\AA - Microsoft\Events DVD 35\DVD_ART35\Logos\Azure Services Platform\Windows Azure\Windows Azure logo bl.png"/>
          <p:cNvPicPr>
            <a:picLocks noChangeAspect="1" noChangeArrowheads="1"/>
          </p:cNvPicPr>
          <p:nvPr/>
        </p:nvPicPr>
        <p:blipFill>
          <a:blip r:embed="rId10"/>
          <a:srcRect b="35285"/>
          <a:stretch>
            <a:fillRect/>
          </a:stretch>
        </p:blipFill>
        <p:spPr bwMode="auto">
          <a:xfrm>
            <a:off x="216395" y="1197078"/>
            <a:ext cx="2062472" cy="352341"/>
          </a:xfrm>
          <a:prstGeom prst="rect">
            <a:avLst/>
          </a:prstGeom>
          <a:noFill/>
          <a:ln>
            <a:noFill/>
          </a:ln>
        </p:spPr>
      </p:pic>
    </p:spTree>
    <p:extLst>
      <p:ext uri="{BB962C8B-B14F-4D97-AF65-F5344CB8AC3E}">
        <p14:creationId xmlns:p14="http://schemas.microsoft.com/office/powerpoint/2010/main" val="27977519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42605"/>
            <a:ext cx="8363938" cy="553998"/>
          </a:xfrm>
        </p:spPr>
        <p:txBody>
          <a:bodyPr/>
          <a:lstStyle/>
          <a:p>
            <a:r>
              <a:rPr lang="en-US" sz="4000" dirty="0" smtClean="0"/>
              <a:t>Windows Azure</a:t>
            </a:r>
            <a:endParaRPr lang="en-US" sz="4000" dirty="0"/>
          </a:p>
        </p:txBody>
      </p:sp>
      <p:sp>
        <p:nvSpPr>
          <p:cNvPr id="3" name="TextBox 2"/>
          <p:cNvSpPr txBox="1"/>
          <p:nvPr/>
        </p:nvSpPr>
        <p:spPr>
          <a:xfrm>
            <a:off x="321276" y="837769"/>
            <a:ext cx="8822724" cy="438581"/>
          </a:xfrm>
          <a:prstGeom prst="rect">
            <a:avLst/>
          </a:prstGeom>
          <a:noFill/>
        </p:spPr>
        <p:txBody>
          <a:bodyPr wrap="square" lIns="68586" tIns="34294" rIns="68586" bIns="34294" rtlCol="0">
            <a:spAutoFit/>
          </a:bodyPr>
          <a:lstStyle/>
          <a:p>
            <a:r>
              <a:rPr lang="en-US" sz="2400" i="1" dirty="0">
                <a:effectLst>
                  <a:outerShdw blurRad="38100" dist="38100" dir="2700000" algn="tl">
                    <a:srgbClr val="000000">
                      <a:alpha val="43137"/>
                    </a:srgbClr>
                  </a:outerShdw>
                </a:effectLst>
              </a:rPr>
              <a:t>Cloud Operating System</a:t>
            </a:r>
          </a:p>
        </p:txBody>
      </p:sp>
      <p:grpSp>
        <p:nvGrpSpPr>
          <p:cNvPr id="5" name="Group 4"/>
          <p:cNvGrpSpPr/>
          <p:nvPr/>
        </p:nvGrpSpPr>
        <p:grpSpPr>
          <a:xfrm>
            <a:off x="514628" y="1588771"/>
            <a:ext cx="8077198" cy="2011659"/>
            <a:chOff x="514627" y="925268"/>
            <a:chExt cx="8077198" cy="2682212"/>
          </a:xfrm>
        </p:grpSpPr>
        <p:sp>
          <p:nvSpPr>
            <p:cNvPr id="11" name="Rounded Rectangle 10"/>
            <p:cNvSpPr>
              <a:spLocks/>
            </p:cNvSpPr>
            <p:nvPr/>
          </p:nvSpPr>
          <p:spPr>
            <a:xfrm>
              <a:off x="514627" y="925268"/>
              <a:ext cx="8077198" cy="2682212"/>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solidFill>
                <a:schemeClr val="bg2"/>
              </a:solidFill>
              <a:headEnd type="none" w="med" len="med"/>
              <a:tailEnd type="none" w="med" len="med"/>
            </a:ln>
            <a:effectLst>
              <a:outerShdw blurRad="698500" dist="38100" dir="5400000" rotWithShape="0">
                <a:schemeClr val="tx1"/>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fontAlgn="base">
                <a:lnSpc>
                  <a:spcPct val="85000"/>
                </a:lnSpc>
                <a:spcBef>
                  <a:spcPts val="900"/>
                </a:spcBef>
                <a:spcAft>
                  <a:spcPct val="0"/>
                </a:spcAft>
                <a:defRPr/>
              </a:pPr>
              <a:endParaRPr lang="en-US" sz="1200" spc="-75" dirty="0">
                <a:ln w="18415" cmpd="sng">
                  <a:noFill/>
                  <a:prstDash val="solid"/>
                </a:ln>
                <a:gradFill>
                  <a:gsLst>
                    <a:gs pos="0">
                      <a:srgbClr val="000000"/>
                    </a:gs>
                    <a:gs pos="50000">
                      <a:srgbClr val="000000"/>
                    </a:gs>
                  </a:gsLst>
                  <a:lin ang="5400000" scaled="0"/>
                </a:gradFill>
                <a:latin typeface="Segoe"/>
                <a:cs typeface="Segoe UI" pitchFamily="34" charset="0"/>
              </a:endParaRPr>
            </a:p>
          </p:txBody>
        </p:sp>
        <p:sp>
          <p:nvSpPr>
            <p:cNvPr id="12" name="Rounded Rectangle 11"/>
            <p:cNvSpPr>
              <a:spLocks/>
            </p:cNvSpPr>
            <p:nvPr/>
          </p:nvSpPr>
          <p:spPr bwMode="auto">
            <a:xfrm>
              <a:off x="744295" y="2565741"/>
              <a:ext cx="2126534" cy="82296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0" numCol="1" rtlCol="0" anchor="ctr" anchorCtr="0" compatLnSpc="1">
              <a:prstTxWarp prst="textNoShape">
                <a:avLst/>
              </a:prstTxWarp>
            </a:bodyPr>
            <a:lstStyle/>
            <a:p>
              <a:pPr algn="ctr">
                <a:lnSpc>
                  <a:spcPct val="80000"/>
                </a:lnSpc>
              </a:pPr>
              <a:endParaRPr lang="en-US" sz="2100" dirty="0">
                <a:gradFill>
                  <a:gsLst>
                    <a:gs pos="55000">
                      <a:srgbClr val="000000"/>
                    </a:gs>
                    <a:gs pos="100000">
                      <a:srgbClr val="000000"/>
                    </a:gs>
                  </a:gsLst>
                  <a:lin ang="5400000" scaled="0"/>
                </a:gradFill>
                <a:latin typeface="Segoe" pitchFamily="34" charset="0"/>
              </a:endParaRPr>
            </a:p>
          </p:txBody>
        </p:sp>
        <p:sp>
          <p:nvSpPr>
            <p:cNvPr id="15" name="Rounded Rectangle 14"/>
            <p:cNvSpPr>
              <a:spLocks/>
            </p:cNvSpPr>
            <p:nvPr/>
          </p:nvSpPr>
          <p:spPr bwMode="auto">
            <a:xfrm>
              <a:off x="6183764" y="2565741"/>
              <a:ext cx="2126534" cy="82296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45720" numCol="1" rtlCol="0" anchor="ctr" anchorCtr="0" compatLnSpc="1">
              <a:prstTxWarp prst="textNoShape">
                <a:avLst/>
              </a:prstTxWarp>
            </a:bodyPr>
            <a:lstStyle/>
            <a:p>
              <a:pPr algn="ctr">
                <a:lnSpc>
                  <a:spcPct val="80000"/>
                </a:lnSpc>
              </a:pPr>
              <a:endParaRPr lang="en-US" sz="2300" dirty="0">
                <a:gradFill>
                  <a:gsLst>
                    <a:gs pos="55000">
                      <a:srgbClr val="000000"/>
                    </a:gs>
                    <a:gs pos="100000">
                      <a:srgbClr val="000000"/>
                    </a:gs>
                  </a:gsLst>
                  <a:lin ang="5400000" scaled="0"/>
                </a:gradFill>
                <a:latin typeface="Segoe" pitchFamily="34" charset="0"/>
              </a:endParaRPr>
            </a:p>
          </p:txBody>
        </p:sp>
        <p:sp>
          <p:nvSpPr>
            <p:cNvPr id="17" name="Rounded Rectangle 16"/>
            <p:cNvSpPr>
              <a:spLocks/>
            </p:cNvSpPr>
            <p:nvPr/>
          </p:nvSpPr>
          <p:spPr bwMode="auto">
            <a:xfrm>
              <a:off x="3489960" y="2565741"/>
              <a:ext cx="2126534" cy="822960"/>
            </a:xfrm>
            <a:prstGeom prst="roundRect">
              <a:avLst/>
            </a:prstGeom>
            <a:gradFill flip="none" rotWithShape="1">
              <a:gsLst>
                <a:gs pos="0">
                  <a:schemeClr val="tx1"/>
                </a:gs>
                <a:gs pos="50000">
                  <a:schemeClr val="tx1">
                    <a:alpha val="94000"/>
                  </a:scheme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0" rIns="0" bIns="0" numCol="1" rtlCol="0" anchor="ctr" anchorCtr="0" compatLnSpc="1">
              <a:prstTxWarp prst="textNoShape">
                <a:avLst/>
              </a:prstTxWarp>
            </a:bodyPr>
            <a:lstStyle/>
            <a:p>
              <a:pPr algn="ctr">
                <a:lnSpc>
                  <a:spcPct val="80000"/>
                </a:lnSpc>
              </a:pPr>
              <a:endParaRPr lang="en-US" dirty="0">
                <a:gradFill>
                  <a:gsLst>
                    <a:gs pos="55000">
                      <a:srgbClr val="000000"/>
                    </a:gs>
                    <a:gs pos="100000">
                      <a:srgbClr val="000000"/>
                    </a:gs>
                  </a:gsLst>
                  <a:lin ang="5400000" scaled="0"/>
                </a:gradFill>
                <a:latin typeface="Segoe" pitchFamily="34" charset="0"/>
              </a:endParaRPr>
            </a:p>
          </p:txBody>
        </p:sp>
      </p:grpSp>
      <p:sp>
        <p:nvSpPr>
          <p:cNvPr id="4" name="TextBox 3"/>
          <p:cNvSpPr txBox="1"/>
          <p:nvPr/>
        </p:nvSpPr>
        <p:spPr>
          <a:xfrm>
            <a:off x="7045860" y="2920664"/>
            <a:ext cx="1490635" cy="520095"/>
          </a:xfrm>
          <a:prstGeom prst="rect">
            <a:avLst/>
          </a:prstGeom>
          <a:noFill/>
        </p:spPr>
        <p:txBody>
          <a:bodyPr wrap="square" lIns="0" tIns="0" rIns="0" bIns="0" rtlCol="0">
            <a:spAutoFit/>
          </a:bodyPr>
          <a:lstStyle/>
          <a:p>
            <a:pPr>
              <a:lnSpc>
                <a:spcPct val="80000"/>
              </a:lnSpc>
            </a:pPr>
            <a:r>
              <a:rPr lang="en-US" sz="2100" dirty="0">
                <a:gradFill>
                  <a:gsLst>
                    <a:gs pos="55000">
                      <a:srgbClr val="000000"/>
                    </a:gs>
                    <a:gs pos="100000">
                      <a:srgbClr val="000000"/>
                    </a:gs>
                  </a:gsLst>
                  <a:lin ang="5400000" scaled="0"/>
                </a:gradFill>
                <a:latin typeface="Segoe" pitchFamily="34" charset="0"/>
              </a:rPr>
              <a:t>Virtual Network</a:t>
            </a:r>
          </a:p>
        </p:txBody>
      </p:sp>
      <p:sp>
        <p:nvSpPr>
          <p:cNvPr id="18" name="TextBox 17"/>
          <p:cNvSpPr txBox="1"/>
          <p:nvPr/>
        </p:nvSpPr>
        <p:spPr>
          <a:xfrm>
            <a:off x="1481403" y="3019815"/>
            <a:ext cx="1490635" cy="298976"/>
          </a:xfrm>
          <a:prstGeom prst="rect">
            <a:avLst/>
          </a:prstGeom>
          <a:noFill/>
        </p:spPr>
        <p:txBody>
          <a:bodyPr wrap="square" lIns="0" tIns="0" rIns="0" bIns="0" rtlCol="0">
            <a:spAutoFit/>
          </a:bodyPr>
          <a:lstStyle/>
          <a:p>
            <a:pPr>
              <a:lnSpc>
                <a:spcPct val="80000"/>
              </a:lnSpc>
            </a:pPr>
            <a:r>
              <a:rPr lang="en-US" sz="2400" dirty="0">
                <a:gradFill>
                  <a:gsLst>
                    <a:gs pos="55000">
                      <a:srgbClr val="000000"/>
                    </a:gs>
                    <a:gs pos="100000">
                      <a:srgbClr val="000000"/>
                    </a:gs>
                  </a:gsLst>
                  <a:lin ang="5400000" scaled="0"/>
                </a:gradFill>
                <a:latin typeface="Segoe" pitchFamily="34" charset="0"/>
              </a:rPr>
              <a:t>Compute</a:t>
            </a:r>
          </a:p>
        </p:txBody>
      </p:sp>
      <p:sp>
        <p:nvSpPr>
          <p:cNvPr id="19" name="TextBox 18"/>
          <p:cNvSpPr txBox="1"/>
          <p:nvPr/>
        </p:nvSpPr>
        <p:spPr>
          <a:xfrm>
            <a:off x="4272050" y="3019792"/>
            <a:ext cx="1490635" cy="298976"/>
          </a:xfrm>
          <a:prstGeom prst="rect">
            <a:avLst/>
          </a:prstGeom>
          <a:noFill/>
        </p:spPr>
        <p:txBody>
          <a:bodyPr wrap="square" lIns="0" tIns="0" rIns="0" bIns="0" rtlCol="0">
            <a:spAutoFit/>
          </a:bodyPr>
          <a:lstStyle/>
          <a:p>
            <a:pPr>
              <a:lnSpc>
                <a:spcPct val="80000"/>
              </a:lnSpc>
            </a:pPr>
            <a:r>
              <a:rPr lang="en-US" sz="2400" dirty="0">
                <a:gradFill>
                  <a:gsLst>
                    <a:gs pos="55000">
                      <a:srgbClr val="000000"/>
                    </a:gs>
                    <a:gs pos="100000">
                      <a:srgbClr val="000000"/>
                    </a:gs>
                  </a:gsLst>
                  <a:lin ang="5400000" scaled="0"/>
                </a:gradFill>
                <a:latin typeface="Segoe" pitchFamily="34" charset="0"/>
              </a:rPr>
              <a:t>Storage</a:t>
            </a:r>
          </a:p>
        </p:txBody>
      </p:sp>
      <p:pic>
        <p:nvPicPr>
          <p:cNvPr id="2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152"/>
          <a:stretch/>
        </p:blipFill>
        <p:spPr bwMode="auto">
          <a:xfrm>
            <a:off x="2645444" y="1825604"/>
            <a:ext cx="4164262" cy="76899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jamescon\Documents\Sync\FY11\PDC\Sessions\WA Icons\Connect Endpoi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501" y="2921995"/>
            <a:ext cx="684197" cy="41148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amescon\Documents\Sync\FY11\PDC\Sessions\WA Icons\storage - blob contain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793" y="2853415"/>
            <a:ext cx="548783"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amescon\Documents\Sync\FY11\PDC\Sessions\WA Icons\worker ro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720" y="2853415"/>
            <a:ext cx="632831"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5352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 Azure Platform Overview">
  <a:themeElements>
    <a:clrScheme name="Windows Azure Dark Template">
      <a:dk1>
        <a:srgbClr val="000000"/>
      </a:dk1>
      <a:lt1>
        <a:srgbClr val="FFFFFF"/>
      </a:lt1>
      <a:dk2>
        <a:srgbClr val="16A5D9"/>
      </a:dk2>
      <a:lt2>
        <a:srgbClr val="AFFAFA"/>
      </a:lt2>
      <a:accent1>
        <a:srgbClr val="D7FEFD"/>
      </a:accent1>
      <a:accent2>
        <a:srgbClr val="FE5815"/>
      </a:accent2>
      <a:accent3>
        <a:srgbClr val="323232"/>
      </a:accent3>
      <a:accent4>
        <a:srgbClr val="5CC151"/>
      </a:accent4>
      <a:accent5>
        <a:srgbClr val="B8B8B8"/>
      </a:accent5>
      <a:accent6>
        <a:srgbClr val="DAF40A"/>
      </a:accent6>
      <a:hlink>
        <a:srgbClr val="AFFAFA"/>
      </a:hlink>
      <a:folHlink>
        <a:srgbClr val="AFFAFA"/>
      </a:folHlink>
    </a:clrScheme>
    <a:fontScheme name="Segoe UI">
      <a:majorFont>
        <a:latin typeface="Segoe UI"/>
        <a:ea typeface=""/>
        <a:cs typeface=""/>
      </a:majorFont>
      <a:minorFont>
        <a:latin typeface="Segoe UI"/>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a:spPr>
      <a:bodyPr vert="horz" wrap="square" lIns="91436" tIns="45718" rIns="91436" bIns="45718" numCol="1" rtlCol="0" anchor="ctr" anchorCtr="0" compatLnSpc="1">
        <a:prstTxWarp prst="textNoShape">
          <a:avLst/>
        </a:prstTxWarp>
      </a:bodyPr>
      <a:lstStyle>
        <a:defPPr algn="ctr" defTabSz="914099">
          <a:defRPr sz="2400" spc="-50" dirty="0" smtClean="0">
            <a:gradFill>
              <a:gsLst>
                <a:gs pos="0">
                  <a:srgbClr val="000000"/>
                </a:gs>
                <a:gs pos="100000">
                  <a:srgbClr val="000000"/>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effectLst>
              <a:outerShdw blurRad="63500" algn="ctr" rotWithShape="0">
                <a:schemeClr val="tx1">
                  <a:alpha val="60000"/>
                </a:schemeClr>
              </a:outerShdw>
            </a:effectLst>
          </a:defRPr>
        </a:defPPr>
      </a:lstStyle>
    </a:txDef>
  </a:objectDefaults>
  <a:extraClrSchemeLst/>
</a:theme>
</file>

<file path=ppt/theme/theme2.xml><?xml version="1.0" encoding="utf-8"?>
<a:theme xmlns:a="http://schemas.openxmlformats.org/drawingml/2006/main" name="TechEd_Europe_Session_Template_16x9FINAL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TechEd_Europe_Session_Template_16x9FINAL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Azure Platform Overview</Template>
  <TotalTime>0</TotalTime>
  <Words>6898</Words>
  <Application>Microsoft Office PowerPoint</Application>
  <PresentationFormat>On-screen Show (16:9)</PresentationFormat>
  <Paragraphs>1020</Paragraphs>
  <Slides>44</Slides>
  <Notes>34</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Windows Azure Platform Overview</vt:lpstr>
      <vt:lpstr>TechEd_Europe_Session_Template_16x9FINALV2</vt:lpstr>
      <vt:lpstr>1_TechEd_Europe_Session_Template_16x9FINALV2</vt:lpstr>
      <vt:lpstr>Windows Azure Platform Overview</vt:lpstr>
      <vt:lpstr>What is the cloud?</vt:lpstr>
      <vt:lpstr>PowerPoint Presentation</vt:lpstr>
      <vt:lpstr>PowerPoint Presentation</vt:lpstr>
      <vt:lpstr>Cloud Computing Patterns</vt:lpstr>
      <vt:lpstr>Cloud Services</vt:lpstr>
      <vt:lpstr>Cloud Services</vt:lpstr>
      <vt:lpstr>Windows Azure Platform</vt:lpstr>
      <vt:lpstr>Windows Azure</vt:lpstr>
      <vt:lpstr>Hello Windows Azure</vt:lpstr>
      <vt:lpstr>Demo:  Hello Windows Azure </vt:lpstr>
      <vt:lpstr>Windows Azure Storage</vt:lpstr>
      <vt:lpstr>Windows Azure CDN </vt:lpstr>
      <vt:lpstr>Windows Azure November 2010 Update</vt:lpstr>
      <vt:lpstr>SQL Azure</vt:lpstr>
      <vt:lpstr>SQL Azure Database</vt:lpstr>
      <vt:lpstr>Reporting &amp; Data Sync</vt:lpstr>
      <vt:lpstr>Windows Azure AppFabric</vt:lpstr>
      <vt:lpstr>AppFabric Caching</vt:lpstr>
      <vt:lpstr>Windows Azure Marketplace</vt:lpstr>
      <vt:lpstr>Windows Azure Platform Data Centers</vt:lpstr>
      <vt:lpstr>Windows Azure Platform International Availability</vt:lpstr>
      <vt:lpstr>Windows Azure Platform Appliance</vt:lpstr>
      <vt:lpstr>Windows Azure Platform Consumption Prices</vt:lpstr>
      <vt:lpstr>Summary</vt:lpstr>
      <vt:lpstr>PowerPoint Presentation</vt:lpstr>
      <vt:lpstr>Windows Azure Platform</vt:lpstr>
      <vt:lpstr>Moving Apps to the Cloud</vt:lpstr>
      <vt:lpstr>Windows Azure Web &amp; Worker Roles</vt:lpstr>
      <vt:lpstr>Full IIS</vt:lpstr>
      <vt:lpstr>New Windows Azure Platform Portal &amp; Full IIS</vt:lpstr>
      <vt:lpstr>Admin Mode &amp; Startup Tasks</vt:lpstr>
      <vt:lpstr>Virtual Machine Role</vt:lpstr>
      <vt:lpstr>Windows Azure Connect</vt:lpstr>
      <vt:lpstr>Windows Azure Connect</vt:lpstr>
      <vt:lpstr>Working with SQL Azure Databases</vt:lpstr>
      <vt:lpstr>SQL Azure Data Sync</vt:lpstr>
      <vt:lpstr>Monthly Service Level Agreement</vt:lpstr>
      <vt:lpstr>Windows Azure Storage</vt:lpstr>
      <vt:lpstr>New Windows Azure Platform Portal</vt:lpstr>
      <vt:lpstr>New Applications - New Challenges   </vt:lpstr>
      <vt:lpstr>AppFabric Composition Model</vt:lpstr>
      <vt:lpstr>PowerPoint Presentation</vt:lpstr>
      <vt:lpstr>AppFabric Composition Model</vt:lpstr>
    </vt:vector>
  </TitlesOfParts>
  <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jamescon</dc:creator>
  <cp:lastModifiedBy/>
  <cp:revision>1</cp:revision>
  <dcterms:created xsi:type="dcterms:W3CDTF">2010-12-09T15:04:16Z</dcterms:created>
  <dcterms:modified xsi:type="dcterms:W3CDTF">2010-12-14T23:49:01Z</dcterms:modified>
  <dc:title>Windows Azure Platform Overview</dc:title>
  <cp:version>2.0.0</cp:version>
  <dc:description>
    This presentation provides an overview of the Windows Azure Platform.  After this presentation you will understand the 
    services Microsoft is providing as part of the Windows Azure Platform, the key concepts, and how to get started.  
    The additional presentations in this training kit will drill into key services.    
by jamescon
http://jamesconard.com
</dc:description>
</cp:coreProperties>
</file>